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Default Extension="sldx" ContentType="application/vnd.openxmlformats-officedocument.presentationml.slide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2578" r:id="rId2"/>
    <p:sldId id="2544" r:id="rId3"/>
    <p:sldId id="2605" r:id="rId4"/>
    <p:sldId id="2545" r:id="rId5"/>
    <p:sldId id="2580" r:id="rId6"/>
    <p:sldId id="2607" r:id="rId7"/>
    <p:sldId id="2608" r:id="rId8"/>
    <p:sldId id="2552" r:id="rId9"/>
    <p:sldId id="2599" r:id="rId10"/>
    <p:sldId id="2559" r:id="rId11"/>
    <p:sldId id="2555" r:id="rId12"/>
    <p:sldId id="2554" r:id="rId13"/>
    <p:sldId id="2606" r:id="rId14"/>
    <p:sldId id="2573" r:id="rId15"/>
    <p:sldId id="2561" r:id="rId16"/>
    <p:sldId id="2601" r:id="rId17"/>
    <p:sldId id="2566" r:id="rId18"/>
    <p:sldId id="2600" r:id="rId19"/>
    <p:sldId id="2592" r:id="rId20"/>
    <p:sldId id="2581" r:id="rId21"/>
    <p:sldId id="2582" r:id="rId22"/>
    <p:sldId id="2593" r:id="rId23"/>
    <p:sldId id="2585" r:id="rId24"/>
    <p:sldId id="2588" r:id="rId25"/>
    <p:sldId id="2587" r:id="rId26"/>
    <p:sldId id="2595" r:id="rId27"/>
    <p:sldId id="2589" r:id="rId28"/>
    <p:sldId id="2590" r:id="rId29"/>
    <p:sldId id="2567" r:id="rId30"/>
    <p:sldId id="2568" r:id="rId31"/>
    <p:sldId id="2569" r:id="rId32"/>
    <p:sldId id="2570" r:id="rId33"/>
    <p:sldId id="2574" r:id="rId34"/>
    <p:sldId id="2575" r:id="rId35"/>
    <p:sldId id="2571" r:id="rId36"/>
    <p:sldId id="2562" r:id="rId37"/>
    <p:sldId id="2553" r:id="rId38"/>
    <p:sldId id="2576" r:id="rId39"/>
    <p:sldId id="2577" r:id="rId40"/>
    <p:sldId id="2546" r:id="rId41"/>
    <p:sldId id="2547" r:id="rId42"/>
    <p:sldId id="2548" r:id="rId43"/>
    <p:sldId id="2549" r:id="rId44"/>
    <p:sldId id="2563" r:id="rId45"/>
    <p:sldId id="2551" r:id="rId46"/>
    <p:sldId id="2550" r:id="rId47"/>
    <p:sldId id="2597" r:id="rId48"/>
    <p:sldId id="2602" r:id="rId49"/>
    <p:sldId id="2504" r:id="rId50"/>
    <p:sldId id="2491" r:id="rId51"/>
    <p:sldId id="2490" r:id="rId52"/>
    <p:sldId id="2475" r:id="rId53"/>
    <p:sldId id="2530" r:id="rId54"/>
    <p:sldId id="2531" r:id="rId55"/>
    <p:sldId id="2598" r:id="rId56"/>
    <p:sldId id="2506" r:id="rId57"/>
    <p:sldId id="2493" r:id="rId58"/>
    <p:sldId id="2473" r:id="rId59"/>
    <p:sldId id="2521" r:id="rId60"/>
    <p:sldId id="2495" r:id="rId61"/>
    <p:sldId id="2517" r:id="rId62"/>
    <p:sldId id="2477" r:id="rId63"/>
    <p:sldId id="2518" r:id="rId64"/>
    <p:sldId id="2528" r:id="rId65"/>
    <p:sldId id="2487" r:id="rId66"/>
    <p:sldId id="2486" r:id="rId67"/>
    <p:sldId id="2485" r:id="rId68"/>
    <p:sldId id="2492" r:id="rId69"/>
    <p:sldId id="2507" r:id="rId70"/>
    <p:sldId id="2534" r:id="rId71"/>
    <p:sldId id="2535" r:id="rId72"/>
    <p:sldId id="2513" r:id="rId73"/>
    <p:sldId id="2471" r:id="rId74"/>
    <p:sldId id="2524" r:id="rId75"/>
    <p:sldId id="2523" r:id="rId76"/>
  </p:sldIdLst>
  <p:sldSz cx="9144000" cy="6858000" type="screen4x3"/>
  <p:notesSz cx="6648450" cy="98504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5pPr>
    <a:lvl6pPr marL="2286000" algn="l" defTabSz="914400" rtl="0" eaLnBrk="1" latinLnBrk="0" hangingPunct="1">
      <a:defRPr sz="36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6pPr>
    <a:lvl7pPr marL="2743200" algn="l" defTabSz="914400" rtl="0" eaLnBrk="1" latinLnBrk="0" hangingPunct="1">
      <a:defRPr sz="36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7pPr>
    <a:lvl8pPr marL="3200400" algn="l" defTabSz="914400" rtl="0" eaLnBrk="1" latinLnBrk="0" hangingPunct="1">
      <a:defRPr sz="36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8pPr>
    <a:lvl9pPr marL="3657600" algn="l" defTabSz="914400" rtl="0" eaLnBrk="1" latinLnBrk="0" hangingPunct="1">
      <a:defRPr sz="36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66FF"/>
    <a:srgbClr val="003399"/>
    <a:srgbClr val="CC0000"/>
    <a:srgbClr val="C32578"/>
    <a:srgbClr val="FFFFCC"/>
    <a:srgbClr val="000066"/>
    <a:srgbClr val="33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7692" autoAdjust="0"/>
    <p:restoredTop sz="80829" autoAdjust="0"/>
  </p:normalViewPr>
  <p:slideViewPr>
    <p:cSldViewPr snapToGrid="0">
      <p:cViewPr>
        <p:scale>
          <a:sx n="70" d="100"/>
          <a:sy n="70" d="100"/>
        </p:scale>
        <p:origin x="-996" y="-342"/>
      </p:cViewPr>
      <p:guideLst>
        <p:guide orient="horz" pos="843"/>
        <p:guide orient="horz" pos="300"/>
        <p:guide orient="horz" pos="2160"/>
        <p:guide orient="horz" pos="202"/>
        <p:guide orient="horz" pos="3152"/>
        <p:guide orient="horz" pos="4100"/>
        <p:guide orient="horz" pos="1664"/>
        <p:guide orient="horz" pos="480"/>
        <p:guide pos="2881"/>
        <p:guide pos="217"/>
        <p:guide pos="5514"/>
      </p:guideLst>
    </p:cSldViewPr>
  </p:slideViewPr>
  <p:outlineViewPr>
    <p:cViewPr>
      <p:scale>
        <a:sx n="33" d="100"/>
        <a:sy n="33" d="100"/>
      </p:scale>
      <p:origin x="246" y="11196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0" d="100"/>
          <a:sy n="40" d="100"/>
        </p:scale>
        <p:origin x="-1392" y="-96"/>
      </p:cViewPr>
      <p:guideLst>
        <p:guide orient="horz" pos="3102"/>
        <p:guide pos="2095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47.xml"/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image" Target="../media/image9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6226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71" tIns="45486" rIns="90971" bIns="45486" numCol="1" anchor="t" anchorCtr="0" compatLnSpc="1">
            <a:prstTxWarp prst="textNoShape">
              <a:avLst/>
            </a:prstTxWarp>
          </a:bodyPr>
          <a:lstStyle>
            <a:lvl1pPr defTabSz="909638" eaLnBrk="0" hangingPunct="0">
              <a:defRPr sz="1200" b="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63963" y="0"/>
            <a:ext cx="2860675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71" tIns="45486" rIns="90971" bIns="45486" numCol="1" anchor="t" anchorCtr="0" compatLnSpc="1">
            <a:prstTxWarp prst="textNoShape">
              <a:avLst/>
            </a:prstTxWarp>
          </a:bodyPr>
          <a:lstStyle>
            <a:lvl1pPr algn="r" defTabSz="909638" eaLnBrk="0" hangingPunct="0">
              <a:defRPr sz="1200" b="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5775"/>
            <a:ext cx="2862263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71" tIns="45486" rIns="90971" bIns="45486" numCol="1" anchor="b" anchorCtr="0" compatLnSpc="1">
            <a:prstTxWarp prst="textNoShape">
              <a:avLst/>
            </a:prstTxWarp>
          </a:bodyPr>
          <a:lstStyle>
            <a:lvl1pPr defTabSz="909638" eaLnBrk="0" hangingPunct="0">
              <a:defRPr sz="1200" b="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63963" y="9375775"/>
            <a:ext cx="28606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71" tIns="45486" rIns="90971" bIns="45486" numCol="1" anchor="b" anchorCtr="0" compatLnSpc="1">
            <a:prstTxWarp prst="textNoShape">
              <a:avLst/>
            </a:prstTxWarp>
          </a:bodyPr>
          <a:lstStyle>
            <a:lvl1pPr algn="r" defTabSz="909638" eaLnBrk="0" hangingPunct="0">
              <a:defRPr sz="1200" b="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6F85A3DC-0825-460A-9011-A17C42F6FB4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13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71" tIns="45486" rIns="90971" bIns="45486" numCol="1" anchor="t" anchorCtr="0" compatLnSpc="1">
            <a:prstTxWarp prst="textNoShape">
              <a:avLst/>
            </a:prstTxWarp>
          </a:bodyPr>
          <a:lstStyle>
            <a:lvl1pPr defTabSz="909638" eaLnBrk="0" hangingPunct="0">
              <a:defRPr sz="1200" b="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7138" y="0"/>
            <a:ext cx="28813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71" tIns="45486" rIns="90971" bIns="45486" numCol="1" anchor="t" anchorCtr="0" compatLnSpc="1">
            <a:prstTxWarp prst="textNoShape">
              <a:avLst/>
            </a:prstTxWarp>
          </a:bodyPr>
          <a:lstStyle>
            <a:lvl1pPr algn="r" defTabSz="909638" eaLnBrk="0" hangingPunct="0">
              <a:defRPr sz="1200" b="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88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5188" y="738188"/>
            <a:ext cx="4922837" cy="3692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5825" y="4678363"/>
            <a:ext cx="4876800" cy="44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71" tIns="45486" rIns="90971" bIns="454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Textformatierung des Masters zu bearbeiten.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55138"/>
            <a:ext cx="28813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71" tIns="45486" rIns="90971" bIns="45486" numCol="1" anchor="b" anchorCtr="0" compatLnSpc="1">
            <a:prstTxWarp prst="textNoShape">
              <a:avLst/>
            </a:prstTxWarp>
          </a:bodyPr>
          <a:lstStyle>
            <a:lvl1pPr defTabSz="909638" eaLnBrk="0" hangingPunct="0">
              <a:defRPr sz="1200" b="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7138" y="9355138"/>
            <a:ext cx="28813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71" tIns="45486" rIns="90971" bIns="45486" numCol="1" anchor="b" anchorCtr="0" compatLnSpc="1">
            <a:prstTxWarp prst="textNoShape">
              <a:avLst/>
            </a:prstTxWarp>
          </a:bodyPr>
          <a:lstStyle>
            <a:lvl1pPr algn="r" defTabSz="909638" eaLnBrk="0" hangingPunct="0">
              <a:defRPr sz="1200" b="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F6722609-355E-4B4E-8B17-A3F5B22D34F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987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555A8B-975D-4BA0-BE77-9ABA9ADB0CA6}" type="slidenum">
              <a:rPr lang="de-DE" smtClean="0">
                <a:cs typeface="Arial" charset="0"/>
              </a:rPr>
              <a:pPr/>
              <a:t>13</a:t>
            </a:fld>
            <a:endParaRPr lang="de-DE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9092" name="Foliennummernplatzhalter 3"/>
          <p:cNvSpPr txBox="1">
            <a:spLocks noGrp="1"/>
          </p:cNvSpPr>
          <p:nvPr/>
        </p:nvSpPr>
        <p:spPr bwMode="auto">
          <a:xfrm>
            <a:off x="3767138" y="9355138"/>
            <a:ext cx="28813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71" tIns="45486" rIns="90971" bIns="45486" anchor="b"/>
          <a:lstStyle/>
          <a:p>
            <a:pPr algn="r" defTabSz="909638" eaLnBrk="0" hangingPunct="0"/>
            <a:fld id="{75CF1EF8-C2FD-426B-888D-CF7F9A1ED472}" type="slidenum">
              <a:rPr lang="de-DE" sz="1200" b="0">
                <a:latin typeface="Times New Roman" pitchFamily="18" charset="0"/>
              </a:rPr>
              <a:pPr algn="r" defTabSz="909638" eaLnBrk="0" hangingPunct="0"/>
              <a:t>57</a:t>
            </a:fld>
            <a:endParaRPr lang="de-DE" sz="1200" b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0582F8-A060-4B2E-AAFC-D297BDDFA7AA}" type="slidenum">
              <a:rPr lang="de-DE" smtClean="0">
                <a:cs typeface="Arial" charset="0"/>
              </a:rPr>
              <a:pPr/>
              <a:t>59</a:t>
            </a:fld>
            <a:endParaRPr lang="de-DE" smtClean="0">
              <a:cs typeface="Arial" charset="0"/>
            </a:endParaRPr>
          </a:p>
        </p:txBody>
      </p:sp>
      <p:sp>
        <p:nvSpPr>
          <p:cNvPr id="90115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844550" y="722313"/>
            <a:ext cx="4972050" cy="3730625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92650"/>
            <a:ext cx="4862513" cy="193833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1140" name="Foliennummernplatzhalter 3"/>
          <p:cNvSpPr txBox="1">
            <a:spLocks noGrp="1"/>
          </p:cNvSpPr>
          <p:nvPr/>
        </p:nvSpPr>
        <p:spPr bwMode="auto">
          <a:xfrm>
            <a:off x="3767138" y="9355138"/>
            <a:ext cx="28813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71" tIns="45486" rIns="90971" bIns="45486" anchor="b"/>
          <a:lstStyle/>
          <a:p>
            <a:pPr algn="r" defTabSz="909638" eaLnBrk="0" hangingPunct="0"/>
            <a:fld id="{A2507C19-9C40-4B88-9C16-4E414C450710}" type="slidenum">
              <a:rPr lang="de-DE" sz="1200" b="0">
                <a:latin typeface="Times New Roman" pitchFamily="18" charset="0"/>
              </a:rPr>
              <a:pPr algn="r" defTabSz="909638" eaLnBrk="0" hangingPunct="0"/>
              <a:t>60</a:t>
            </a:fld>
            <a:endParaRPr lang="de-DE" sz="1200" b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2164" name="Foliennummernplatzhalter 3"/>
          <p:cNvSpPr txBox="1">
            <a:spLocks noGrp="1"/>
          </p:cNvSpPr>
          <p:nvPr/>
        </p:nvSpPr>
        <p:spPr bwMode="auto">
          <a:xfrm>
            <a:off x="3767138" y="9355138"/>
            <a:ext cx="28813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71" tIns="45486" rIns="90971" bIns="45486" anchor="b"/>
          <a:lstStyle/>
          <a:p>
            <a:pPr algn="r" defTabSz="909638" eaLnBrk="0" hangingPunct="0"/>
            <a:fld id="{8588EC21-3C75-4D02-B5F2-4CCEBC3ADF64}" type="slidenum">
              <a:rPr lang="de-DE" sz="1200" b="0">
                <a:latin typeface="Times New Roman" pitchFamily="18" charset="0"/>
              </a:rPr>
              <a:pPr algn="r" defTabSz="909638" eaLnBrk="0" hangingPunct="0"/>
              <a:t>61</a:t>
            </a:fld>
            <a:endParaRPr lang="de-DE" sz="1200" b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3188" name="Foliennummernplatzhalter 3"/>
          <p:cNvSpPr txBox="1">
            <a:spLocks noGrp="1"/>
          </p:cNvSpPr>
          <p:nvPr/>
        </p:nvSpPr>
        <p:spPr bwMode="auto">
          <a:xfrm>
            <a:off x="3767138" y="9355138"/>
            <a:ext cx="28813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71" tIns="45486" rIns="90971" bIns="45486" anchor="b"/>
          <a:lstStyle/>
          <a:p>
            <a:pPr algn="r" defTabSz="909638" eaLnBrk="0" hangingPunct="0"/>
            <a:fld id="{684C45E9-B187-4A06-838F-BEB33009C3E4}" type="slidenum">
              <a:rPr lang="de-DE" sz="1200" b="0">
                <a:latin typeface="Times New Roman" pitchFamily="18" charset="0"/>
              </a:rPr>
              <a:pPr algn="r" defTabSz="909638" eaLnBrk="0" hangingPunct="0"/>
              <a:t>66</a:t>
            </a:fld>
            <a:endParaRPr lang="de-DE" sz="1200" b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42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F4486F-C9CE-4080-AD12-30BE54E85B54}" type="slidenum">
              <a:rPr lang="de-DE" smtClean="0">
                <a:cs typeface="Arial" charset="0"/>
              </a:rPr>
              <a:pPr/>
              <a:t>67</a:t>
            </a:fld>
            <a:endParaRPr lang="de-DE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4DCED1-CA31-492A-8AC1-4589EFCBB360}" type="slidenum">
              <a:rPr lang="en-US" smtClean="0">
                <a:cs typeface="Arial" charset="0"/>
              </a:rPr>
              <a:pPr/>
              <a:t>70</a:t>
            </a:fld>
            <a:endParaRPr lang="en-US" smtClean="0">
              <a:cs typeface="Arial" charset="0"/>
            </a:endParaRPr>
          </a:p>
        </p:txBody>
      </p:sp>
      <p:sp>
        <p:nvSpPr>
          <p:cNvPr id="952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D5ED97-E767-4CC9-BB23-65D1F9B3F261}" type="slidenum">
              <a:rPr lang="en-US" smtClean="0">
                <a:cs typeface="Arial" charset="0"/>
              </a:rPr>
              <a:pPr/>
              <a:t>16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06B496-2DD5-4BD4-85F5-FAFCAC572A0D}" type="slidenum">
              <a:rPr lang="en-US" smtClean="0">
                <a:cs typeface="Arial" charset="0"/>
              </a:rPr>
              <a:pPr/>
              <a:t>18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2948" name="Foliennummernplatzhalter 3"/>
          <p:cNvSpPr txBox="1">
            <a:spLocks noGrp="1"/>
          </p:cNvSpPr>
          <p:nvPr/>
        </p:nvSpPr>
        <p:spPr bwMode="auto">
          <a:xfrm>
            <a:off x="3767138" y="9355138"/>
            <a:ext cx="28813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71" tIns="45486" rIns="90971" bIns="45486" anchor="b"/>
          <a:lstStyle/>
          <a:p>
            <a:pPr algn="r" defTabSz="909638" eaLnBrk="0" hangingPunct="0"/>
            <a:fld id="{3C8CED9E-D0EC-4AE8-9470-DA6DC4A5E707}" type="slidenum">
              <a:rPr lang="de-DE" sz="1200">
                <a:latin typeface="Times New Roman" pitchFamily="18" charset="0"/>
              </a:rPr>
              <a:pPr algn="r" defTabSz="909638" eaLnBrk="0" hangingPunct="0"/>
              <a:t>27</a:t>
            </a:fld>
            <a:endParaRPr lang="de-DE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397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D6FA33-6F0D-4D17-B5BD-BDCAAD9AF59E}" type="slidenum">
              <a:rPr lang="de-DE" smtClean="0">
                <a:cs typeface="Arial" charset="0"/>
              </a:rPr>
              <a:pPr/>
              <a:t>28</a:t>
            </a:fld>
            <a:endParaRPr lang="de-DE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3767138" y="9358313"/>
            <a:ext cx="28813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567" tIns="45284" rIns="90567" bIns="45284" anchor="b"/>
          <a:lstStyle/>
          <a:p>
            <a:pPr algn="r" defTabSz="904875"/>
            <a:fld id="{4F5986E8-6DB2-4456-900D-58F571567B9E}" type="slidenum">
              <a:rPr lang="de-DE" sz="1100"/>
              <a:pPr algn="r" defTabSz="904875"/>
              <a:t>47</a:t>
            </a:fld>
            <a:endParaRPr lang="de-DE" sz="11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25" y="742950"/>
            <a:ext cx="4908550" cy="3681413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4238" y="4678363"/>
            <a:ext cx="4876800" cy="4433887"/>
          </a:xfrm>
          <a:noFill/>
          <a:ln/>
        </p:spPr>
        <p:txBody>
          <a:bodyPr/>
          <a:lstStyle/>
          <a:p>
            <a:r>
              <a:rPr lang="en-US" smtClean="0"/>
              <a:t>The selection of an aortic prosthesis should be based on:</a:t>
            </a:r>
          </a:p>
          <a:p>
            <a:r>
              <a:rPr lang="en-US" smtClean="0"/>
              <a:t>	- </a:t>
            </a:r>
            <a:r>
              <a:rPr lang="en-US" u="sng" smtClean="0"/>
              <a:t>scientific arguments</a:t>
            </a:r>
            <a:r>
              <a:rPr lang="en-US" smtClean="0"/>
              <a:t> comparing the risks of thromboembolic and bleeding complications on one hand and the risks of  re-operation, depending on age, on the other hand</a:t>
            </a:r>
          </a:p>
          <a:p>
            <a:r>
              <a:rPr lang="en-US" smtClean="0"/>
              <a:t>	- </a:t>
            </a:r>
            <a:r>
              <a:rPr lang="en-US" u="sng" smtClean="0"/>
              <a:t>psychological approach</a:t>
            </a:r>
            <a:r>
              <a:rPr lang="en-US" smtClean="0"/>
              <a:t> centered on the quality of life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6020" name="Foliennummernplatzhalter 3"/>
          <p:cNvSpPr txBox="1">
            <a:spLocks noGrp="1"/>
          </p:cNvSpPr>
          <p:nvPr/>
        </p:nvSpPr>
        <p:spPr bwMode="auto">
          <a:xfrm>
            <a:off x="3767138" y="9355138"/>
            <a:ext cx="28813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71" tIns="45486" rIns="90971" bIns="45486" anchor="b"/>
          <a:lstStyle/>
          <a:p>
            <a:pPr algn="r" defTabSz="909638" eaLnBrk="0" hangingPunct="0"/>
            <a:fld id="{21BA6F60-664C-4A37-8538-0047D0C2CEC6}" type="slidenum">
              <a:rPr lang="de-DE" sz="1200" b="0">
                <a:latin typeface="Times New Roman" pitchFamily="18" charset="0"/>
              </a:rPr>
              <a:pPr algn="r" defTabSz="909638" eaLnBrk="0" hangingPunct="0"/>
              <a:t>50</a:t>
            </a:fld>
            <a:endParaRPr lang="de-DE" sz="1200" b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7044" name="Foliennummernplatzhalter 3"/>
          <p:cNvSpPr txBox="1">
            <a:spLocks noGrp="1"/>
          </p:cNvSpPr>
          <p:nvPr/>
        </p:nvSpPr>
        <p:spPr bwMode="auto">
          <a:xfrm>
            <a:off x="3767138" y="9355138"/>
            <a:ext cx="28813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71" tIns="45486" rIns="90971" bIns="45486" anchor="b"/>
          <a:lstStyle/>
          <a:p>
            <a:pPr algn="r" defTabSz="909638" eaLnBrk="0" hangingPunct="0"/>
            <a:fld id="{BB47DB18-F555-489A-AB57-876B48905C7D}" type="slidenum">
              <a:rPr lang="de-DE" sz="1200" b="0">
                <a:latin typeface="Times New Roman" pitchFamily="18" charset="0"/>
              </a:rPr>
              <a:pPr algn="r" defTabSz="909638" eaLnBrk="0" hangingPunct="0"/>
              <a:t>51</a:t>
            </a:fld>
            <a:endParaRPr lang="de-DE" sz="1200" b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806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4C6830-0644-4D7C-8073-EFC39FC52375}" type="slidenum">
              <a:rPr lang="de-DE" smtClean="0">
                <a:cs typeface="Arial" charset="0"/>
              </a:rPr>
              <a:pPr/>
              <a:t>53</a:t>
            </a:fld>
            <a:endParaRPr lang="de-DE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58000" y="330200"/>
            <a:ext cx="2286000" cy="3362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0" y="330200"/>
            <a:ext cx="6705600" cy="33623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30200"/>
            <a:ext cx="9144000" cy="11906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392113" y="2386013"/>
            <a:ext cx="8374062" cy="1306512"/>
          </a:xfrm>
        </p:spPr>
        <p:txBody>
          <a:bodyPr/>
          <a:lstStyle/>
          <a:p>
            <a:pPr lvl="0"/>
            <a:endParaRPr lang="de-DE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0" y="330200"/>
            <a:ext cx="9144000" cy="336232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30200"/>
            <a:ext cx="9144000" cy="11906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92113" y="2386013"/>
            <a:ext cx="8374062" cy="5762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92113" y="3114675"/>
            <a:ext cx="8374062" cy="5778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30200"/>
            <a:ext cx="9144000" cy="11906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392113" y="2386013"/>
            <a:ext cx="4110037" cy="1306512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54550" y="2386013"/>
            <a:ext cx="4111625" cy="13065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2386013"/>
            <a:ext cx="4110037" cy="130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4550" y="2386013"/>
            <a:ext cx="4111625" cy="130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AEAEA"/>
            </a:gs>
            <a:gs pos="100000">
              <a:srgbClr val="ACBFC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49225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Klicken Sie, um das Format des Titelmasters zu bearbeiten.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2386013"/>
            <a:ext cx="8374062" cy="130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Klicken Sie, um die Textformatierung des Masters zu bearbeiten.</a:t>
            </a:r>
          </a:p>
          <a:p>
            <a:pPr lvl="1"/>
            <a:r>
              <a:rPr lang="en-US" smtClean="0"/>
              <a:t>Zweite Ebene</a:t>
            </a:r>
          </a:p>
        </p:txBody>
      </p:sp>
      <p:sp>
        <p:nvSpPr>
          <p:cNvPr id="1035" name="Text Box 11"/>
          <p:cNvSpPr txBox="1">
            <a:spLocks noChangeArrowheads="1"/>
          </p:cNvSpPr>
          <p:nvPr userDrawn="1"/>
        </p:nvSpPr>
        <p:spPr bwMode="auto">
          <a:xfrm>
            <a:off x="200025" y="6556375"/>
            <a:ext cx="808513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it-IT" sz="800">
              <a:solidFill>
                <a:schemeClr val="bg2"/>
              </a:solidFill>
              <a:latin typeface="Times New Roman" pitchFamily="18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99"/>
          </a:solidFill>
          <a:latin typeface="Arial Narrow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99"/>
          </a:solidFill>
          <a:latin typeface="Arial Narrow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99"/>
          </a:solidFill>
          <a:latin typeface="Arial Narrow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99"/>
          </a:solidFill>
          <a:latin typeface="Arial Narrow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99"/>
          </a:solidFill>
          <a:latin typeface="Arial Narrow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99"/>
          </a:solidFill>
          <a:latin typeface="Arial Narrow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99"/>
          </a:solidFill>
          <a:latin typeface="Arial Narrow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3399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Char char="►"/>
        <a:defRPr sz="26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Char char="►"/>
        <a:defRPr sz="23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pitchFamily="34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http://www.mitralvalverepair.org/images/mv_anatomy/annulus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http://www.mitralvalverepair.org/images/mv_anatomy/coapt.jpg" TargetMode="Externa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MKR%20vs%20MKE%20100307\82Paneth-PS_59sec.mp2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mitralvalverepair.org/images/degenerative/classification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mitralvalverepair.org/images/degenerative/classification.jp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oleObject" Target="../embeddings/oleObject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http://www.mitralvalverepair.org/images/mv_anatomy/papillary-muscles.jpg" TargetMode="Externa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localhost\Users\michaelmack\Desktop\Leipzig%20Perc%20Mitral\Copy2%20of%20REVISED%20valve%20repair.avi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4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0.jpeg"/><Relationship Id="rId4" Type="http://schemas.openxmlformats.org/officeDocument/2006/relationships/oleObject" Target="../embeddings/oleObject3.bin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MKR%20vs%20MKE%20100307\82Paneth-PS_59sec.mp2" TargetMode="Externa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8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package" Target="../embeddings/Microsoft_Office_PowerPoint_Slide1.sldx"/><Relationship Id="rId4" Type="http://schemas.openxmlformats.org/officeDocument/2006/relationships/image" Target="../media/image6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66.png"/><Relationship Id="rId4" Type="http://schemas.openxmlformats.org/officeDocument/2006/relationships/image" Target="../media/image5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michaelmack\Desktop\Leipzig%20Perc%20Mitral\Copy2%20of%20REVISED%20valve%20repair.avi" TargetMode="External"/><Relationship Id="rId4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ChangeArrowheads="1"/>
          </p:cNvSpPr>
          <p:nvPr/>
        </p:nvSpPr>
        <p:spPr bwMode="auto">
          <a:xfrm>
            <a:off x="0" y="4763"/>
            <a:ext cx="8858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33CC"/>
                </a:solidFill>
                <a:ea typeface="SimSun" pitchFamily="2" charset="-122"/>
              </a:rPr>
              <a:t>Topographical Anatomy of the Mitral Valve</a:t>
            </a:r>
            <a:endParaRPr lang="de-DE">
              <a:solidFill>
                <a:srgbClr val="0033CC"/>
              </a:solidFill>
            </a:endParaRPr>
          </a:p>
        </p:txBody>
      </p:sp>
      <p:sp>
        <p:nvSpPr>
          <p:cNvPr id="10243" name="Text Box 8"/>
          <p:cNvSpPr txBox="1">
            <a:spLocks noChangeArrowheads="1"/>
          </p:cNvSpPr>
          <p:nvPr/>
        </p:nvSpPr>
        <p:spPr bwMode="auto">
          <a:xfrm>
            <a:off x="352425" y="5834063"/>
            <a:ext cx="8467725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de-DE" sz="2000">
                <a:solidFill>
                  <a:srgbClr val="5F5F5F"/>
                </a:solidFill>
              </a:rPr>
              <a:t>Charles A. Yankah, MD, PhD</a:t>
            </a:r>
          </a:p>
          <a:p>
            <a:pPr algn="ctr">
              <a:spcBef>
                <a:spcPct val="20000"/>
              </a:spcBef>
            </a:pPr>
            <a:r>
              <a:rPr lang="de-DE" sz="2100">
                <a:solidFill>
                  <a:srgbClr val="333333"/>
                </a:solidFill>
              </a:rPr>
              <a:t>Deutsches Herzzentrum Berlin &amp; Charité Medical University Berlin, Germany</a:t>
            </a:r>
          </a:p>
        </p:txBody>
      </p:sp>
      <p:pic>
        <p:nvPicPr>
          <p:cNvPr id="10244" name="Picture 6" descr="090721_DOM_publishers__3497"/>
          <p:cNvPicPr>
            <a:picLocks noChangeAspect="1" noChangeArrowheads="1"/>
          </p:cNvPicPr>
          <p:nvPr/>
        </p:nvPicPr>
        <p:blipFill>
          <a:blip r:embed="rId2"/>
          <a:srcRect t="19560" b="27975"/>
          <a:stretch>
            <a:fillRect/>
          </a:stretch>
        </p:blipFill>
        <p:spPr bwMode="auto">
          <a:xfrm>
            <a:off x="436563" y="2292350"/>
            <a:ext cx="8308975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Rechteck 4"/>
          <p:cNvSpPr>
            <a:spLocks noChangeArrowheads="1"/>
          </p:cNvSpPr>
          <p:nvPr/>
        </p:nvSpPr>
        <p:spPr bwMode="auto">
          <a:xfrm>
            <a:off x="4832350" y="2374900"/>
            <a:ext cx="40338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solidFill>
                  <a:srgbClr val="FFC000"/>
                </a:solidFill>
              </a:rPr>
              <a:t>Deutsches Herzzentrum Berli</a:t>
            </a:r>
            <a:r>
              <a:rPr lang="de-DE">
                <a:solidFill>
                  <a:srgbClr val="FFC000"/>
                </a:solidFill>
              </a:rPr>
              <a:t>n </a:t>
            </a:r>
          </a:p>
        </p:txBody>
      </p:sp>
      <p:sp>
        <p:nvSpPr>
          <p:cNvPr id="10246" name="Rechteck 5"/>
          <p:cNvSpPr>
            <a:spLocks noChangeArrowheads="1"/>
          </p:cNvSpPr>
          <p:nvPr/>
        </p:nvSpPr>
        <p:spPr bwMode="auto">
          <a:xfrm>
            <a:off x="355600" y="2236788"/>
            <a:ext cx="41338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solidFill>
                  <a:srgbClr val="FFC000"/>
                </a:solidFill>
              </a:rPr>
              <a:t>Charité Medical University Berlin</a:t>
            </a:r>
          </a:p>
        </p:txBody>
      </p:sp>
      <p:sp>
        <p:nvSpPr>
          <p:cNvPr id="10247" name="Rechteck 6"/>
          <p:cNvSpPr>
            <a:spLocks noChangeArrowheads="1"/>
          </p:cNvSpPr>
          <p:nvPr/>
        </p:nvSpPr>
        <p:spPr bwMode="auto">
          <a:xfrm>
            <a:off x="285750" y="695325"/>
            <a:ext cx="86677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>
                <a:solidFill>
                  <a:srgbClr val="003399"/>
                </a:solidFill>
              </a:rPr>
              <a:t>EACTS Academy- Hannes Meyer Cardiothoracic Surgery Research &amp; Training Symposium Bloemfontein, South Africa 3-5 June 2011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9225"/>
            <a:ext cx="9144000" cy="641350"/>
          </a:xfrm>
        </p:spPr>
        <p:txBody>
          <a:bodyPr/>
          <a:lstStyle/>
          <a:p>
            <a:r>
              <a:rPr lang="de-DE" smtClean="0"/>
              <a:t>The mitral valve and ist neighbouring structures </a:t>
            </a:r>
          </a:p>
        </p:txBody>
      </p:sp>
      <p:pic>
        <p:nvPicPr>
          <p:cNvPr id="19459" name="Picture 4" descr="Superior view of the heart showing heart valve anatom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3450" y="1647825"/>
            <a:ext cx="735330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87400" y="1827213"/>
            <a:ext cx="2797175" cy="3416300"/>
          </a:xfrm>
        </p:spPr>
        <p:txBody>
          <a:bodyPr/>
          <a:lstStyle/>
          <a:p>
            <a:pPr algn="l"/>
            <a:r>
              <a:rPr lang="de-DE" sz="2700" smtClean="0">
                <a:solidFill>
                  <a:srgbClr val="0066FF"/>
                </a:solidFill>
              </a:rPr>
              <a:t>Longitudinal section of the heart demonstrating the heart structures and potential areas for expansion of  aortic and mitral valve endocarditis</a:t>
            </a:r>
          </a:p>
        </p:txBody>
      </p:sp>
      <p:pic>
        <p:nvPicPr>
          <p:cNvPr id="20483" name="Picture 3" descr="Herz"/>
          <p:cNvPicPr>
            <a:picLocks noChangeAspect="1" noChangeArrowheads="1"/>
          </p:cNvPicPr>
          <p:nvPr/>
        </p:nvPicPr>
        <p:blipFill>
          <a:blip r:embed="rId2"/>
          <a:srcRect l="761"/>
          <a:stretch>
            <a:fillRect/>
          </a:stretch>
        </p:blipFill>
        <p:spPr bwMode="auto">
          <a:xfrm>
            <a:off x="4222750" y="574675"/>
            <a:ext cx="3776663" cy="59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9144000" cy="1077913"/>
          </a:xfrm>
        </p:spPr>
        <p:txBody>
          <a:bodyPr/>
          <a:lstStyle/>
          <a:p>
            <a:r>
              <a:rPr lang="de-DE" sz="3200" smtClean="0"/>
              <a:t>Anatomic relationship of cardiac valves and structures and the conducting system of the heart </a:t>
            </a:r>
          </a:p>
        </p:txBody>
      </p:sp>
      <p:pic>
        <p:nvPicPr>
          <p:cNvPr id="21507" name="Picture 3" descr="0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4850" y="2035175"/>
            <a:ext cx="4338638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hteck 6"/>
          <p:cNvSpPr>
            <a:spLocks noChangeArrowheads="1"/>
          </p:cNvSpPr>
          <p:nvPr/>
        </p:nvSpPr>
        <p:spPr bwMode="auto">
          <a:xfrm>
            <a:off x="5049838" y="5826125"/>
            <a:ext cx="3363912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15000"/>
              </a:spcBef>
              <a:buClr>
                <a:srgbClr val="FFFF99"/>
              </a:buClr>
            </a:pPr>
            <a:r>
              <a:rPr lang="de-DE" i="1">
                <a:solidFill>
                  <a:schemeClr val="bg2"/>
                </a:solidFill>
              </a:rPr>
              <a:t> Hutter et al.  JAMA 1976</a:t>
            </a:r>
            <a:endParaRPr lang="de-DE">
              <a:solidFill>
                <a:schemeClr val="bg2"/>
              </a:solidFill>
            </a:endParaRPr>
          </a:p>
        </p:txBody>
      </p:sp>
      <p:pic>
        <p:nvPicPr>
          <p:cNvPr id="21509" name="Picture 2" descr="http://www.science-art.com/gallery/147/147_12302005254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725" y="1958975"/>
            <a:ext cx="3797300" cy="379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0" y="168275"/>
            <a:ext cx="9144000" cy="1066800"/>
          </a:xfrm>
        </p:spPr>
        <p:txBody>
          <a:bodyPr/>
          <a:lstStyle/>
          <a:p>
            <a:r>
              <a:rPr lang="de-DE" sz="3200" smtClean="0"/>
              <a:t>SEM of Chordae tendinae (Figs. 7, 8, 10)</a:t>
            </a:r>
            <a:br>
              <a:rPr lang="de-DE" sz="3200" smtClean="0"/>
            </a:br>
            <a:r>
              <a:rPr lang="en-US" sz="3200" smtClean="0"/>
              <a:t>Architecture in the papillary muscle insertion (Fig. 12)</a:t>
            </a:r>
            <a:endParaRPr lang="de-DE" sz="3200" smtClean="0"/>
          </a:p>
        </p:txBody>
      </p:sp>
      <p:pic>
        <p:nvPicPr>
          <p:cNvPr id="22531" name="Picture 2" descr="http://www.scielo.cl/fbpe/img/ijmorphol/v22n4/pag2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9988" y="1327150"/>
            <a:ext cx="46101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hteck 3"/>
          <p:cNvSpPr>
            <a:spLocks noChangeArrowheads="1"/>
          </p:cNvSpPr>
          <p:nvPr/>
        </p:nvSpPr>
        <p:spPr bwMode="auto">
          <a:xfrm>
            <a:off x="3762375" y="6272213"/>
            <a:ext cx="4572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600">
                <a:solidFill>
                  <a:schemeClr val="bg2"/>
                </a:solidFill>
              </a:rPr>
              <a:t>Gusukuma et al. Int J Morphol 22(4):267, 2004. </a:t>
            </a:r>
            <a:br>
              <a:rPr lang="de-DE" sz="1600">
                <a:solidFill>
                  <a:schemeClr val="bg2"/>
                </a:solidFill>
              </a:rPr>
            </a:br>
            <a:endParaRPr lang="de-DE" sz="1600">
              <a:solidFill>
                <a:schemeClr val="bg2"/>
              </a:solidFill>
            </a:endParaRPr>
          </a:p>
        </p:txBody>
      </p:sp>
      <p:pic>
        <p:nvPicPr>
          <p:cNvPr id="22533" name="Picture 2" descr="Subvalvular apparatus of the mitral valve (Chordae tendinae and papillary muscles)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3" y="1951038"/>
            <a:ext cx="2886075" cy="337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276225" y="311150"/>
            <a:ext cx="85645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3200">
                <a:solidFill>
                  <a:srgbClr val="003399"/>
                </a:solidFill>
              </a:rPr>
              <a:t>Microscopic view of a chorda tendinae of a rheumatic mitral valve</a:t>
            </a:r>
          </a:p>
        </p:txBody>
      </p:sp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-44450" y="5035550"/>
            <a:ext cx="7256463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>
                <a:solidFill>
                  <a:schemeClr val="bg2"/>
                </a:solidFill>
              </a:rPr>
              <a:t>      Cross sectional view, elastica van Gieson: </a:t>
            </a:r>
          </a:p>
          <a:p>
            <a:r>
              <a:rPr lang="de-DE" sz="1600">
                <a:solidFill>
                  <a:schemeClr val="bg2"/>
                </a:solidFill>
              </a:rPr>
              <a:t>      Collagen fibres (cf), residual fibrosa (rf), </a:t>
            </a:r>
          </a:p>
          <a:p>
            <a:r>
              <a:rPr lang="de-DE" sz="1600">
                <a:solidFill>
                  <a:schemeClr val="bg2"/>
                </a:solidFill>
              </a:rPr>
              <a:t>      mucoid changes (mc)</a:t>
            </a:r>
          </a:p>
          <a:p>
            <a:r>
              <a:rPr lang="de-DE" sz="1600">
                <a:solidFill>
                  <a:schemeClr val="bg2"/>
                </a:solidFill>
              </a:rPr>
              <a:t>      </a:t>
            </a:r>
          </a:p>
          <a:p>
            <a:r>
              <a:rPr lang="de-DE" sz="1600">
                <a:solidFill>
                  <a:schemeClr val="bg2"/>
                </a:solidFill>
              </a:rPr>
              <a:t>			    </a:t>
            </a:r>
          </a:p>
          <a:p>
            <a:r>
              <a:rPr lang="de-DE" sz="1600">
                <a:solidFill>
                  <a:schemeClr val="bg2"/>
                </a:solidFill>
              </a:rPr>
              <a:t>			   Dr. Dirsch, Cardiac Pathologist, DHZB</a:t>
            </a:r>
          </a:p>
        </p:txBody>
      </p:sp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4657725" y="5035550"/>
            <a:ext cx="4572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>
                <a:solidFill>
                  <a:schemeClr val="bg2"/>
                </a:solidFill>
              </a:rPr>
              <a:t>    Oblique sectional view,  elastica van Gieson: </a:t>
            </a:r>
          </a:p>
          <a:p>
            <a:r>
              <a:rPr lang="de-DE" sz="1600">
                <a:solidFill>
                  <a:schemeClr val="bg2"/>
                </a:solidFill>
              </a:rPr>
              <a:t>    Collagen fibres (red), residual fibrosa, mucoid         </a:t>
            </a:r>
          </a:p>
          <a:p>
            <a:r>
              <a:rPr lang="de-DE" sz="1600">
                <a:solidFill>
                  <a:schemeClr val="bg2"/>
                </a:solidFill>
              </a:rPr>
              <a:t>    degeneration</a:t>
            </a:r>
          </a:p>
        </p:txBody>
      </p:sp>
      <p:grpSp>
        <p:nvGrpSpPr>
          <p:cNvPr id="23557" name="Group 23"/>
          <p:cNvGrpSpPr>
            <a:grpSpLocks/>
          </p:cNvGrpSpPr>
          <p:nvPr/>
        </p:nvGrpSpPr>
        <p:grpSpPr bwMode="auto">
          <a:xfrm>
            <a:off x="250825" y="1674813"/>
            <a:ext cx="8648700" cy="3298825"/>
            <a:chOff x="158" y="809"/>
            <a:chExt cx="5448" cy="2078"/>
          </a:xfrm>
        </p:grpSpPr>
        <p:pic>
          <p:nvPicPr>
            <p:cNvPr id="23558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8" y="809"/>
              <a:ext cx="2582" cy="2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59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35" y="809"/>
              <a:ext cx="2771" cy="20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0" name="Line 8"/>
            <p:cNvSpPr>
              <a:spLocks noChangeShapeType="1"/>
            </p:cNvSpPr>
            <p:nvPr/>
          </p:nvSpPr>
          <p:spPr bwMode="auto">
            <a:xfrm flipH="1">
              <a:off x="1368" y="984"/>
              <a:ext cx="1116" cy="4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1" name="Text Box 9"/>
            <p:cNvSpPr txBox="1">
              <a:spLocks noChangeArrowheads="1"/>
            </p:cNvSpPr>
            <p:nvPr/>
          </p:nvSpPr>
          <p:spPr bwMode="auto">
            <a:xfrm>
              <a:off x="2444" y="817"/>
              <a:ext cx="20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600"/>
                <a:t>cf</a:t>
              </a:r>
            </a:p>
          </p:txBody>
        </p:sp>
        <p:sp>
          <p:nvSpPr>
            <p:cNvPr id="23562" name="Line 10"/>
            <p:cNvSpPr>
              <a:spLocks noChangeShapeType="1"/>
            </p:cNvSpPr>
            <p:nvPr/>
          </p:nvSpPr>
          <p:spPr bwMode="auto">
            <a:xfrm>
              <a:off x="366" y="1056"/>
              <a:ext cx="780" cy="52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3" name="Text Box 11"/>
            <p:cNvSpPr txBox="1">
              <a:spLocks noChangeArrowheads="1"/>
            </p:cNvSpPr>
            <p:nvPr/>
          </p:nvSpPr>
          <p:spPr bwMode="auto">
            <a:xfrm>
              <a:off x="242" y="883"/>
              <a:ext cx="19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600"/>
                <a:t>rf</a:t>
              </a:r>
            </a:p>
          </p:txBody>
        </p:sp>
        <p:sp>
          <p:nvSpPr>
            <p:cNvPr id="23564" name="Line 12"/>
            <p:cNvSpPr>
              <a:spLocks noChangeShapeType="1"/>
            </p:cNvSpPr>
            <p:nvPr/>
          </p:nvSpPr>
          <p:spPr bwMode="auto">
            <a:xfrm flipV="1">
              <a:off x="450" y="1758"/>
              <a:ext cx="822" cy="5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5" name="Text Box 13"/>
            <p:cNvSpPr txBox="1">
              <a:spLocks noChangeArrowheads="1"/>
            </p:cNvSpPr>
            <p:nvPr/>
          </p:nvSpPr>
          <p:spPr bwMode="auto">
            <a:xfrm>
              <a:off x="242" y="2215"/>
              <a:ext cx="26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600"/>
                <a:t>mc</a:t>
              </a:r>
            </a:p>
          </p:txBody>
        </p:sp>
        <p:sp>
          <p:nvSpPr>
            <p:cNvPr id="23566" name="Text Box 15"/>
            <p:cNvSpPr txBox="1">
              <a:spLocks noChangeArrowheads="1"/>
            </p:cNvSpPr>
            <p:nvPr/>
          </p:nvSpPr>
          <p:spPr bwMode="auto">
            <a:xfrm>
              <a:off x="764" y="1169"/>
              <a:ext cx="9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600">
                  <a:solidFill>
                    <a:schemeClr val="bg1"/>
                  </a:solidFill>
                </a:rPr>
                <a:t>chorda tendinae</a:t>
              </a:r>
            </a:p>
          </p:txBody>
        </p:sp>
        <p:sp>
          <p:nvSpPr>
            <p:cNvPr id="23567" name="Text Box 16"/>
            <p:cNvSpPr txBox="1">
              <a:spLocks noChangeArrowheads="1"/>
            </p:cNvSpPr>
            <p:nvPr/>
          </p:nvSpPr>
          <p:spPr bwMode="auto">
            <a:xfrm>
              <a:off x="3630" y="871"/>
              <a:ext cx="9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600">
                  <a:solidFill>
                    <a:schemeClr val="bg1"/>
                  </a:solidFill>
                </a:rPr>
                <a:t>chorda tendinae</a:t>
              </a:r>
            </a:p>
          </p:txBody>
        </p:sp>
        <p:sp>
          <p:nvSpPr>
            <p:cNvPr id="23568" name="Line 17"/>
            <p:cNvSpPr>
              <a:spLocks noChangeShapeType="1"/>
            </p:cNvSpPr>
            <p:nvPr/>
          </p:nvSpPr>
          <p:spPr bwMode="auto">
            <a:xfrm flipH="1">
              <a:off x="4072" y="1126"/>
              <a:ext cx="1158" cy="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9" name="Text Box 18"/>
            <p:cNvSpPr txBox="1">
              <a:spLocks noChangeArrowheads="1"/>
            </p:cNvSpPr>
            <p:nvPr/>
          </p:nvSpPr>
          <p:spPr bwMode="auto">
            <a:xfrm>
              <a:off x="5190" y="959"/>
              <a:ext cx="20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600"/>
                <a:t>cf</a:t>
              </a:r>
            </a:p>
          </p:txBody>
        </p:sp>
        <p:sp>
          <p:nvSpPr>
            <p:cNvPr id="23570" name="Line 19"/>
            <p:cNvSpPr>
              <a:spLocks noChangeShapeType="1"/>
            </p:cNvSpPr>
            <p:nvPr/>
          </p:nvSpPr>
          <p:spPr bwMode="auto">
            <a:xfrm>
              <a:off x="3112" y="1198"/>
              <a:ext cx="894" cy="3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1" name="Text Box 20"/>
            <p:cNvSpPr txBox="1">
              <a:spLocks noChangeArrowheads="1"/>
            </p:cNvSpPr>
            <p:nvPr/>
          </p:nvSpPr>
          <p:spPr bwMode="auto">
            <a:xfrm>
              <a:off x="2988" y="1025"/>
              <a:ext cx="19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600"/>
                <a:t>rf</a:t>
              </a:r>
            </a:p>
          </p:txBody>
        </p:sp>
        <p:sp>
          <p:nvSpPr>
            <p:cNvPr id="23572" name="Line 21"/>
            <p:cNvSpPr>
              <a:spLocks noChangeShapeType="1"/>
            </p:cNvSpPr>
            <p:nvPr/>
          </p:nvSpPr>
          <p:spPr bwMode="auto">
            <a:xfrm flipH="1" flipV="1">
              <a:off x="4066" y="1341"/>
              <a:ext cx="948" cy="9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3" name="Text Box 22"/>
            <p:cNvSpPr txBox="1">
              <a:spLocks noChangeArrowheads="1"/>
            </p:cNvSpPr>
            <p:nvPr/>
          </p:nvSpPr>
          <p:spPr bwMode="auto">
            <a:xfrm>
              <a:off x="4920" y="2213"/>
              <a:ext cx="26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600"/>
                <a:t>mc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82575"/>
            <a:ext cx="8686800" cy="22828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The mitral </a:t>
            </a:r>
            <a:r>
              <a:rPr lang="en-GB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valve:The</a:t>
            </a:r>
            <a:r>
              <a:rPr lang="en-GB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annulus and the zone of </a:t>
            </a:r>
            <a:r>
              <a:rPr lang="en-GB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coaptation</a:t>
            </a:r>
            <a:r>
              <a:rPr lang="en-GB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en-GB" dirty="0" smtClean="0"/>
              <a:t> 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</p:txBody>
      </p:sp>
      <p:pic>
        <p:nvPicPr>
          <p:cNvPr id="24579" name="Picture 2" descr="Surgical anatomy of the mitral annulus with important surrounding structures.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107950" y="2205038"/>
            <a:ext cx="4264025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3" descr="Zone of coaptation (atrial view and cross section).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4724400" y="2205038"/>
            <a:ext cx="4240213" cy="395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584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Mitral va</a:t>
            </a:r>
            <a:r>
              <a:rPr lang="en-US" sz="32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l</a:t>
            </a:r>
            <a:r>
              <a:rPr lang="en-US" sz="32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ve d</a:t>
            </a:r>
            <a:r>
              <a:rPr lang="en-US" sz="32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i</a:t>
            </a:r>
            <a:r>
              <a:rPr lang="en-US" sz="32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seases</a:t>
            </a:r>
            <a:endParaRPr lang="en-US" sz="2800" dirty="0" smtClean="0">
              <a:solidFill>
                <a:srgbClr val="0033CC"/>
              </a:solidFill>
              <a:latin typeface="Arial" pitchFamily="34" charset="0"/>
            </a:endParaRPr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>
            <a:off x="434975" y="1295400"/>
            <a:ext cx="8331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Line 4"/>
          <p:cNvSpPr>
            <a:spLocks noChangeShapeType="1"/>
          </p:cNvSpPr>
          <p:nvPr/>
        </p:nvSpPr>
        <p:spPr bwMode="auto">
          <a:xfrm>
            <a:off x="474663" y="6400800"/>
            <a:ext cx="8331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252413" y="1628775"/>
            <a:ext cx="914400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tabLst>
                <a:tab pos="577850" algn="l"/>
                <a:tab pos="4406900" algn="l"/>
                <a:tab pos="4800600" algn="l"/>
                <a:tab pos="5143500" algn="l"/>
              </a:tabLst>
              <a:defRPr/>
            </a:pPr>
            <a:r>
              <a:rPr lang="en-US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Etiology: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marL="342900" indent="-342900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tabLst>
                <a:tab pos="577850" algn="l"/>
                <a:tab pos="4406900" algn="l"/>
                <a:tab pos="4800600" algn="l"/>
                <a:tab pos="5143500" algn="l"/>
              </a:tabLst>
              <a:defRPr/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• </a:t>
            </a:r>
            <a:r>
              <a:rPr lang="en-US" sz="32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Mitral valve prolapse				• Cardiomyopathy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tabLst>
                <a:tab pos="577850" algn="l"/>
                <a:tab pos="4406900" algn="l"/>
                <a:tab pos="4800600" algn="l"/>
                <a:tab pos="5143500" algn="l"/>
              </a:tabLst>
              <a:defRPr/>
            </a:pPr>
            <a:r>
              <a:rPr lang="en-US" sz="32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• Degenerative/</a:t>
            </a:r>
            <a:r>
              <a:rPr lang="en-US" sz="32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myxomatous</a:t>
            </a:r>
            <a:r>
              <a:rPr lang="en-US" sz="32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		• Ischemic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tabLst>
                <a:tab pos="577850" algn="l"/>
                <a:tab pos="4406900" algn="l"/>
                <a:tab pos="4800600" algn="l"/>
                <a:tab pos="5143500" algn="l"/>
              </a:tabLst>
              <a:defRPr/>
            </a:pPr>
            <a:r>
              <a:rPr lang="en-US" sz="32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• Papillary muscle dysfunction	    • Dilated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tabLst>
                <a:tab pos="577850" algn="l"/>
                <a:tab pos="4406900" algn="l"/>
                <a:tab pos="4800600" algn="l"/>
                <a:tab pos="5143500" algn="l"/>
              </a:tabLst>
              <a:defRPr/>
            </a:pPr>
            <a:r>
              <a:rPr lang="en-US" sz="32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• Ruptured </a:t>
            </a:r>
            <a:r>
              <a:rPr lang="en-US" sz="32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chordae</a:t>
            </a:r>
            <a:r>
              <a:rPr lang="en-US" sz="32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tendineae</a:t>
            </a:r>
            <a:r>
              <a:rPr lang="en-US" sz="32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		• Restrictive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tabLst>
                <a:tab pos="577850" algn="l"/>
                <a:tab pos="4406900" algn="l"/>
                <a:tab pos="4800600" algn="l"/>
                <a:tab pos="5143500" algn="l"/>
              </a:tabLst>
              <a:defRPr/>
            </a:pPr>
            <a:r>
              <a:rPr lang="en-US" sz="32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• Rheumatic				• Hypertrophic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tabLst>
                <a:tab pos="577850" algn="l"/>
                <a:tab pos="4406900" algn="l"/>
                <a:tab pos="4800600" algn="l"/>
                <a:tab pos="5143500" algn="l"/>
              </a:tabLst>
              <a:defRPr/>
            </a:pPr>
            <a:r>
              <a:rPr lang="en-US" sz="32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• Endocarditis				• 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Congenital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tabLst>
                <a:tab pos="577850" algn="l"/>
                <a:tab pos="4406900" algn="l"/>
                <a:tab pos="4800600" algn="l"/>
                <a:tab pos="5143500" algn="l"/>
              </a:tabLst>
              <a:defRPr/>
            </a:pPr>
            <a:r>
              <a:rPr lang="en-US" sz="32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• Mitral annular calcification	   	• Trauma </a:t>
            </a:r>
            <a:r>
              <a:rPr lang="en-US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 idx="4294967295"/>
          </p:nvPr>
        </p:nvSpPr>
        <p:spPr>
          <a:xfrm>
            <a:off x="0" y="311150"/>
            <a:ext cx="9144000" cy="641350"/>
          </a:xfrm>
        </p:spPr>
        <p:txBody>
          <a:bodyPr/>
          <a:lstStyle/>
          <a:p>
            <a:r>
              <a:rPr lang="de-DE" smtClean="0">
                <a:solidFill>
                  <a:srgbClr val="0033CC"/>
                </a:solidFill>
              </a:rPr>
              <a:t>Congenital mitral valve diseases</a:t>
            </a:r>
          </a:p>
        </p:txBody>
      </p:sp>
      <p:pic>
        <p:nvPicPr>
          <p:cNvPr id="26627" name="Picture 2" descr="http://static.cjp.com/images/test/iow/iow_pseudocleft_openlab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5525" y="2111375"/>
            <a:ext cx="4552950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hteck 3"/>
          <p:cNvSpPr>
            <a:spLocks noChangeArrowheads="1"/>
          </p:cNvSpPr>
          <p:nvPr/>
        </p:nvSpPr>
        <p:spPr bwMode="auto">
          <a:xfrm>
            <a:off x="2379663" y="4972050"/>
            <a:ext cx="1654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>
                <a:solidFill>
                  <a:srgbClr val="0033CC"/>
                </a:solidFill>
              </a:rPr>
              <a:t>Mitral cleft</a:t>
            </a:r>
          </a:p>
        </p:txBody>
      </p:sp>
      <p:sp>
        <p:nvSpPr>
          <p:cNvPr id="26629" name="Rechteck 4"/>
          <p:cNvSpPr>
            <a:spLocks noChangeArrowheads="1"/>
          </p:cNvSpPr>
          <p:nvPr/>
        </p:nvSpPr>
        <p:spPr bwMode="auto">
          <a:xfrm>
            <a:off x="352425" y="2114550"/>
            <a:ext cx="15779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solidFill>
                  <a:srgbClr val="0033CC"/>
                </a:solidFill>
              </a:rPr>
              <a:t>Parachute </a:t>
            </a:r>
          </a:p>
          <a:p>
            <a:r>
              <a:rPr lang="de-DE" sz="2400">
                <a:solidFill>
                  <a:srgbClr val="0033CC"/>
                </a:solidFill>
              </a:rPr>
              <a:t>mitral valve</a:t>
            </a:r>
          </a:p>
        </p:txBody>
      </p:sp>
      <p:sp>
        <p:nvSpPr>
          <p:cNvPr id="26630" name="Rechteck 5"/>
          <p:cNvSpPr>
            <a:spLocks noChangeArrowheads="1"/>
          </p:cNvSpPr>
          <p:nvPr/>
        </p:nvSpPr>
        <p:spPr bwMode="auto">
          <a:xfrm>
            <a:off x="7075488" y="2286000"/>
            <a:ext cx="156210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solidFill>
                  <a:srgbClr val="0033CC"/>
                </a:solidFill>
              </a:rPr>
              <a:t>Mitral valve</a:t>
            </a:r>
          </a:p>
          <a:p>
            <a:r>
              <a:rPr lang="de-DE" sz="2400">
                <a:solidFill>
                  <a:srgbClr val="0033CC"/>
                </a:solidFill>
              </a:rPr>
              <a:t> dysplasia  </a:t>
            </a:r>
          </a:p>
          <a:p>
            <a:endParaRPr lang="de-DE">
              <a:solidFill>
                <a:srgbClr val="0033CC"/>
              </a:solidFill>
            </a:endParaRPr>
          </a:p>
        </p:txBody>
      </p:sp>
      <p:sp>
        <p:nvSpPr>
          <p:cNvPr id="26631" name="Rechteck 7"/>
          <p:cNvSpPr>
            <a:spLocks noChangeArrowheads="1"/>
          </p:cNvSpPr>
          <p:nvPr/>
        </p:nvSpPr>
        <p:spPr bwMode="auto">
          <a:xfrm>
            <a:off x="314325" y="3752850"/>
            <a:ext cx="16478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solidFill>
                  <a:srgbClr val="0033CC"/>
                </a:solidFill>
              </a:rPr>
              <a:t>Hammock</a:t>
            </a:r>
          </a:p>
          <a:p>
            <a:r>
              <a:rPr lang="de-DE" sz="2400">
                <a:solidFill>
                  <a:srgbClr val="0033CC"/>
                </a:solidFill>
              </a:rPr>
              <a:t> mitral valve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584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Mitral va</a:t>
            </a:r>
            <a:r>
              <a:rPr lang="en-US" sz="32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l</a:t>
            </a:r>
            <a:r>
              <a:rPr lang="en-US" sz="32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ve d</a:t>
            </a:r>
            <a:r>
              <a:rPr lang="en-US" sz="32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i</a:t>
            </a:r>
            <a:r>
              <a:rPr lang="en-US" sz="32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seases</a:t>
            </a:r>
            <a:endParaRPr lang="en-US" sz="2800" dirty="0" smtClean="0">
              <a:solidFill>
                <a:srgbClr val="0033CC"/>
              </a:solidFill>
              <a:latin typeface="Arial" pitchFamily="34" charset="0"/>
            </a:endParaRPr>
          </a:p>
        </p:txBody>
      </p:sp>
      <p:sp>
        <p:nvSpPr>
          <p:cNvPr id="27651" name="Line 3"/>
          <p:cNvSpPr>
            <a:spLocks noChangeShapeType="1"/>
          </p:cNvSpPr>
          <p:nvPr/>
        </p:nvSpPr>
        <p:spPr bwMode="auto">
          <a:xfrm>
            <a:off x="434975" y="1295400"/>
            <a:ext cx="8331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Line 4"/>
          <p:cNvSpPr>
            <a:spLocks noChangeShapeType="1"/>
          </p:cNvSpPr>
          <p:nvPr/>
        </p:nvSpPr>
        <p:spPr bwMode="auto">
          <a:xfrm>
            <a:off x="474663" y="6400800"/>
            <a:ext cx="8331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252413" y="1628775"/>
            <a:ext cx="914400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tabLst>
                <a:tab pos="577850" algn="l"/>
                <a:tab pos="4406900" algn="l"/>
                <a:tab pos="4800600" algn="l"/>
                <a:tab pos="5143500" algn="l"/>
              </a:tabLst>
              <a:defRPr/>
            </a:pPr>
            <a:r>
              <a:rPr lang="en-US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Etiology: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marL="342900" indent="-342900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tabLst>
                <a:tab pos="577850" algn="l"/>
                <a:tab pos="4406900" algn="l"/>
                <a:tab pos="4800600" algn="l"/>
                <a:tab pos="5143500" algn="l"/>
              </a:tabLst>
              <a:defRPr/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• </a:t>
            </a:r>
            <a:r>
              <a:rPr lang="en-US" sz="32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Mitral valve prolapse				• Cardiomyopathy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tabLst>
                <a:tab pos="577850" algn="l"/>
                <a:tab pos="4406900" algn="l"/>
                <a:tab pos="4800600" algn="l"/>
                <a:tab pos="5143500" algn="l"/>
              </a:tabLst>
              <a:defRPr/>
            </a:pPr>
            <a:r>
              <a:rPr lang="en-US" sz="32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• Degenerative/</a:t>
            </a:r>
            <a:r>
              <a:rPr lang="en-US" sz="32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myxomatous</a:t>
            </a:r>
            <a:r>
              <a:rPr lang="en-US" sz="32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		• Ischemic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tabLst>
                <a:tab pos="577850" algn="l"/>
                <a:tab pos="4406900" algn="l"/>
                <a:tab pos="4800600" algn="l"/>
                <a:tab pos="5143500" algn="l"/>
              </a:tabLst>
              <a:defRPr/>
            </a:pPr>
            <a:r>
              <a:rPr lang="en-US" sz="32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• Papillary muscle dysfunction	    • Dilated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tabLst>
                <a:tab pos="577850" algn="l"/>
                <a:tab pos="4406900" algn="l"/>
                <a:tab pos="4800600" algn="l"/>
                <a:tab pos="5143500" algn="l"/>
              </a:tabLst>
              <a:defRPr/>
            </a:pPr>
            <a:r>
              <a:rPr lang="en-US" sz="32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• Ruptured </a:t>
            </a:r>
            <a:r>
              <a:rPr lang="en-US" sz="32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chordae</a:t>
            </a:r>
            <a:r>
              <a:rPr lang="en-US" sz="32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tendineae</a:t>
            </a:r>
            <a:r>
              <a:rPr lang="en-US" sz="32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		• Restrictive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tabLst>
                <a:tab pos="577850" algn="l"/>
                <a:tab pos="4406900" algn="l"/>
                <a:tab pos="4800600" algn="l"/>
                <a:tab pos="5143500" algn="l"/>
              </a:tabLst>
              <a:defRPr/>
            </a:pP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• Rheumatic</a:t>
            </a:r>
            <a:r>
              <a:rPr lang="en-US" sz="32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				• Hypertrophic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tabLst>
                <a:tab pos="577850" algn="l"/>
                <a:tab pos="4406900" algn="l"/>
                <a:tab pos="4800600" algn="l"/>
                <a:tab pos="5143500" algn="l"/>
              </a:tabLst>
              <a:defRPr/>
            </a:pPr>
            <a:r>
              <a:rPr lang="en-US" sz="32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• Endocarditis				• Congenital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tabLst>
                <a:tab pos="577850" algn="l"/>
                <a:tab pos="4406900" algn="l"/>
                <a:tab pos="4800600" algn="l"/>
                <a:tab pos="5143500" algn="l"/>
              </a:tabLst>
              <a:defRPr/>
            </a:pPr>
            <a:r>
              <a:rPr lang="en-US" sz="32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• Mitral annular calcification	   	• Trauma </a:t>
            </a:r>
            <a:r>
              <a:rPr lang="en-US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9144000" cy="641350"/>
          </a:xfrm>
        </p:spPr>
        <p:txBody>
          <a:bodyPr/>
          <a:lstStyle/>
          <a:p>
            <a:r>
              <a:rPr lang="de-DE" smtClean="0"/>
              <a:t>Surgical Anatomy of the Mitral Valve</a:t>
            </a:r>
          </a:p>
        </p:txBody>
      </p:sp>
      <p:pic>
        <p:nvPicPr>
          <p:cNvPr id="28675" name="Picture 2" descr="http://www.echoincontext.com/../../../images/anat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963" y="922338"/>
            <a:ext cx="7431087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>
          <a:xfrm>
            <a:off x="0" y="149225"/>
            <a:ext cx="9144000" cy="1200150"/>
          </a:xfrm>
        </p:spPr>
        <p:txBody>
          <a:bodyPr/>
          <a:lstStyle/>
          <a:p>
            <a:r>
              <a:rPr lang="de-DE" smtClean="0"/>
              <a:t>Burden of rheumatic heart disease:</a:t>
            </a:r>
            <a:br>
              <a:rPr lang="de-DE" smtClean="0"/>
            </a:br>
            <a:r>
              <a:rPr lang="de-DE" smtClean="0"/>
              <a:t>Disease of poverty/socioeconomic status</a:t>
            </a:r>
          </a:p>
        </p:txBody>
      </p:sp>
      <p:sp>
        <p:nvSpPr>
          <p:cNvPr id="11267" name="Inhaltsplatzhalter 2"/>
          <p:cNvSpPr>
            <a:spLocks noGrp="1"/>
          </p:cNvSpPr>
          <p:nvPr>
            <p:ph idx="1"/>
          </p:nvPr>
        </p:nvSpPr>
        <p:spPr>
          <a:xfrm>
            <a:off x="433388" y="1863725"/>
            <a:ext cx="8374062" cy="2074863"/>
          </a:xfrm>
        </p:spPr>
        <p:txBody>
          <a:bodyPr/>
          <a:lstStyle/>
          <a:p>
            <a:r>
              <a:rPr lang="de-DE" sz="2800" smtClean="0">
                <a:latin typeface="Arial" charset="0"/>
                <a:cs typeface="Arial" charset="0"/>
              </a:rPr>
              <a:t>Global impact</a:t>
            </a:r>
          </a:p>
          <a:p>
            <a:r>
              <a:rPr lang="de-DE" sz="2800" smtClean="0">
                <a:latin typeface="Arial" charset="0"/>
                <a:cs typeface="Arial" charset="0"/>
              </a:rPr>
              <a:t>16 million worldwide affected</a:t>
            </a:r>
          </a:p>
          <a:p>
            <a:r>
              <a:rPr lang="de-DE" sz="2800" smtClean="0">
                <a:latin typeface="Arial" charset="0"/>
                <a:cs typeface="Arial" charset="0"/>
              </a:rPr>
              <a:t>95% occurs in developing countries</a:t>
            </a:r>
          </a:p>
          <a:p>
            <a:r>
              <a:rPr lang="de-DE" sz="2800" smtClean="0">
                <a:latin typeface="Arial" charset="0"/>
                <a:cs typeface="Arial" charset="0"/>
              </a:rPr>
              <a:t>500.000 new cases of ARF every year</a:t>
            </a:r>
          </a:p>
        </p:txBody>
      </p:sp>
      <p:sp>
        <p:nvSpPr>
          <p:cNvPr id="11268" name="Rechteck 3"/>
          <p:cNvSpPr>
            <a:spLocks noChangeArrowheads="1"/>
          </p:cNvSpPr>
          <p:nvPr/>
        </p:nvSpPr>
        <p:spPr bwMode="auto">
          <a:xfrm>
            <a:off x="6805613" y="6354763"/>
            <a:ext cx="2174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>
                <a:solidFill>
                  <a:schemeClr val="bg2"/>
                </a:solidFill>
              </a:rPr>
              <a:t>World Heart Federation 2011</a:t>
            </a:r>
          </a:p>
        </p:txBody>
      </p:sp>
      <p:pic>
        <p:nvPicPr>
          <p:cNvPr id="11269" name="Picture 12" descr="CV1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3813" y="4270375"/>
            <a:ext cx="3195637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2" descr="http://library.med.utah.edu/WebPath/jpeg5/CV1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8525" y="4305300"/>
            <a:ext cx="3105150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Rechteck 6"/>
          <p:cNvSpPr>
            <a:spLocks noChangeArrowheads="1"/>
          </p:cNvSpPr>
          <p:nvPr/>
        </p:nvSpPr>
        <p:spPr bwMode="auto">
          <a:xfrm>
            <a:off x="976313" y="6373813"/>
            <a:ext cx="54244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000">
                <a:solidFill>
                  <a:schemeClr val="bg2"/>
                </a:solidFill>
              </a:rPr>
              <a:t>Binotto et al. Images Paediatr Cardiol 2002;11:12-25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2"/>
          <a:srcRect l="35527" t="25317" r="21742" b="22401"/>
          <a:stretch>
            <a:fillRect/>
          </a:stretch>
        </p:blipFill>
        <p:spPr bwMode="auto">
          <a:xfrm>
            <a:off x="1296988" y="258763"/>
            <a:ext cx="6586537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3"/>
          <a:srcRect l="35281" t="28790" r="21144" b="13223"/>
          <a:stretch>
            <a:fillRect/>
          </a:stretch>
        </p:blipFill>
        <p:spPr bwMode="auto">
          <a:xfrm>
            <a:off x="3135313" y="1285875"/>
            <a:ext cx="2192337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2663" y="4800600"/>
            <a:ext cx="2093912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7863" y="4829175"/>
            <a:ext cx="25082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82Paneth-PS_59sec.mp2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837238" y="4824413"/>
            <a:ext cx="2173287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Rechteck 5"/>
          <p:cNvSpPr>
            <a:spLocks noChangeArrowheads="1"/>
          </p:cNvSpPr>
          <p:nvPr/>
        </p:nvSpPr>
        <p:spPr bwMode="auto">
          <a:xfrm>
            <a:off x="1409700" y="190500"/>
            <a:ext cx="64103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>
                <a:solidFill>
                  <a:srgbClr val="003399"/>
                </a:solidFill>
              </a:rPr>
              <a:t>Posterior annuloplasty (Paneth) </a:t>
            </a:r>
          </a:p>
        </p:txBody>
      </p:sp>
      <p:sp>
        <p:nvSpPr>
          <p:cNvPr id="30727" name="Rechteck 6"/>
          <p:cNvSpPr>
            <a:spLocks noChangeArrowheads="1"/>
          </p:cNvSpPr>
          <p:nvPr/>
        </p:nvSpPr>
        <p:spPr bwMode="auto">
          <a:xfrm>
            <a:off x="2257425" y="3686175"/>
            <a:ext cx="48863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>
                <a:solidFill>
                  <a:srgbClr val="0033CC"/>
                </a:solidFill>
              </a:rPr>
              <a:t>Paneth posterior suture and </a:t>
            </a:r>
          </a:p>
          <a:p>
            <a:r>
              <a:rPr lang="de-DE" sz="2800">
                <a:solidFill>
                  <a:srgbClr val="0033CC"/>
                </a:solidFill>
              </a:rPr>
              <a:t>pericardial strip annuloplasty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-34925" y="176213"/>
            <a:ext cx="9178925" cy="954087"/>
          </a:xfrm>
        </p:spPr>
        <p:txBody>
          <a:bodyPr/>
          <a:lstStyle/>
          <a:p>
            <a:pPr eaLnBrk="1" hangingPunct="1"/>
            <a:r>
              <a:rPr lang="en-US" altLang="ja-JP" sz="2800" smtClean="0">
                <a:ea typeface="ＭＳ Ｐゴシック" charset="-128"/>
              </a:rPr>
              <a:t>Mitral repair in AIE: Posterior leaflet plication (Gerbode) + Posterior annuloplasty with autologous pericardial strip</a:t>
            </a:r>
          </a:p>
        </p:txBody>
      </p:sp>
      <p:pic>
        <p:nvPicPr>
          <p:cNvPr id="31747" name="Picture 3" descr="Fig247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3338" y="1319213"/>
            <a:ext cx="6562725" cy="518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2"/>
          <a:srcRect l="35591" t="26918" r="21671" b="20743"/>
          <a:stretch>
            <a:fillRect/>
          </a:stretch>
        </p:blipFill>
        <p:spPr bwMode="auto">
          <a:xfrm>
            <a:off x="914400" y="2492375"/>
            <a:ext cx="3294063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3"/>
          <a:srcRect l="38033" t="27829" r="19173" b="19775"/>
          <a:stretch>
            <a:fillRect/>
          </a:stretch>
        </p:blipFill>
        <p:spPr bwMode="auto">
          <a:xfrm>
            <a:off x="4826000" y="2430463"/>
            <a:ext cx="3349625" cy="318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hteck 4"/>
          <p:cNvSpPr>
            <a:spLocks noChangeArrowheads="1"/>
          </p:cNvSpPr>
          <p:nvPr/>
        </p:nvSpPr>
        <p:spPr bwMode="auto">
          <a:xfrm>
            <a:off x="1457325" y="333375"/>
            <a:ext cx="7324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>
                <a:solidFill>
                  <a:srgbClr val="0033CC"/>
                </a:solidFill>
              </a:rPr>
              <a:t>Wooler mitral commissuroplasty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2"/>
          <a:srcRect l="35670" t="35446" r="21701" b="17526"/>
          <a:stretch>
            <a:fillRect/>
          </a:stretch>
        </p:blipFill>
        <p:spPr bwMode="auto">
          <a:xfrm>
            <a:off x="1630363" y="1554163"/>
            <a:ext cx="5713412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hteck 2"/>
          <p:cNvSpPr>
            <a:spLocks noChangeArrowheads="1"/>
          </p:cNvSpPr>
          <p:nvPr/>
        </p:nvSpPr>
        <p:spPr bwMode="auto">
          <a:xfrm>
            <a:off x="685800" y="209550"/>
            <a:ext cx="77819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>
                <a:solidFill>
                  <a:srgbClr val="0033CC"/>
                </a:solidFill>
              </a:rPr>
              <a:t>Alfieri repair: Edge to edge  double orifice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/>
          <a:srcRect l="35400" t="30771" r="21613" b="14012"/>
          <a:stretch>
            <a:fillRect/>
          </a:stretch>
        </p:blipFill>
        <p:spPr bwMode="auto">
          <a:xfrm>
            <a:off x="2312988" y="2009775"/>
            <a:ext cx="4564062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hteck 2"/>
          <p:cNvSpPr>
            <a:spLocks noChangeArrowheads="1"/>
          </p:cNvSpPr>
          <p:nvPr/>
        </p:nvSpPr>
        <p:spPr bwMode="auto">
          <a:xfrm>
            <a:off x="1228725" y="200025"/>
            <a:ext cx="695325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>
                <a:solidFill>
                  <a:srgbClr val="0033CC"/>
                </a:solidFill>
              </a:rPr>
              <a:t>Sliding plasty of the posterior leaflet</a:t>
            </a:r>
          </a:p>
          <a:p>
            <a:r>
              <a:rPr lang="de-DE" sz="2800">
                <a:solidFill>
                  <a:srgbClr val="0033CC"/>
                </a:solidFill>
              </a:rPr>
              <a:t>Quandrangular resection of P2 and cuneiform excisions from P1 and P3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5425"/>
            <a:ext cx="9145588" cy="1190625"/>
          </a:xfrm>
        </p:spPr>
        <p:txBody>
          <a:bodyPr/>
          <a:lstStyle/>
          <a:p>
            <a:pPr eaLnBrk="1" hangingPunct="1"/>
            <a:r>
              <a:rPr lang="de-DE" smtClean="0"/>
              <a:t>Annuloplasty Prostheses for</a:t>
            </a:r>
            <a:br>
              <a:rPr lang="de-DE" smtClean="0"/>
            </a:br>
            <a:r>
              <a:rPr lang="de-DE" smtClean="0"/>
              <a:t> Valvular Reconstructive Surgery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287338" y="6246813"/>
            <a:ext cx="19986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>
                <a:solidFill>
                  <a:schemeClr val="bg2"/>
                </a:solidFill>
              </a:rPr>
              <a:t>Jamieson et al, 2006</a:t>
            </a:r>
          </a:p>
        </p:txBody>
      </p:sp>
      <p:pic>
        <p:nvPicPr>
          <p:cNvPr id="35844" name="Picture 6" descr="8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6313" y="2460625"/>
            <a:ext cx="2947987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2" descr="klappen_002"/>
          <p:cNvPicPr>
            <a:picLocks noChangeAspect="1" noChangeArrowheads="1"/>
          </p:cNvPicPr>
          <p:nvPr/>
        </p:nvPicPr>
        <p:blipFill>
          <a:blip r:embed="rId3"/>
          <a:srcRect r="3453"/>
          <a:stretch>
            <a:fillRect/>
          </a:stretch>
        </p:blipFill>
        <p:spPr bwMode="auto">
          <a:xfrm>
            <a:off x="4419600" y="2466975"/>
            <a:ext cx="3792538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 idx="4294967295"/>
          </p:nvPr>
        </p:nvSpPr>
        <p:spPr>
          <a:xfrm>
            <a:off x="-38100" y="311150"/>
            <a:ext cx="9144000" cy="1692275"/>
          </a:xfrm>
        </p:spPr>
        <p:txBody>
          <a:bodyPr/>
          <a:lstStyle/>
          <a:p>
            <a:pPr eaLnBrk="1" hangingPunct="1"/>
            <a:r>
              <a:rPr lang="de-DE" smtClean="0"/>
              <a:t>Elongated chord of posterior ML: Technique of posterior chordal transfer to the AML </a:t>
            </a:r>
            <a:br>
              <a:rPr lang="de-DE" smtClean="0"/>
            </a:br>
            <a:endParaRPr lang="de-DE" sz="3200" smtClean="0"/>
          </a:p>
        </p:txBody>
      </p:sp>
      <p:pic>
        <p:nvPicPr>
          <p:cNvPr id="36867" name="Picture 2" descr="http://www.ctsnet.org/graphics/experts/Adult/r_riley_MVR/fig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488" y="2132013"/>
            <a:ext cx="8408987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hteck 4"/>
          <p:cNvSpPr>
            <a:spLocks noChangeArrowheads="1"/>
          </p:cNvSpPr>
          <p:nvPr/>
        </p:nvSpPr>
        <p:spPr bwMode="auto">
          <a:xfrm>
            <a:off x="2268538" y="6257925"/>
            <a:ext cx="457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chemeClr val="bg2"/>
                </a:solidFill>
              </a:rPr>
              <a:t>Riley and Kon, CTS Net 2008</a:t>
            </a:r>
            <a:endParaRPr lang="de-DE" sz="160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>
          <a:xfrm>
            <a:off x="-333375" y="301625"/>
            <a:ext cx="9782175" cy="1555750"/>
          </a:xfrm>
        </p:spPr>
        <p:txBody>
          <a:bodyPr/>
          <a:lstStyle/>
          <a:p>
            <a:pPr eaLnBrk="1" hangingPunct="1"/>
            <a:r>
              <a:rPr lang="de-DE" smtClean="0">
                <a:solidFill>
                  <a:srgbClr val="C32578"/>
                </a:solidFill>
              </a:rPr>
              <a:t>Chordal transfer</a:t>
            </a:r>
            <a:r>
              <a:rPr lang="de-DE" smtClean="0"/>
              <a:t/>
            </a:r>
            <a:br>
              <a:rPr lang="de-DE" smtClean="0"/>
            </a:br>
            <a:r>
              <a:rPr lang="en-US" sz="3000" smtClean="0"/>
              <a:t>Chordae of proper length are borrowed from the </a:t>
            </a:r>
            <a:br>
              <a:rPr lang="en-US" sz="3000" smtClean="0"/>
            </a:br>
            <a:r>
              <a:rPr lang="en-US" sz="3000" smtClean="0"/>
              <a:t>posterior leaflet and transposed to the anterior leaflet</a:t>
            </a:r>
            <a:endParaRPr lang="de-DE" sz="3000" smtClean="0"/>
          </a:p>
        </p:txBody>
      </p:sp>
      <p:pic>
        <p:nvPicPr>
          <p:cNvPr id="37891" name="Picture 2" descr="http://www.ctsnet.org/graphics/experts/Adult/r_riley_MVR/fig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488" y="2125663"/>
            <a:ext cx="8408987" cy="343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Rechteck 4"/>
          <p:cNvSpPr>
            <a:spLocks noChangeArrowheads="1"/>
          </p:cNvSpPr>
          <p:nvPr/>
        </p:nvSpPr>
        <p:spPr bwMode="auto">
          <a:xfrm>
            <a:off x="2278063" y="6248400"/>
            <a:ext cx="457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chemeClr val="bg2"/>
                </a:solidFill>
              </a:rPr>
              <a:t>Riley and Kon, CTS Net 2008</a:t>
            </a:r>
            <a:endParaRPr lang="de-DE" sz="160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Mitral valve disease</a:t>
            </a:r>
            <a:br>
              <a:rPr lang="de-DE" smtClean="0"/>
            </a:br>
            <a:r>
              <a:rPr lang="de-DE" smtClean="0"/>
              <a:t>Establishing the diagnosis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2113" y="1690688"/>
            <a:ext cx="8374062" cy="3243262"/>
          </a:xfrm>
        </p:spPr>
        <p:txBody>
          <a:bodyPr/>
          <a:lstStyle/>
          <a:p>
            <a:pPr>
              <a:buFontTx/>
              <a:buNone/>
            </a:pPr>
            <a:r>
              <a:rPr lang="en-GB" smtClean="0"/>
              <a:t>		</a:t>
            </a:r>
            <a:r>
              <a:rPr lang="en-GB" sz="2800" smtClean="0">
                <a:latin typeface="Arial Black" pitchFamily="34" charset="0"/>
              </a:rPr>
              <a:t>Perioperative Echocardiography</a:t>
            </a:r>
            <a:r>
              <a:rPr lang="en-GB" smtClean="0"/>
              <a:t>	</a:t>
            </a:r>
          </a:p>
          <a:p>
            <a:pPr>
              <a:buFontTx/>
              <a:buNone/>
            </a:pPr>
            <a:r>
              <a:rPr lang="en-GB" smtClean="0"/>
              <a:t>	Transesophageal  (TEE) and Transthoracic (TTE)</a:t>
            </a:r>
          </a:p>
          <a:p>
            <a:pPr>
              <a:buFontTx/>
              <a:buNone/>
            </a:pPr>
            <a:endParaRPr lang="en-GB" smtClean="0"/>
          </a:p>
          <a:p>
            <a:pPr>
              <a:buFontTx/>
              <a:buNone/>
            </a:pPr>
            <a:r>
              <a:rPr lang="en-GB" smtClean="0"/>
              <a:t>	Transesophageal echocardiography (TEE) </a:t>
            </a:r>
          </a:p>
          <a:p>
            <a:pPr>
              <a:buFontTx/>
              <a:buNone/>
            </a:pPr>
            <a:r>
              <a:rPr lang="en-GB" smtClean="0"/>
              <a:t>	is a useful adjunct to confirm the diagnosis and understand the mechanism of degenerative valve disease in the case of a </a:t>
            </a:r>
            <a:r>
              <a:rPr lang="en-GB" smtClean="0">
                <a:solidFill>
                  <a:srgbClr val="C00000"/>
                </a:solidFill>
              </a:rPr>
              <a:t>non-definitive transthoracic </a:t>
            </a:r>
            <a:r>
              <a:rPr lang="en-GB" smtClean="0"/>
              <a:t>examination. </a:t>
            </a:r>
            <a:endParaRPr lang="de-DE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>
          <a:xfrm>
            <a:off x="0" y="149225"/>
            <a:ext cx="9144000" cy="1200150"/>
          </a:xfrm>
        </p:spPr>
        <p:txBody>
          <a:bodyPr/>
          <a:lstStyle/>
          <a:p>
            <a:r>
              <a:rPr lang="de-DE" smtClean="0"/>
              <a:t>Burden of rheumatic heart disease:</a:t>
            </a:r>
            <a:br>
              <a:rPr lang="de-DE" smtClean="0"/>
            </a:br>
            <a:r>
              <a:rPr lang="de-DE" smtClean="0"/>
              <a:t>Disease of poverty/socioeconomic status</a:t>
            </a:r>
          </a:p>
        </p:txBody>
      </p:sp>
      <p:sp>
        <p:nvSpPr>
          <p:cNvPr id="12291" name="Inhaltsplatzhalter 2"/>
          <p:cNvSpPr>
            <a:spLocks noGrp="1"/>
          </p:cNvSpPr>
          <p:nvPr>
            <p:ph idx="1"/>
          </p:nvPr>
        </p:nvSpPr>
        <p:spPr>
          <a:xfrm>
            <a:off x="406400" y="1700213"/>
            <a:ext cx="8374063" cy="2935287"/>
          </a:xfrm>
        </p:spPr>
        <p:txBody>
          <a:bodyPr/>
          <a:lstStyle/>
          <a:p>
            <a:r>
              <a:rPr lang="de-DE" sz="2800" smtClean="0">
                <a:latin typeface="Arial" charset="0"/>
                <a:cs typeface="Arial" charset="0"/>
              </a:rPr>
              <a:t>300.000 wiil develop RHD</a:t>
            </a:r>
          </a:p>
          <a:p>
            <a:r>
              <a:rPr lang="de-DE" sz="2800" smtClean="0">
                <a:latin typeface="Arial" charset="0"/>
                <a:cs typeface="Arial" charset="0"/>
              </a:rPr>
              <a:t>Hundreds of thousand with disabling heart disease</a:t>
            </a:r>
          </a:p>
          <a:p>
            <a:r>
              <a:rPr lang="de-DE" sz="2800" smtClean="0">
                <a:latin typeface="Arial" charset="0"/>
                <a:cs typeface="Arial" charset="0"/>
              </a:rPr>
              <a:t>350.000 deaths/year from ARF and RHD</a:t>
            </a:r>
          </a:p>
          <a:p>
            <a:r>
              <a:rPr lang="de-DE" sz="2800" smtClean="0">
                <a:latin typeface="Arial" charset="0"/>
                <a:cs typeface="Arial" charset="0"/>
              </a:rPr>
              <a:t>Most people are diagnosed late with advanced disease</a:t>
            </a:r>
          </a:p>
        </p:txBody>
      </p:sp>
      <p:sp>
        <p:nvSpPr>
          <p:cNvPr id="12292" name="Rechteck 3"/>
          <p:cNvSpPr>
            <a:spLocks noChangeArrowheads="1"/>
          </p:cNvSpPr>
          <p:nvPr/>
        </p:nvSpPr>
        <p:spPr bwMode="auto">
          <a:xfrm>
            <a:off x="6381750" y="6381750"/>
            <a:ext cx="2174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>
                <a:solidFill>
                  <a:schemeClr val="bg2"/>
                </a:solidFill>
              </a:rPr>
              <a:t>World Heart Federation 2011</a:t>
            </a:r>
          </a:p>
        </p:txBody>
      </p:sp>
      <p:pic>
        <p:nvPicPr>
          <p:cNvPr id="12293" name="Picture 2" descr="Fig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9300" y="4695825"/>
            <a:ext cx="2468563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Rechteck 6"/>
          <p:cNvSpPr>
            <a:spLocks noChangeArrowheads="1"/>
          </p:cNvSpPr>
          <p:nvPr/>
        </p:nvSpPr>
        <p:spPr bwMode="auto">
          <a:xfrm>
            <a:off x="0" y="6373813"/>
            <a:ext cx="5622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000">
                <a:solidFill>
                  <a:schemeClr val="bg2"/>
                </a:solidFill>
              </a:rPr>
              <a:t>Binotto et al. Images Paediatr Cardiol 2002;11:12-25 </a:t>
            </a:r>
          </a:p>
        </p:txBody>
      </p:sp>
      <p:pic>
        <p:nvPicPr>
          <p:cNvPr id="12295" name="Picture 2" descr="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2813" y="4721225"/>
            <a:ext cx="2116137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Mitral valve disease</a:t>
            </a:r>
            <a:br>
              <a:rPr lang="de-DE" smtClean="0"/>
            </a:br>
            <a:r>
              <a:rPr lang="de-DE" smtClean="0"/>
              <a:t>Establishing the diagnosis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2113" y="1795463"/>
            <a:ext cx="8374062" cy="3292475"/>
          </a:xfrm>
        </p:spPr>
        <p:txBody>
          <a:bodyPr/>
          <a:lstStyle/>
          <a:p>
            <a:pPr>
              <a:buFontTx/>
              <a:buNone/>
            </a:pPr>
            <a:r>
              <a:rPr lang="en-GB" smtClean="0">
                <a:latin typeface="Arial Black" pitchFamily="34" charset="0"/>
              </a:rPr>
              <a:t>			Echocardiography </a:t>
            </a:r>
          </a:p>
          <a:p>
            <a:pPr>
              <a:buFontTx/>
              <a:buNone/>
            </a:pPr>
            <a:r>
              <a:rPr lang="en-GB" smtClean="0"/>
              <a:t>	</a:t>
            </a:r>
          </a:p>
          <a:p>
            <a:pPr>
              <a:buFontTx/>
              <a:buNone/>
            </a:pPr>
            <a:r>
              <a:rPr lang="en-GB" smtClean="0"/>
              <a:t>  	2-D and 3-D (dimensional) Echocardiography </a:t>
            </a:r>
          </a:p>
          <a:p>
            <a:pPr>
              <a:buFontTx/>
              <a:buNone/>
            </a:pPr>
            <a:r>
              <a:rPr lang="en-GB" smtClean="0"/>
              <a:t>	In the assessment of annular geometry </a:t>
            </a:r>
          </a:p>
          <a:p>
            <a:pPr>
              <a:buFontTx/>
              <a:buNone/>
            </a:pPr>
            <a:r>
              <a:rPr lang="en-GB" smtClean="0"/>
              <a:t>	Leaflet dysfunction in the setting of mitral regurgitation</a:t>
            </a:r>
          </a:p>
          <a:p>
            <a:pPr>
              <a:buFontTx/>
              <a:buNone/>
            </a:pPr>
            <a:r>
              <a:rPr lang="en-GB" smtClean="0"/>
              <a:t>	Significant role  in planning reparative procedures in the future.</a:t>
            </a:r>
            <a:endParaRPr lang="de-DE" smtClean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247650" y="328613"/>
            <a:ext cx="8205788" cy="20335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3200" dirty="0" smtClean="0"/>
              <a:t>Rheumatic Heart Disease</a:t>
            </a: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en-GB" sz="3200" dirty="0" smtClean="0"/>
              <a:t>Frequency and pattern of valve involvement at autopsy	N= 221</a:t>
            </a:r>
            <a:r>
              <a:rPr lang="de-DE" sz="3200" dirty="0" smtClean="0"/>
              <a:t/>
            </a:r>
            <a:br>
              <a:rPr lang="de-DE" sz="3200" dirty="0" smtClean="0"/>
            </a:br>
            <a:endParaRPr lang="de-DE" sz="3200" dirty="0" smtClean="0"/>
          </a:p>
        </p:txBody>
      </p:sp>
      <p:sp>
        <p:nvSpPr>
          <p:cNvPr id="40963" name="Untertitel 2"/>
          <p:cNvSpPr>
            <a:spLocks noGrp="1"/>
          </p:cNvSpPr>
          <p:nvPr>
            <p:ph type="subTitle" idx="4294967295"/>
          </p:nvPr>
        </p:nvSpPr>
        <p:spPr>
          <a:xfrm>
            <a:off x="-219075" y="2117725"/>
            <a:ext cx="9544050" cy="6737350"/>
          </a:xfrm>
        </p:spPr>
        <p:txBody>
          <a:bodyPr/>
          <a:lstStyle/>
          <a:p>
            <a:pPr marL="0" indent="0" algn="ctr" eaLnBrk="1" hangingPunct="1">
              <a:lnSpc>
                <a:spcPct val="60000"/>
              </a:lnSpc>
              <a:buFontTx/>
              <a:buNone/>
            </a:pPr>
            <a:r>
              <a:rPr lang="en-GB" sz="2400" smtClean="0"/>
              <a:t>   Valve involved			   	     n                        %	</a:t>
            </a:r>
            <a:endParaRPr lang="de-DE" sz="2400" smtClean="0"/>
          </a:p>
          <a:p>
            <a:pPr marL="0" indent="0" algn="ctr" eaLnBrk="1" hangingPunct="1">
              <a:lnSpc>
                <a:spcPct val="60000"/>
              </a:lnSpc>
              <a:buFontTx/>
              <a:buNone/>
            </a:pPr>
            <a:r>
              <a:rPr lang="en-GB" sz="2400" smtClean="0"/>
              <a:t>    </a:t>
            </a:r>
          </a:p>
          <a:p>
            <a:pPr marL="0" indent="0" algn="ctr" eaLnBrk="1" hangingPunct="1">
              <a:lnSpc>
                <a:spcPct val="60000"/>
              </a:lnSpc>
              <a:buFontTx/>
              <a:buNone/>
            </a:pPr>
            <a:r>
              <a:rPr lang="en-GB" sz="2400" smtClean="0"/>
              <a:t>Mitral alone		                      		70		31.6</a:t>
            </a:r>
            <a:endParaRPr lang="de-DE" sz="2400" smtClean="0"/>
          </a:p>
          <a:p>
            <a:pPr marL="0" indent="0" algn="ctr" eaLnBrk="1" hangingPunct="1">
              <a:lnSpc>
                <a:spcPct val="60000"/>
              </a:lnSpc>
              <a:buFontTx/>
              <a:buNone/>
            </a:pPr>
            <a:r>
              <a:rPr lang="en-GB" sz="2400" smtClean="0"/>
              <a:t>Mitral and aortic				57		25.7</a:t>
            </a:r>
            <a:endParaRPr lang="de-DE" sz="2400" smtClean="0"/>
          </a:p>
          <a:p>
            <a:pPr marL="0" indent="0" algn="ctr" eaLnBrk="1" hangingPunct="1">
              <a:lnSpc>
                <a:spcPct val="60000"/>
              </a:lnSpc>
              <a:buFontTx/>
              <a:buNone/>
            </a:pPr>
            <a:r>
              <a:rPr lang="en-GB" sz="2400" smtClean="0"/>
              <a:t>Aortic alone			  		  2		  0.9</a:t>
            </a:r>
            <a:endParaRPr lang="de-DE" sz="2400" smtClean="0"/>
          </a:p>
          <a:p>
            <a:pPr marL="0" indent="0" algn="ctr" eaLnBrk="1" hangingPunct="1">
              <a:lnSpc>
                <a:spcPct val="60000"/>
              </a:lnSpc>
              <a:buFontTx/>
              <a:buNone/>
            </a:pPr>
            <a:r>
              <a:rPr lang="en-GB" sz="2400" smtClean="0"/>
              <a:t>Mitral, aortic and tricuspid			60		27.1</a:t>
            </a:r>
            <a:endParaRPr lang="de-DE" sz="2400" smtClean="0"/>
          </a:p>
          <a:p>
            <a:pPr marL="0" indent="0" algn="ctr" eaLnBrk="1" hangingPunct="1">
              <a:lnSpc>
                <a:spcPct val="60000"/>
              </a:lnSpc>
              <a:buFontTx/>
              <a:buNone/>
            </a:pPr>
            <a:r>
              <a:rPr lang="en-GB" sz="2400" smtClean="0"/>
              <a:t>Mitral and tricuspid				25		11.3</a:t>
            </a:r>
            <a:endParaRPr lang="de-DE" sz="2400" smtClean="0"/>
          </a:p>
          <a:p>
            <a:pPr marL="0" indent="0" algn="ctr" eaLnBrk="1" hangingPunct="1">
              <a:lnSpc>
                <a:spcPct val="60000"/>
              </a:lnSpc>
              <a:buFontTx/>
              <a:buNone/>
            </a:pPr>
            <a:r>
              <a:rPr lang="en-GB" sz="2400" smtClean="0"/>
              <a:t>Mitral, aortic, tricuspid and pulmonary   	  7*		  3.2</a:t>
            </a:r>
          </a:p>
          <a:p>
            <a:pPr marL="0" indent="0" algn="ctr" eaLnBrk="1" hangingPunct="1">
              <a:lnSpc>
                <a:spcPct val="60000"/>
              </a:lnSpc>
              <a:buFontTx/>
              <a:buNone/>
            </a:pPr>
            <a:endParaRPr lang="en-GB" sz="2400" smtClean="0"/>
          </a:p>
          <a:p>
            <a:pPr marL="0" indent="0" algn="ctr" eaLnBrk="1" hangingPunct="1">
              <a:lnSpc>
                <a:spcPct val="60000"/>
              </a:lnSpc>
              <a:buFontTx/>
              <a:buNone/>
            </a:pPr>
            <a:r>
              <a:rPr lang="en-GB" sz="2400" smtClean="0"/>
              <a:t>	</a:t>
            </a:r>
            <a:endParaRPr lang="de-DE" sz="2400" smtClean="0"/>
          </a:p>
          <a:p>
            <a:pPr marL="0" indent="0" algn="ctr" eaLnBrk="1" hangingPunct="1">
              <a:lnSpc>
                <a:spcPct val="60000"/>
              </a:lnSpc>
              <a:buFontTx/>
              <a:buNone/>
            </a:pPr>
            <a:r>
              <a:rPr lang="en-GB" sz="2400" smtClean="0"/>
              <a:t>*Acute rheumatic carditis</a:t>
            </a:r>
          </a:p>
          <a:p>
            <a:pPr marL="0" indent="0" algn="ctr" eaLnBrk="1" hangingPunct="1">
              <a:lnSpc>
                <a:spcPct val="60000"/>
              </a:lnSpc>
              <a:buFontTx/>
              <a:buNone/>
            </a:pPr>
            <a:endParaRPr lang="en-GB" sz="2400" smtClean="0"/>
          </a:p>
          <a:p>
            <a:pPr marL="0" indent="0" algn="ctr" eaLnBrk="1" hangingPunct="1">
              <a:lnSpc>
                <a:spcPct val="60000"/>
              </a:lnSpc>
              <a:buFontTx/>
              <a:buNone/>
            </a:pPr>
            <a:endParaRPr lang="en-GB" sz="2400" smtClean="0"/>
          </a:p>
          <a:p>
            <a:pPr marL="0" indent="0" algn="ctr" eaLnBrk="1" hangingPunct="1">
              <a:lnSpc>
                <a:spcPct val="60000"/>
              </a:lnSpc>
              <a:buFontTx/>
              <a:buNone/>
            </a:pPr>
            <a:endParaRPr lang="en-GB" sz="2400" smtClean="0"/>
          </a:p>
          <a:p>
            <a:pPr marL="0" indent="0" algn="ctr" eaLnBrk="1" hangingPunct="1">
              <a:lnSpc>
                <a:spcPct val="60000"/>
              </a:lnSpc>
              <a:buFontTx/>
              <a:buNone/>
            </a:pPr>
            <a:endParaRPr lang="de-DE" sz="2400" smtClean="0"/>
          </a:p>
          <a:p>
            <a:pPr marL="0" indent="0" eaLnBrk="1" hangingPunct="1">
              <a:lnSpc>
                <a:spcPct val="60000"/>
              </a:lnSpc>
              <a:buFontTx/>
              <a:buNone/>
            </a:pPr>
            <a:endParaRPr lang="de-DE" sz="2400" smtClean="0"/>
          </a:p>
          <a:p>
            <a:pPr marL="0" indent="0" algn="ctr" eaLnBrk="1" hangingPunct="1">
              <a:lnSpc>
                <a:spcPct val="60000"/>
              </a:lnSpc>
              <a:buFontTx/>
              <a:buNone/>
            </a:pPr>
            <a:r>
              <a:rPr lang="en-GB" sz="2400" smtClean="0"/>
              <a:t> </a:t>
            </a:r>
            <a:endParaRPr lang="de-DE" sz="2400" smtClean="0"/>
          </a:p>
          <a:p>
            <a:pPr marL="0" indent="0" algn="ctr" eaLnBrk="1" hangingPunct="1">
              <a:lnSpc>
                <a:spcPct val="60000"/>
              </a:lnSpc>
              <a:buFontTx/>
              <a:buNone/>
            </a:pPr>
            <a:r>
              <a:rPr lang="en-GB" sz="2400" smtClean="0"/>
              <a:t> </a:t>
            </a:r>
            <a:endParaRPr lang="de-DE" sz="2400" smtClean="0"/>
          </a:p>
          <a:p>
            <a:pPr marL="0" indent="0" algn="ctr" eaLnBrk="1" hangingPunct="1">
              <a:lnSpc>
                <a:spcPct val="60000"/>
              </a:lnSpc>
              <a:buFontTx/>
              <a:buNone/>
            </a:pPr>
            <a:endParaRPr lang="en-GB" sz="2400" smtClean="0"/>
          </a:p>
          <a:p>
            <a:pPr marL="0" indent="0" algn="ctr" eaLnBrk="1" hangingPunct="1">
              <a:lnSpc>
                <a:spcPct val="60000"/>
              </a:lnSpc>
              <a:buFontTx/>
              <a:buNone/>
            </a:pPr>
            <a:endParaRPr lang="en-GB" sz="2400" smtClean="0"/>
          </a:p>
          <a:p>
            <a:pPr marL="0" indent="0" algn="ctr" eaLnBrk="1" hangingPunct="1">
              <a:lnSpc>
                <a:spcPct val="60000"/>
              </a:lnSpc>
              <a:buFontTx/>
              <a:buNone/>
            </a:pPr>
            <a:endParaRPr lang="en-GB" sz="2400" smtClean="0"/>
          </a:p>
          <a:p>
            <a:pPr marL="0" indent="0" algn="ctr" eaLnBrk="1" hangingPunct="1">
              <a:lnSpc>
                <a:spcPct val="60000"/>
              </a:lnSpc>
              <a:buFontTx/>
              <a:buNone/>
            </a:pPr>
            <a:endParaRPr lang="en-GB" sz="2400" smtClean="0"/>
          </a:p>
          <a:p>
            <a:pPr marL="0" indent="0" algn="ctr" eaLnBrk="1" hangingPunct="1">
              <a:lnSpc>
                <a:spcPct val="60000"/>
              </a:lnSpc>
              <a:buFontTx/>
              <a:buNone/>
            </a:pPr>
            <a:endParaRPr lang="de-DE" sz="2400" smtClean="0">
              <a:solidFill>
                <a:srgbClr val="898989"/>
              </a:solidFill>
            </a:endParaRPr>
          </a:p>
        </p:txBody>
      </p:sp>
      <p:sp>
        <p:nvSpPr>
          <p:cNvPr id="40964" name="Rechteck 3"/>
          <p:cNvSpPr>
            <a:spLocks noChangeArrowheads="1"/>
          </p:cNvSpPr>
          <p:nvPr/>
        </p:nvSpPr>
        <p:spPr bwMode="auto">
          <a:xfrm>
            <a:off x="3025775" y="6261100"/>
            <a:ext cx="30940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chemeClr val="bg2"/>
                </a:solidFill>
                <a:latin typeface="Calibri" pitchFamily="34" charset="0"/>
              </a:rPr>
              <a:t>Chopra and Bathia JHVD 1992</a:t>
            </a:r>
            <a:endParaRPr lang="de-DE" sz="1600">
              <a:solidFill>
                <a:schemeClr val="bg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1"/>
          <p:cNvSpPr>
            <a:spLocks noGrp="1"/>
          </p:cNvSpPr>
          <p:nvPr>
            <p:ph type="title"/>
          </p:nvPr>
        </p:nvSpPr>
        <p:spPr>
          <a:xfrm>
            <a:off x="0" y="330200"/>
            <a:ext cx="9144000" cy="646113"/>
          </a:xfrm>
        </p:spPr>
        <p:txBody>
          <a:bodyPr/>
          <a:lstStyle/>
          <a:p>
            <a:r>
              <a:rPr lang="de-DE" smtClean="0">
                <a:solidFill>
                  <a:srgbClr val="0033CC"/>
                </a:solidFill>
              </a:rPr>
              <a:t>Rheumatic Mitral Valve Incompetence</a:t>
            </a:r>
          </a:p>
        </p:txBody>
      </p:sp>
      <p:sp>
        <p:nvSpPr>
          <p:cNvPr id="41987" name="Rechteck 3"/>
          <p:cNvSpPr>
            <a:spLocks noChangeArrowheads="1"/>
          </p:cNvSpPr>
          <p:nvPr/>
        </p:nvSpPr>
        <p:spPr bwMode="auto">
          <a:xfrm>
            <a:off x="0" y="1123950"/>
            <a:ext cx="901065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chemeClr val="bg2"/>
                </a:solidFill>
              </a:rPr>
              <a:t>				</a:t>
            </a:r>
            <a:r>
              <a:rPr lang="en-US" sz="2800">
                <a:solidFill>
                  <a:srgbClr val="0033CC"/>
                </a:solidFill>
              </a:rPr>
              <a:t>Incidence </a:t>
            </a:r>
          </a:p>
          <a:p>
            <a:r>
              <a:rPr lang="en-US" sz="2800">
                <a:solidFill>
                  <a:srgbClr val="0033CC"/>
                </a:solidFill>
              </a:rPr>
              <a:t>		</a:t>
            </a:r>
          </a:p>
          <a:p>
            <a:r>
              <a:rPr lang="en-US" sz="2800">
                <a:solidFill>
                  <a:srgbClr val="0033CC"/>
                </a:solidFill>
              </a:rPr>
              <a:t>		Annular dilatation			10-80% </a:t>
            </a:r>
          </a:p>
          <a:p>
            <a:r>
              <a:rPr lang="en-US" sz="2800">
                <a:solidFill>
                  <a:srgbClr val="0033CC"/>
                </a:solidFill>
              </a:rPr>
              <a:t>		Chordal lesions 			94%</a:t>
            </a:r>
          </a:p>
          <a:p>
            <a:r>
              <a:rPr lang="en-US" sz="2800">
                <a:solidFill>
                  <a:srgbClr val="0033CC"/>
                </a:solidFill>
              </a:rPr>
              <a:t>		(thickening, shortening, </a:t>
            </a:r>
          </a:p>
          <a:p>
            <a:r>
              <a:rPr lang="en-US" sz="2800">
                <a:solidFill>
                  <a:srgbClr val="0033CC"/>
                </a:solidFill>
              </a:rPr>
              <a:t>		elongation, fusion  </a:t>
            </a:r>
          </a:p>
          <a:p>
            <a:r>
              <a:rPr lang="en-US" sz="2800">
                <a:solidFill>
                  <a:srgbClr val="0033CC"/>
                </a:solidFill>
              </a:rPr>
              <a:t>		and rupture)</a:t>
            </a:r>
          </a:p>
          <a:p>
            <a:r>
              <a:rPr lang="en-US" sz="2800">
                <a:solidFill>
                  <a:srgbClr val="0033CC"/>
                </a:solidFill>
              </a:rPr>
              <a:t>		Leaflet prolapse, retraction 	30%</a:t>
            </a:r>
          </a:p>
          <a:p>
            <a:r>
              <a:rPr lang="en-US" sz="2800">
                <a:solidFill>
                  <a:srgbClr val="0066FF"/>
                </a:solidFill>
              </a:rPr>
              <a:t>	</a:t>
            </a:r>
            <a:endParaRPr lang="de-DE" sz="2800">
              <a:solidFill>
                <a:srgbClr val="0066FF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924925" cy="1754188"/>
          </a:xfrm>
        </p:spPr>
        <p:txBody>
          <a:bodyPr/>
          <a:lstStyle/>
          <a:p>
            <a:pPr eaLnBrk="1" hangingPunct="1"/>
            <a:r>
              <a:rPr lang="en-GB" smtClean="0"/>
              <a:t>Importance of preop. echocardiographic studies.</a:t>
            </a:r>
            <a:br>
              <a:rPr lang="en-GB" smtClean="0"/>
            </a:br>
            <a:r>
              <a:rPr lang="en-GB" smtClean="0"/>
              <a:t>Pericarditis with a severe MI </a:t>
            </a:r>
            <a:r>
              <a:rPr lang="de-DE" smtClean="0"/>
              <a:t/>
            </a:r>
            <a:br>
              <a:rPr lang="de-DE" smtClean="0"/>
            </a:br>
            <a:endParaRPr lang="de-DE" smtClean="0"/>
          </a:p>
        </p:txBody>
      </p:sp>
      <p:pic>
        <p:nvPicPr>
          <p:cNvPr id="43011" name="Bild 1" descr="http://upload.wikimedia.org/wikipedia/commons/thumb/d/da/Mitral_regurgitation_echo_4chamber_description.png/150px-Mitral_regurgitation_echo_4chamber_descripti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5913" y="1801813"/>
            <a:ext cx="3217862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315913"/>
            <a:ext cx="9144000" cy="209708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err="1" smtClean="0"/>
              <a:t>Echocardiographic</a:t>
            </a:r>
            <a:r>
              <a:rPr lang="en-US" sz="2700" dirty="0" smtClean="0"/>
              <a:t> study to exclude other space occupying tumor when the patient has a history of embolic episode. </a:t>
            </a:r>
            <a:br>
              <a:rPr lang="en-US" sz="2700" dirty="0" smtClean="0"/>
            </a:br>
            <a:r>
              <a:rPr lang="en-US" sz="2700" dirty="0" smtClean="0"/>
              <a:t>TTE from apical 4-chamber view. </a:t>
            </a:r>
            <a:r>
              <a:rPr lang="en-US" sz="2700" dirty="0" err="1" smtClean="0"/>
              <a:t>Diastoloic</a:t>
            </a:r>
            <a:r>
              <a:rPr lang="en-US" sz="2700" dirty="0" smtClean="0"/>
              <a:t> image of an LA </a:t>
            </a:r>
            <a:r>
              <a:rPr lang="en-US" sz="2700" dirty="0" err="1" smtClean="0"/>
              <a:t>myxoma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1855788"/>
            <a:ext cx="4319587" cy="430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/>
          <p:cNvSpPr>
            <a:spLocks noGrp="1"/>
          </p:cNvSpPr>
          <p:nvPr>
            <p:ph type="title" idx="4294967295"/>
          </p:nvPr>
        </p:nvSpPr>
        <p:spPr>
          <a:xfrm>
            <a:off x="0" y="149225"/>
            <a:ext cx="9144000" cy="641350"/>
          </a:xfrm>
        </p:spPr>
        <p:txBody>
          <a:bodyPr/>
          <a:lstStyle/>
          <a:p>
            <a:r>
              <a:rPr lang="de-DE" smtClean="0"/>
              <a:t>Surgical and Echo Views of the Mitral Valve</a:t>
            </a:r>
          </a:p>
        </p:txBody>
      </p:sp>
      <p:pic>
        <p:nvPicPr>
          <p:cNvPr id="45059" name="Picture 2" descr="http://www.echoincontext.com/../../../images/anat5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1375" y="914400"/>
            <a:ext cx="7446963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9225"/>
            <a:ext cx="9439275" cy="1016000"/>
          </a:xfrm>
        </p:spPr>
        <p:txBody>
          <a:bodyPr/>
          <a:lstStyle/>
          <a:p>
            <a:r>
              <a:rPr lang="de-DE" smtClean="0">
                <a:solidFill>
                  <a:srgbClr val="0033CC"/>
                </a:solidFill>
              </a:rPr>
              <a:t>Mitral valve disease: Echo diagnostics</a:t>
            </a:r>
            <a:r>
              <a:rPr lang="de-DE" smtClean="0"/>
              <a:t/>
            </a:r>
            <a:br>
              <a:rPr lang="de-DE" smtClean="0"/>
            </a:br>
            <a:r>
              <a:rPr lang="en-GB" sz="2400" smtClean="0">
                <a:solidFill>
                  <a:srgbClr val="0033CC"/>
                </a:solidFill>
              </a:rPr>
              <a:t>Regurgitant  jet geometry and area are assessed in multiple views</a:t>
            </a:r>
            <a:endParaRPr lang="de-DE" sz="2400" smtClean="0">
              <a:solidFill>
                <a:srgbClr val="0033CC"/>
              </a:solidFill>
            </a:endParaRPr>
          </a:p>
        </p:txBody>
      </p:sp>
      <p:pic>
        <p:nvPicPr>
          <p:cNvPr id="46083" name="Picture 4" descr="Selected ranges for grading severity of mitral regurgitation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8975" y="1552575"/>
            <a:ext cx="448310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Rectangle 5"/>
          <p:cNvSpPr>
            <a:spLocks noChangeArrowheads="1"/>
          </p:cNvSpPr>
          <p:nvPr/>
        </p:nvSpPr>
        <p:spPr bwMode="auto">
          <a:xfrm>
            <a:off x="2743200" y="4897438"/>
            <a:ext cx="5389563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GB" sz="2800" b="0" i="1">
                <a:solidFill>
                  <a:schemeClr val="bg2"/>
                </a:solidFill>
              </a:rPr>
              <a:t>Grading severity of mitral regurgitation.</a:t>
            </a:r>
            <a:endParaRPr lang="de-DE" sz="2800" b="0">
              <a:solidFill>
                <a:schemeClr val="bg2"/>
              </a:solidFill>
            </a:endParaRPr>
          </a:p>
          <a:p>
            <a:pPr algn="ctr"/>
            <a:r>
              <a:rPr lang="en-GB" sz="1800" b="0" i="1">
                <a:solidFill>
                  <a:schemeClr val="bg2"/>
                </a:solidFill>
              </a:rPr>
              <a:t> Rvol.: regurgitation volume, ERO: effective regurgitant orifice</a:t>
            </a:r>
          </a:p>
        </p:txBody>
      </p:sp>
      <p:sp>
        <p:nvSpPr>
          <p:cNvPr id="46085" name="Rechteck 5"/>
          <p:cNvSpPr>
            <a:spLocks noChangeArrowheads="1"/>
          </p:cNvSpPr>
          <p:nvPr/>
        </p:nvSpPr>
        <p:spPr bwMode="auto">
          <a:xfrm>
            <a:off x="409575" y="2838450"/>
            <a:ext cx="23431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>
                <a:solidFill>
                  <a:srgbClr val="0033CC"/>
                </a:solidFill>
              </a:rPr>
              <a:t>1+ trace/trivial</a:t>
            </a:r>
          </a:p>
          <a:p>
            <a:r>
              <a:rPr lang="en-GB" sz="2400">
                <a:solidFill>
                  <a:srgbClr val="0033CC"/>
                </a:solidFill>
              </a:rPr>
              <a:t>2+ mild</a:t>
            </a:r>
          </a:p>
          <a:p>
            <a:r>
              <a:rPr lang="en-GB" sz="2400">
                <a:solidFill>
                  <a:srgbClr val="0033CC"/>
                </a:solidFill>
              </a:rPr>
              <a:t>3+ moderate </a:t>
            </a:r>
          </a:p>
          <a:p>
            <a:endParaRPr lang="en-GB" sz="2400">
              <a:solidFill>
                <a:srgbClr val="0033CC"/>
              </a:solidFill>
            </a:endParaRPr>
          </a:p>
          <a:p>
            <a:r>
              <a:rPr lang="en-GB" sz="2400">
                <a:solidFill>
                  <a:srgbClr val="0033CC"/>
                </a:solidFill>
              </a:rPr>
              <a:t>4+ severe</a:t>
            </a:r>
            <a:endParaRPr lang="de-DE" sz="2400">
              <a:solidFill>
                <a:srgbClr val="0033CC"/>
              </a:solidFill>
            </a:endParaRPr>
          </a:p>
        </p:txBody>
      </p:sp>
      <p:sp>
        <p:nvSpPr>
          <p:cNvPr id="46086" name="Rechteck 6"/>
          <p:cNvSpPr>
            <a:spLocks noChangeArrowheads="1"/>
          </p:cNvSpPr>
          <p:nvPr/>
        </p:nvSpPr>
        <p:spPr bwMode="auto">
          <a:xfrm>
            <a:off x="257175" y="1501775"/>
            <a:ext cx="24003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>
                <a:solidFill>
                  <a:srgbClr val="0033CC"/>
                </a:solidFill>
              </a:rPr>
              <a:t>Mitral regurgitation severity is graded typically as a rank order variable: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9225"/>
            <a:ext cx="9144000" cy="641350"/>
          </a:xfrm>
        </p:spPr>
        <p:txBody>
          <a:bodyPr/>
          <a:lstStyle/>
          <a:p>
            <a:r>
              <a:rPr lang="en-GB" i="1" smtClean="0">
                <a:solidFill>
                  <a:srgbClr val="000000"/>
                </a:solidFill>
              </a:rPr>
              <a:t>Carpentier’s functional classification</a:t>
            </a:r>
            <a:endParaRPr lang="de-DE" i="1" smtClean="0">
              <a:solidFill>
                <a:srgbClr val="000000"/>
              </a:solidFill>
            </a:endParaRP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1395413" y="1930400"/>
            <a:ext cx="184150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de-DE" sz="2800"/>
          </a:p>
          <a:p>
            <a:pPr eaLnBrk="0" hangingPunct="0"/>
            <a:endParaRPr lang="de-DE"/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1071563" y="3355975"/>
            <a:ext cx="6523037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i="1">
                <a:solidFill>
                  <a:srgbClr val="000000"/>
                </a:solidFill>
              </a:rPr>
              <a:t/>
            </a:r>
            <a:br>
              <a:rPr lang="en-GB" i="1">
                <a:solidFill>
                  <a:srgbClr val="000000"/>
                </a:solidFill>
              </a:rPr>
            </a:br>
            <a:endParaRPr lang="en-GB" i="1">
              <a:solidFill>
                <a:srgbClr val="000000"/>
              </a:solidFill>
            </a:endParaRPr>
          </a:p>
          <a:p>
            <a:endParaRPr lang="en-GB" i="1">
              <a:solidFill>
                <a:srgbClr val="000000"/>
              </a:solidFill>
            </a:endParaRPr>
          </a:p>
          <a:p>
            <a:r>
              <a:rPr lang="en-GB" sz="2000" i="1">
                <a:solidFill>
                  <a:srgbClr val="000000"/>
                </a:solidFill>
              </a:rPr>
              <a:t>T</a:t>
            </a:r>
            <a:r>
              <a:rPr lang="en-GB" sz="2000" i="1">
                <a:solidFill>
                  <a:srgbClr val="003399"/>
                </a:solidFill>
              </a:rPr>
              <a:t>ype I: normal leaflet motion (annular dilatation)</a:t>
            </a:r>
          </a:p>
          <a:p>
            <a:r>
              <a:rPr lang="en-GB" sz="2000" i="1">
                <a:solidFill>
                  <a:srgbClr val="003399"/>
                </a:solidFill>
              </a:rPr>
              <a:t>Type II: increased leaflet motion (leaflet prolapse); </a:t>
            </a:r>
            <a:br>
              <a:rPr lang="en-GB" sz="2000" i="1">
                <a:solidFill>
                  <a:srgbClr val="003399"/>
                </a:solidFill>
              </a:rPr>
            </a:br>
            <a:r>
              <a:rPr lang="en-GB" sz="2000" i="1">
                <a:solidFill>
                  <a:srgbClr val="003399"/>
                </a:solidFill>
              </a:rPr>
              <a:t>Type IIIa: restricted leaflet motion during diastole and systole;</a:t>
            </a:r>
          </a:p>
          <a:p>
            <a:r>
              <a:rPr lang="en-GB" sz="2000" i="1">
                <a:solidFill>
                  <a:srgbClr val="003399"/>
                </a:solidFill>
              </a:rPr>
              <a:t>Type IIIb: restricted leaflet motion predominantly during systole</a:t>
            </a:r>
          </a:p>
        </p:txBody>
      </p:sp>
      <p:pic>
        <p:nvPicPr>
          <p:cNvPr id="47109" name="Picture 5" descr="Carpentier's functional classification">
            <a:hlinkClick r:id="rId2" tooltip="&quot; &quot;"/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422275" y="1150938"/>
            <a:ext cx="8312150" cy="325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8900"/>
            <a:ext cx="9144000" cy="646113"/>
          </a:xfrm>
        </p:spPr>
        <p:txBody>
          <a:bodyPr/>
          <a:lstStyle/>
          <a:p>
            <a:r>
              <a:rPr kumimoji="1" lang="de-DE" smtClean="0">
                <a:solidFill>
                  <a:srgbClr val="0033CC"/>
                </a:solidFill>
                <a:latin typeface="Arial" charset="0"/>
                <a:cs typeface="Arial" charset="0"/>
              </a:rPr>
              <a:t>Cardio-CT scan for excluding CAD</a:t>
            </a:r>
            <a:endParaRPr lang="de-DE" smtClean="0">
              <a:solidFill>
                <a:srgbClr val="0033CC"/>
              </a:solidFill>
              <a:latin typeface="Arial" charset="0"/>
              <a:cs typeface="Arial" charset="0"/>
            </a:endParaRPr>
          </a:p>
        </p:txBody>
      </p:sp>
      <p:pic>
        <p:nvPicPr>
          <p:cNvPr id="1028" name="Picture 4" descr="017_neu"/>
          <p:cNvPicPr>
            <a:picLocks noChangeAspect="1" noChangeArrowheads="1"/>
          </p:cNvPicPr>
          <p:nvPr/>
        </p:nvPicPr>
        <p:blipFill>
          <a:blip r:embed="rId3"/>
          <a:srcRect r="51839"/>
          <a:stretch>
            <a:fillRect/>
          </a:stretch>
        </p:blipFill>
        <p:spPr bwMode="auto">
          <a:xfrm>
            <a:off x="1406525" y="1149350"/>
            <a:ext cx="19970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5002213" y="4181475"/>
          <a:ext cx="2382837" cy="2289175"/>
        </p:xfrm>
        <a:graphic>
          <a:graphicData uri="http://schemas.openxmlformats.org/presentationml/2006/ole">
            <p:oleObj spid="_x0000_s1026" name="Image" r:id="rId4" imgW="6387302" imgH="6133333" progId="Photoshop.Image.7">
              <p:embed/>
            </p:oleObj>
          </a:graphicData>
        </a:graphic>
      </p:graphicFrame>
      <p:pic>
        <p:nvPicPr>
          <p:cNvPr id="1029" name="Picture 8" descr="PAETMANN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2988" y="1323975"/>
            <a:ext cx="2532062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4" descr="PAETMANN_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54150" y="4219575"/>
            <a:ext cx="2262188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The mitral valve: Functional assessment</a:t>
            </a:r>
            <a:br>
              <a:rPr lang="de-DE" smtClean="0"/>
            </a:br>
            <a:r>
              <a:rPr lang="de-DE" smtClean="0"/>
              <a:t>by imaging: CT scan, MRI</a:t>
            </a:r>
          </a:p>
        </p:txBody>
      </p:sp>
      <p:pic>
        <p:nvPicPr>
          <p:cNvPr id="48131" name="Picture 4" descr="The beating human hea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3975" y="1636713"/>
            <a:ext cx="2562225" cy="353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5" descr="MRI of the mitral val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6750" y="1704975"/>
            <a:ext cx="3821113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0" y="149225"/>
            <a:ext cx="9144000" cy="1200150"/>
          </a:xfrm>
        </p:spPr>
        <p:txBody>
          <a:bodyPr/>
          <a:lstStyle/>
          <a:p>
            <a:r>
              <a:rPr lang="de-DE" smtClean="0"/>
              <a:t>Burden of rheumatic heart disease:</a:t>
            </a:r>
            <a:br>
              <a:rPr lang="de-DE" smtClean="0"/>
            </a:br>
            <a:r>
              <a:rPr lang="de-DE" smtClean="0"/>
              <a:t>Disease of poverty/socioeconomic status</a:t>
            </a:r>
          </a:p>
        </p:txBody>
      </p:sp>
      <p:sp>
        <p:nvSpPr>
          <p:cNvPr id="13315" name="Inhaltsplatzhalter 2"/>
          <p:cNvSpPr>
            <a:spLocks noGrp="1"/>
          </p:cNvSpPr>
          <p:nvPr>
            <p:ph idx="1"/>
          </p:nvPr>
        </p:nvSpPr>
        <p:spPr>
          <a:xfrm>
            <a:off x="392113" y="2128838"/>
            <a:ext cx="8374062" cy="3373437"/>
          </a:xfrm>
        </p:spPr>
        <p:txBody>
          <a:bodyPr/>
          <a:lstStyle/>
          <a:p>
            <a:pPr>
              <a:buFontTx/>
              <a:buNone/>
            </a:pPr>
            <a:r>
              <a:rPr lang="de-DE" smtClean="0"/>
              <a:t>	Treatment of RF and RHD and annual cost in Brazil</a:t>
            </a:r>
          </a:p>
          <a:p>
            <a:pPr>
              <a:buFontTx/>
              <a:buNone/>
            </a:pPr>
            <a:r>
              <a:rPr lang="de-DE" smtClean="0"/>
              <a:t>	(Datusus – Health System 2007)</a:t>
            </a:r>
          </a:p>
          <a:p>
            <a:pPr>
              <a:buFontTx/>
              <a:buNone/>
            </a:pPr>
            <a:endParaRPr lang="de-DE" smtClean="0"/>
          </a:p>
          <a:p>
            <a:pPr>
              <a:buFontTx/>
              <a:buNone/>
            </a:pPr>
            <a:r>
              <a:rPr lang="de-DE" smtClean="0"/>
              <a:t>	Clinical treatment			US$ 30.000.000</a:t>
            </a:r>
          </a:p>
          <a:p>
            <a:pPr>
              <a:buFontTx/>
              <a:buNone/>
            </a:pPr>
            <a:r>
              <a:rPr lang="de-DE" smtClean="0"/>
              <a:t>	Cardiac surgery			US$ 50.000.000</a:t>
            </a:r>
          </a:p>
          <a:p>
            <a:endParaRPr lang="de-DE" smtClean="0"/>
          </a:p>
          <a:p>
            <a:r>
              <a:rPr lang="de-DE" smtClean="0"/>
              <a:t>Can Africa afford it?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hteck 1"/>
          <p:cNvSpPr>
            <a:spLocks noChangeArrowheads="1"/>
          </p:cNvSpPr>
          <p:nvPr/>
        </p:nvSpPr>
        <p:spPr bwMode="auto">
          <a:xfrm>
            <a:off x="266700" y="180975"/>
            <a:ext cx="85915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33CC"/>
                </a:solidFill>
              </a:rPr>
              <a:t>Rheumatic fever-Rheumatic Mitral Valve Disease </a:t>
            </a:r>
            <a:endParaRPr lang="de-DE" sz="3200">
              <a:solidFill>
                <a:srgbClr val="0033CC"/>
              </a:solidFill>
            </a:endParaRPr>
          </a:p>
        </p:txBody>
      </p:sp>
      <p:sp>
        <p:nvSpPr>
          <p:cNvPr id="49155" name="Rechteck 2"/>
          <p:cNvSpPr>
            <a:spLocks noChangeArrowheads="1"/>
          </p:cNvSpPr>
          <p:nvPr/>
        </p:nvSpPr>
        <p:spPr bwMode="auto">
          <a:xfrm>
            <a:off x="2133600" y="1590675"/>
            <a:ext cx="4886325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33CC"/>
                </a:solidFill>
              </a:rPr>
              <a:t>Can manifest as:</a:t>
            </a:r>
          </a:p>
          <a:p>
            <a:endParaRPr lang="en-US" sz="3200">
              <a:solidFill>
                <a:srgbClr val="0033CC"/>
              </a:solidFill>
            </a:endParaRPr>
          </a:p>
          <a:p>
            <a:r>
              <a:rPr lang="en-US" sz="3200">
                <a:solidFill>
                  <a:srgbClr val="0033CC"/>
                </a:solidFill>
              </a:rPr>
              <a:t>Pure stenosis (MS)</a:t>
            </a:r>
          </a:p>
          <a:p>
            <a:r>
              <a:rPr lang="en-US" sz="3200">
                <a:solidFill>
                  <a:srgbClr val="0033CC"/>
                </a:solidFill>
              </a:rPr>
              <a:t>Pure regurgitation (MR)</a:t>
            </a:r>
          </a:p>
          <a:p>
            <a:r>
              <a:rPr lang="en-US" sz="3200">
                <a:solidFill>
                  <a:srgbClr val="0033CC"/>
                </a:solidFill>
              </a:rPr>
              <a:t>Mixed lesion (MS + MR)</a:t>
            </a:r>
            <a:endParaRPr lang="de-DE" sz="3200">
              <a:solidFill>
                <a:srgbClr val="0033CC"/>
              </a:solidFill>
            </a:endParaRPr>
          </a:p>
        </p:txBody>
      </p:sp>
      <p:pic>
        <p:nvPicPr>
          <p:cNvPr id="49156" name="Picture 6" descr="Fig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0325" y="4610100"/>
            <a:ext cx="1184275" cy="157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2" descr="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5525" y="4630738"/>
            <a:ext cx="2085975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75" y="4619625"/>
            <a:ext cx="19335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3" descr="Subvalvular apparatus of the mitral valve (Chordae tendinae and papillary muscles).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1028700" y="4659313"/>
            <a:ext cx="1447800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hteck 1"/>
          <p:cNvSpPr>
            <a:spLocks noChangeArrowheads="1"/>
          </p:cNvSpPr>
          <p:nvPr/>
        </p:nvSpPr>
        <p:spPr bwMode="auto">
          <a:xfrm>
            <a:off x="647700" y="180975"/>
            <a:ext cx="85915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33CC"/>
                </a:solidFill>
              </a:rPr>
              <a:t>Rheumatic fever-Rheumatic Mitral Valve Disease </a:t>
            </a:r>
            <a:endParaRPr lang="de-DE" sz="3200">
              <a:solidFill>
                <a:srgbClr val="0033CC"/>
              </a:solidFill>
            </a:endParaRPr>
          </a:p>
        </p:txBody>
      </p:sp>
      <p:sp>
        <p:nvSpPr>
          <p:cNvPr id="50179" name="Rechteck 2"/>
          <p:cNvSpPr>
            <a:spLocks noChangeArrowheads="1"/>
          </p:cNvSpPr>
          <p:nvPr/>
        </p:nvSpPr>
        <p:spPr bwMode="auto">
          <a:xfrm>
            <a:off x="1047750" y="1266825"/>
            <a:ext cx="6019800" cy="587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33CC"/>
                </a:solidFill>
              </a:rPr>
              <a:t>Pathological process includes </a:t>
            </a:r>
          </a:p>
          <a:p>
            <a:r>
              <a:rPr lang="en-US" sz="3200">
                <a:solidFill>
                  <a:srgbClr val="0033CC"/>
                </a:solidFill>
              </a:rPr>
              <a:t>fibrosis and calcification:</a:t>
            </a:r>
          </a:p>
          <a:p>
            <a:endParaRPr lang="en-US" sz="3200">
              <a:solidFill>
                <a:srgbClr val="0033CC"/>
              </a:solidFill>
            </a:endParaRPr>
          </a:p>
          <a:p>
            <a:r>
              <a:rPr lang="en-US" sz="2800">
                <a:solidFill>
                  <a:srgbClr val="0033CC"/>
                </a:solidFill>
              </a:rPr>
              <a:t>Fibrosis manifests as:</a:t>
            </a:r>
          </a:p>
          <a:p>
            <a:r>
              <a:rPr lang="en-US" sz="2800">
                <a:solidFill>
                  <a:srgbClr val="0033CC"/>
                </a:solidFill>
              </a:rPr>
              <a:t>Annular dilatation</a:t>
            </a:r>
          </a:p>
          <a:p>
            <a:endParaRPr lang="en-US" sz="2800">
              <a:solidFill>
                <a:srgbClr val="0033CC"/>
              </a:solidFill>
            </a:endParaRPr>
          </a:p>
          <a:p>
            <a:r>
              <a:rPr lang="en-US" sz="2800">
                <a:solidFill>
                  <a:srgbClr val="0033CC"/>
                </a:solidFill>
              </a:rPr>
              <a:t>Leaflet thickening</a:t>
            </a:r>
          </a:p>
          <a:p>
            <a:r>
              <a:rPr lang="en-US" sz="2800">
                <a:solidFill>
                  <a:srgbClr val="0033CC"/>
                </a:solidFill>
              </a:rPr>
              <a:t>Leaflet retraction: </a:t>
            </a:r>
          </a:p>
          <a:p>
            <a:r>
              <a:rPr lang="en-US" sz="2800">
                <a:solidFill>
                  <a:srgbClr val="0033CC"/>
                </a:solidFill>
              </a:rPr>
              <a:t>(Fibroelastic deficiency)</a:t>
            </a:r>
          </a:p>
          <a:p>
            <a:r>
              <a:rPr lang="en-US" sz="2800">
                <a:solidFill>
                  <a:srgbClr val="0033CC"/>
                </a:solidFill>
              </a:rPr>
              <a:t>Leaflet prolapse</a:t>
            </a:r>
          </a:p>
          <a:p>
            <a:endParaRPr lang="en-US" sz="2800">
              <a:solidFill>
                <a:srgbClr val="0033CC"/>
              </a:solidFill>
            </a:endParaRPr>
          </a:p>
          <a:p>
            <a:r>
              <a:rPr lang="en-US" sz="2800">
                <a:solidFill>
                  <a:srgbClr val="0033CC"/>
                </a:solidFill>
              </a:rPr>
              <a:t>Commissural fusion</a:t>
            </a:r>
          </a:p>
          <a:p>
            <a:endParaRPr lang="en-US" sz="2800">
              <a:solidFill>
                <a:srgbClr val="0033CC"/>
              </a:solidFill>
            </a:endParaRPr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4475" y="2881313"/>
            <a:ext cx="1458913" cy="11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4" descr="Fig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1775" y="4114800"/>
            <a:ext cx="11652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2" descr="http://www.scielo.br/img/revistas/rbccv/v23n2/en_a23fig02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9550" y="5857875"/>
            <a:ext cx="1214438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hteck 1"/>
          <p:cNvSpPr>
            <a:spLocks noChangeArrowheads="1"/>
          </p:cNvSpPr>
          <p:nvPr/>
        </p:nvSpPr>
        <p:spPr bwMode="auto">
          <a:xfrm>
            <a:off x="714375" y="180975"/>
            <a:ext cx="85915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33CC"/>
                </a:solidFill>
              </a:rPr>
              <a:t>Rheumatic fever-Rheumatic Mitral Valve Disease </a:t>
            </a:r>
            <a:endParaRPr lang="de-DE" sz="3200">
              <a:solidFill>
                <a:srgbClr val="0033CC"/>
              </a:solidFill>
            </a:endParaRPr>
          </a:p>
        </p:txBody>
      </p:sp>
      <p:sp>
        <p:nvSpPr>
          <p:cNvPr id="51203" name="Rechteck 2"/>
          <p:cNvSpPr>
            <a:spLocks noChangeArrowheads="1"/>
          </p:cNvSpPr>
          <p:nvPr/>
        </p:nvSpPr>
        <p:spPr bwMode="auto">
          <a:xfrm>
            <a:off x="1866900" y="800100"/>
            <a:ext cx="7410450" cy="637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33CC"/>
                </a:solidFill>
              </a:rPr>
              <a:t>Pathological process includes </a:t>
            </a:r>
          </a:p>
          <a:p>
            <a:r>
              <a:rPr lang="en-US" sz="3200">
                <a:solidFill>
                  <a:srgbClr val="0033CC"/>
                </a:solidFill>
              </a:rPr>
              <a:t>Fibrosis and calcification:</a:t>
            </a:r>
          </a:p>
          <a:p>
            <a:endParaRPr lang="en-US" sz="3200">
              <a:solidFill>
                <a:srgbClr val="0033CC"/>
              </a:solidFill>
            </a:endParaRPr>
          </a:p>
          <a:p>
            <a:r>
              <a:rPr lang="en-US" sz="2800">
                <a:solidFill>
                  <a:srgbClr val="0033CC"/>
                </a:solidFill>
              </a:rPr>
              <a:t>Fibrosis manifests as:</a:t>
            </a:r>
          </a:p>
          <a:p>
            <a:r>
              <a:rPr lang="en-US" sz="2800">
                <a:solidFill>
                  <a:srgbClr val="0033CC"/>
                </a:solidFill>
              </a:rPr>
              <a:t>Chordal fusion</a:t>
            </a:r>
          </a:p>
          <a:p>
            <a:r>
              <a:rPr lang="en-US" sz="2800">
                <a:solidFill>
                  <a:srgbClr val="0033CC"/>
                </a:solidFill>
              </a:rPr>
              <a:t>Chordal thickening</a:t>
            </a:r>
          </a:p>
          <a:p>
            <a:r>
              <a:rPr lang="en-US" sz="2800">
                <a:solidFill>
                  <a:srgbClr val="0033CC"/>
                </a:solidFill>
              </a:rPr>
              <a:t>Chordal shortening</a:t>
            </a:r>
          </a:p>
          <a:p>
            <a:r>
              <a:rPr lang="en-US" sz="2800">
                <a:solidFill>
                  <a:srgbClr val="0033CC"/>
                </a:solidFill>
              </a:rPr>
              <a:t>Chordal elongation</a:t>
            </a:r>
          </a:p>
          <a:p>
            <a:r>
              <a:rPr lang="en-US" sz="2800">
                <a:solidFill>
                  <a:srgbClr val="0033CC"/>
                </a:solidFill>
              </a:rPr>
              <a:t>Chordal rupture</a:t>
            </a:r>
          </a:p>
          <a:p>
            <a:endParaRPr lang="en-US" sz="2800">
              <a:solidFill>
                <a:srgbClr val="0066FF"/>
              </a:solidFill>
            </a:endParaRPr>
          </a:p>
          <a:p>
            <a:r>
              <a:rPr lang="en-US" sz="2800">
                <a:solidFill>
                  <a:srgbClr val="0033CC"/>
                </a:solidFill>
              </a:rPr>
              <a:t>Papillary muscle retraction</a:t>
            </a:r>
          </a:p>
          <a:p>
            <a:r>
              <a:rPr lang="en-US" sz="2800">
                <a:solidFill>
                  <a:srgbClr val="0033CC"/>
                </a:solidFill>
              </a:rPr>
              <a:t>Papillary muscle rupture</a:t>
            </a:r>
          </a:p>
          <a:p>
            <a:endParaRPr lang="en-US" sz="2800">
              <a:solidFill>
                <a:srgbClr val="0066FF"/>
              </a:solidFill>
            </a:endParaRPr>
          </a:p>
          <a:p>
            <a:endParaRPr lang="de-DE" sz="3200">
              <a:solidFill>
                <a:srgbClr val="0066FF"/>
              </a:solidFill>
            </a:endParaRPr>
          </a:p>
        </p:txBody>
      </p:sp>
      <p:pic>
        <p:nvPicPr>
          <p:cNvPr id="51204" name="Picture 4" descr="http://content.answers.com/main/content/img/elsevier/vet/gr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9500" y="3968750"/>
            <a:ext cx="14224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4" descr="Fig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88075" y="2081213"/>
            <a:ext cx="124142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py2 of REVISED valve repair.avi">
            <a:hlinkClick r:id="" action="ppaction://media"/>
          </p:cNvPr>
          <p:cNvPicPr>
            <a:picLocks noRot="1"/>
          </p:cNvPicPr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191250" y="5505450"/>
            <a:ext cx="17049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hteck 1"/>
          <p:cNvSpPr>
            <a:spLocks noChangeArrowheads="1"/>
          </p:cNvSpPr>
          <p:nvPr/>
        </p:nvSpPr>
        <p:spPr bwMode="auto">
          <a:xfrm>
            <a:off x="1847850" y="228600"/>
            <a:ext cx="5610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33CC"/>
                </a:solidFill>
              </a:rPr>
              <a:t>Rheumatic Mitral Valve Disease </a:t>
            </a:r>
            <a:endParaRPr lang="de-DE" sz="3200">
              <a:solidFill>
                <a:srgbClr val="0033CC"/>
              </a:solidFill>
            </a:endParaRPr>
          </a:p>
        </p:txBody>
      </p:sp>
      <p:sp>
        <p:nvSpPr>
          <p:cNvPr id="52227" name="Rechteck 2"/>
          <p:cNvSpPr>
            <a:spLocks noChangeArrowheads="1"/>
          </p:cNvSpPr>
          <p:nvPr/>
        </p:nvSpPr>
        <p:spPr bwMode="auto">
          <a:xfrm>
            <a:off x="1733550" y="2209800"/>
            <a:ext cx="741045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33CC"/>
                </a:solidFill>
              </a:rPr>
              <a:t>The pathogenesis and the natural history show differences in:</a:t>
            </a:r>
          </a:p>
          <a:p>
            <a:endParaRPr lang="en-US" sz="3200">
              <a:solidFill>
                <a:srgbClr val="0033CC"/>
              </a:solidFill>
            </a:endParaRPr>
          </a:p>
          <a:p>
            <a:r>
              <a:rPr lang="en-US" sz="2800">
                <a:solidFill>
                  <a:srgbClr val="0033CC"/>
                </a:solidFill>
              </a:rPr>
              <a:t>- The time course</a:t>
            </a:r>
          </a:p>
          <a:p>
            <a:r>
              <a:rPr lang="en-US" sz="2800">
                <a:solidFill>
                  <a:srgbClr val="0033CC"/>
                </a:solidFill>
              </a:rPr>
              <a:t>- The surgical anatomy</a:t>
            </a:r>
          </a:p>
          <a:p>
            <a:pPr>
              <a:buFontTx/>
              <a:buChar char="-"/>
            </a:pPr>
            <a:r>
              <a:rPr lang="en-US" sz="2800">
                <a:solidFill>
                  <a:srgbClr val="0033CC"/>
                </a:solidFill>
              </a:rPr>
              <a:t>Relation to disease outcome</a:t>
            </a:r>
          </a:p>
          <a:p>
            <a:endParaRPr lang="en-US" sz="280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el 1"/>
          <p:cNvSpPr>
            <a:spLocks noGrp="1"/>
          </p:cNvSpPr>
          <p:nvPr>
            <p:ph type="title" idx="4294967295"/>
          </p:nvPr>
        </p:nvSpPr>
        <p:spPr>
          <a:xfrm>
            <a:off x="0" y="311150"/>
            <a:ext cx="9144000" cy="641350"/>
          </a:xfrm>
        </p:spPr>
        <p:txBody>
          <a:bodyPr/>
          <a:lstStyle/>
          <a:p>
            <a:pPr eaLnBrk="1" hangingPunct="1"/>
            <a:r>
              <a:rPr lang="de-DE" smtClean="0"/>
              <a:t>Complications resulting from mitral regurgitation</a:t>
            </a:r>
          </a:p>
        </p:txBody>
      </p:sp>
      <p:pic>
        <p:nvPicPr>
          <p:cNvPr id="53251" name="Picture 2" descr="http://www.brown.edu/Courses/Bio_281-cardio/cardio/figM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4488" y="1319213"/>
            <a:ext cx="8408987" cy="437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Inhaltsplatzhalter 2"/>
          <p:cNvSpPr>
            <a:spLocks noGrp="1"/>
          </p:cNvSpPr>
          <p:nvPr>
            <p:ph idx="1"/>
          </p:nvPr>
        </p:nvSpPr>
        <p:spPr>
          <a:xfrm>
            <a:off x="900113" y="188913"/>
            <a:ext cx="7632700" cy="576262"/>
          </a:xfrm>
        </p:spPr>
        <p:txBody>
          <a:bodyPr/>
          <a:lstStyle/>
          <a:p>
            <a:pPr lvl="1" eaLnBrk="1" hangingPunct="1">
              <a:buFontTx/>
              <a:buNone/>
            </a:pPr>
            <a:r>
              <a:rPr lang="de-DE" smtClean="0">
                <a:solidFill>
                  <a:srgbClr val="0033CC"/>
                </a:solidFill>
                <a:latin typeface="Arial Black" pitchFamily="34" charset="0"/>
              </a:rPr>
              <a:t>Valve surgery: Repair or replace</a:t>
            </a:r>
          </a:p>
        </p:txBody>
      </p:sp>
      <p:sp>
        <p:nvSpPr>
          <p:cNvPr id="4" name="Rechteck 3"/>
          <p:cNvSpPr/>
          <p:nvPr/>
        </p:nvSpPr>
        <p:spPr>
          <a:xfrm>
            <a:off x="2944813" y="981075"/>
            <a:ext cx="203517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10" dirty="0">
                <a:ln>
                  <a:prstDash val="solid"/>
                </a:ln>
                <a:solidFill>
                  <a:srgbClr val="0033CC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Black"/>
              </a:rPr>
              <a:t>Concepts</a:t>
            </a:r>
          </a:p>
        </p:txBody>
      </p:sp>
      <p:sp>
        <p:nvSpPr>
          <p:cNvPr id="5" name="AutoShape 31"/>
          <p:cNvSpPr>
            <a:spLocks noChangeArrowheads="1"/>
          </p:cNvSpPr>
          <p:nvPr/>
        </p:nvSpPr>
        <p:spPr bwMode="auto">
          <a:xfrm flipH="1" flipV="1">
            <a:off x="3208338" y="1657350"/>
            <a:ext cx="496887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943 h 21600"/>
              <a:gd name="T14" fmla="*/ 19915 w 21600"/>
              <a:gd name="T15" fmla="*/ 821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6804" y="0"/>
                </a:lnTo>
                <a:lnTo>
                  <a:pt x="16804" y="3943"/>
                </a:lnTo>
                <a:lnTo>
                  <a:pt x="12427" y="3943"/>
                </a:lnTo>
                <a:cubicBezTo>
                  <a:pt x="5564" y="3943"/>
                  <a:pt x="0" y="7621"/>
                  <a:pt x="0" y="12158"/>
                </a:cubicBezTo>
                <a:lnTo>
                  <a:pt x="0" y="21600"/>
                </a:lnTo>
                <a:lnTo>
                  <a:pt x="4366" y="21600"/>
                </a:lnTo>
                <a:lnTo>
                  <a:pt x="4366" y="12158"/>
                </a:lnTo>
                <a:cubicBezTo>
                  <a:pt x="4366" y="9980"/>
                  <a:pt x="7975" y="8215"/>
                  <a:pt x="12427" y="8215"/>
                </a:cubicBezTo>
                <a:lnTo>
                  <a:pt x="16804" y="8215"/>
                </a:lnTo>
                <a:lnTo>
                  <a:pt x="16804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32"/>
          <p:cNvSpPr>
            <a:spLocks noChangeArrowheads="1"/>
          </p:cNvSpPr>
          <p:nvPr/>
        </p:nvSpPr>
        <p:spPr bwMode="auto">
          <a:xfrm flipV="1">
            <a:off x="4265613" y="1666875"/>
            <a:ext cx="439737" cy="5238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943 h 21600"/>
              <a:gd name="T14" fmla="*/ 19915 w 21600"/>
              <a:gd name="T15" fmla="*/ 821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6804" y="0"/>
                </a:lnTo>
                <a:lnTo>
                  <a:pt x="16804" y="3943"/>
                </a:lnTo>
                <a:lnTo>
                  <a:pt x="12427" y="3943"/>
                </a:lnTo>
                <a:cubicBezTo>
                  <a:pt x="5564" y="3943"/>
                  <a:pt x="0" y="7621"/>
                  <a:pt x="0" y="12158"/>
                </a:cubicBezTo>
                <a:lnTo>
                  <a:pt x="0" y="21600"/>
                </a:lnTo>
                <a:lnTo>
                  <a:pt x="4366" y="21600"/>
                </a:lnTo>
                <a:lnTo>
                  <a:pt x="4366" y="12158"/>
                </a:lnTo>
                <a:cubicBezTo>
                  <a:pt x="4366" y="9980"/>
                  <a:pt x="7975" y="8215"/>
                  <a:pt x="12427" y="8215"/>
                </a:cubicBezTo>
                <a:lnTo>
                  <a:pt x="16804" y="8215"/>
                </a:lnTo>
                <a:lnTo>
                  <a:pt x="16804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8" name="Rechteck 6"/>
          <p:cNvSpPr>
            <a:spLocks noChangeArrowheads="1"/>
          </p:cNvSpPr>
          <p:nvPr/>
        </p:nvSpPr>
        <p:spPr bwMode="auto">
          <a:xfrm>
            <a:off x="4219575" y="1781175"/>
            <a:ext cx="2800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de-DE" sz="2800">
                <a:solidFill>
                  <a:srgbClr val="003399"/>
                </a:solidFill>
                <a:latin typeface="Calibri" pitchFamily="34" charset="0"/>
              </a:rPr>
              <a:t>Replacement</a:t>
            </a:r>
          </a:p>
        </p:txBody>
      </p:sp>
      <p:sp>
        <p:nvSpPr>
          <p:cNvPr id="54279" name="Rechteck 7"/>
          <p:cNvSpPr>
            <a:spLocks noChangeArrowheads="1"/>
          </p:cNvSpPr>
          <p:nvPr/>
        </p:nvSpPr>
        <p:spPr bwMode="auto">
          <a:xfrm>
            <a:off x="1485900" y="1724025"/>
            <a:ext cx="1611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/>
            <a:r>
              <a:rPr lang="de-DE" sz="2800">
                <a:solidFill>
                  <a:srgbClr val="C00000"/>
                </a:solidFill>
                <a:latin typeface="Calibri" pitchFamily="34" charset="0"/>
              </a:rPr>
              <a:t>Repair</a:t>
            </a:r>
          </a:p>
        </p:txBody>
      </p:sp>
      <p:sp>
        <p:nvSpPr>
          <p:cNvPr id="9" name="AutoShape 56"/>
          <p:cNvSpPr>
            <a:spLocks noChangeArrowheads="1"/>
          </p:cNvSpPr>
          <p:nvPr/>
        </p:nvSpPr>
        <p:spPr bwMode="auto">
          <a:xfrm flipH="1" flipV="1">
            <a:off x="2581275" y="2324100"/>
            <a:ext cx="1504950" cy="838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452 h 21600"/>
              <a:gd name="T14" fmla="*/ 19907 w 21600"/>
              <a:gd name="T15" fmla="*/ 770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274" y="0"/>
                </a:lnTo>
                <a:lnTo>
                  <a:pt x="15274" y="4452"/>
                </a:lnTo>
                <a:lnTo>
                  <a:pt x="12427" y="4452"/>
                </a:lnTo>
                <a:cubicBezTo>
                  <a:pt x="5564" y="4452"/>
                  <a:pt x="0" y="7902"/>
                  <a:pt x="0" y="12158"/>
                </a:cubicBezTo>
                <a:lnTo>
                  <a:pt x="0" y="21600"/>
                </a:lnTo>
                <a:lnTo>
                  <a:pt x="3326" y="21600"/>
                </a:lnTo>
                <a:lnTo>
                  <a:pt x="3326" y="12158"/>
                </a:lnTo>
                <a:cubicBezTo>
                  <a:pt x="3326" y="9699"/>
                  <a:pt x="7401" y="7706"/>
                  <a:pt x="12427" y="7706"/>
                </a:cubicBezTo>
                <a:lnTo>
                  <a:pt x="15274" y="7706"/>
                </a:lnTo>
                <a:lnTo>
                  <a:pt x="15274" y="12158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81" name="Rechteck 9"/>
          <p:cNvSpPr>
            <a:spLocks noChangeArrowheads="1"/>
          </p:cNvSpPr>
          <p:nvPr/>
        </p:nvSpPr>
        <p:spPr bwMode="auto">
          <a:xfrm>
            <a:off x="-396875" y="2630488"/>
            <a:ext cx="29162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de-DE" sz="2800">
                <a:solidFill>
                  <a:srgbClr val="003399"/>
                </a:solidFill>
                <a:latin typeface="Calibri" pitchFamily="34" charset="0"/>
              </a:rPr>
              <a:t>Catheter-based </a:t>
            </a:r>
          </a:p>
          <a:p>
            <a:pPr lvl="1"/>
            <a:r>
              <a:rPr lang="de-DE" sz="2800">
                <a:solidFill>
                  <a:srgbClr val="003399"/>
                </a:solidFill>
                <a:latin typeface="Calibri" pitchFamily="34" charset="0"/>
              </a:rPr>
              <a:t>Implantation: Valve-in-valve</a:t>
            </a:r>
          </a:p>
        </p:txBody>
      </p:sp>
      <p:sp>
        <p:nvSpPr>
          <p:cNvPr id="11" name="AutoShape 40"/>
          <p:cNvSpPr>
            <a:spLocks noChangeArrowheads="1"/>
          </p:cNvSpPr>
          <p:nvPr/>
        </p:nvSpPr>
        <p:spPr bwMode="auto">
          <a:xfrm rot="5400000">
            <a:off x="5667375" y="2647950"/>
            <a:ext cx="1333500" cy="647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7263 h 21600"/>
              <a:gd name="T20" fmla="*/ 182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386" y="0"/>
                </a:moveTo>
                <a:lnTo>
                  <a:pt x="11171" y="7386"/>
                </a:lnTo>
                <a:lnTo>
                  <a:pt x="14557" y="7386"/>
                </a:lnTo>
                <a:lnTo>
                  <a:pt x="14557" y="17263"/>
                </a:lnTo>
                <a:lnTo>
                  <a:pt x="0" y="17263"/>
                </a:lnTo>
                <a:lnTo>
                  <a:pt x="0" y="21600"/>
                </a:lnTo>
                <a:lnTo>
                  <a:pt x="18214" y="21600"/>
                </a:lnTo>
                <a:lnTo>
                  <a:pt x="18214" y="7386"/>
                </a:lnTo>
                <a:lnTo>
                  <a:pt x="21600" y="738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41"/>
          <p:cNvSpPr>
            <a:spLocks noChangeArrowheads="1"/>
          </p:cNvSpPr>
          <p:nvPr/>
        </p:nvSpPr>
        <p:spPr bwMode="auto">
          <a:xfrm rot="16200000" flipH="1">
            <a:off x="4200525" y="2695575"/>
            <a:ext cx="1343025" cy="6191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7263 h 21600"/>
              <a:gd name="T20" fmla="*/ 182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386" y="0"/>
                </a:moveTo>
                <a:lnTo>
                  <a:pt x="11171" y="7386"/>
                </a:lnTo>
                <a:lnTo>
                  <a:pt x="14557" y="7386"/>
                </a:lnTo>
                <a:lnTo>
                  <a:pt x="14557" y="17263"/>
                </a:lnTo>
                <a:lnTo>
                  <a:pt x="0" y="17263"/>
                </a:lnTo>
                <a:lnTo>
                  <a:pt x="0" y="21600"/>
                </a:lnTo>
                <a:lnTo>
                  <a:pt x="18214" y="21600"/>
                </a:lnTo>
                <a:lnTo>
                  <a:pt x="18214" y="7386"/>
                </a:lnTo>
                <a:lnTo>
                  <a:pt x="21600" y="738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84" name="Rechteck 12"/>
          <p:cNvSpPr>
            <a:spLocks noChangeArrowheads="1"/>
          </p:cNvSpPr>
          <p:nvPr/>
        </p:nvSpPr>
        <p:spPr bwMode="auto">
          <a:xfrm>
            <a:off x="6134100" y="2981325"/>
            <a:ext cx="23241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de-DE" sz="2800">
                <a:solidFill>
                  <a:srgbClr val="003399"/>
                </a:solidFill>
                <a:latin typeface="Calibri" pitchFamily="34" charset="0"/>
              </a:rPr>
              <a:t>Biological</a:t>
            </a:r>
          </a:p>
        </p:txBody>
      </p:sp>
      <p:sp>
        <p:nvSpPr>
          <p:cNvPr id="54285" name="Rechteck 13"/>
          <p:cNvSpPr>
            <a:spLocks noChangeArrowheads="1"/>
          </p:cNvSpPr>
          <p:nvPr/>
        </p:nvSpPr>
        <p:spPr bwMode="auto">
          <a:xfrm>
            <a:off x="2314575" y="3209925"/>
            <a:ext cx="2663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de-DE" sz="2800">
                <a:solidFill>
                  <a:srgbClr val="003399"/>
                </a:solidFill>
                <a:latin typeface="Calibri" pitchFamily="34" charset="0"/>
              </a:rPr>
              <a:t>Mechanical</a:t>
            </a:r>
          </a:p>
        </p:txBody>
      </p:sp>
      <p:sp>
        <p:nvSpPr>
          <p:cNvPr id="54286" name="Rechteck 16"/>
          <p:cNvSpPr>
            <a:spLocks noChangeArrowheads="1"/>
          </p:cNvSpPr>
          <p:nvPr/>
        </p:nvSpPr>
        <p:spPr bwMode="auto">
          <a:xfrm>
            <a:off x="7305675" y="3714750"/>
            <a:ext cx="1874838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>
                <a:solidFill>
                  <a:srgbClr val="003399"/>
                </a:solidFill>
                <a:latin typeface="Calibri" pitchFamily="34" charset="0"/>
              </a:rPr>
              <a:t>Stented</a:t>
            </a:r>
          </a:p>
          <a:p>
            <a:r>
              <a:rPr lang="de-DE" sz="2400">
                <a:solidFill>
                  <a:srgbClr val="003399"/>
                </a:solidFill>
                <a:latin typeface="Calibri" pitchFamily="34" charset="0"/>
              </a:rPr>
              <a:t>Bovine pericardial</a:t>
            </a:r>
          </a:p>
          <a:p>
            <a:r>
              <a:rPr lang="de-DE" sz="2400">
                <a:solidFill>
                  <a:srgbClr val="003399"/>
                </a:solidFill>
                <a:latin typeface="Calibri" pitchFamily="34" charset="0"/>
              </a:rPr>
              <a:t>Porcine valve</a:t>
            </a:r>
          </a:p>
        </p:txBody>
      </p:sp>
      <p:sp>
        <p:nvSpPr>
          <p:cNvPr id="54287" name="Rechteck 18"/>
          <p:cNvSpPr>
            <a:spLocks noChangeArrowheads="1"/>
          </p:cNvSpPr>
          <p:nvPr/>
        </p:nvSpPr>
        <p:spPr bwMode="auto">
          <a:xfrm>
            <a:off x="5551488" y="3695700"/>
            <a:ext cx="16891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>
                <a:solidFill>
                  <a:srgbClr val="003399"/>
                </a:solidFill>
                <a:latin typeface="Calibri" pitchFamily="34" charset="0"/>
              </a:rPr>
              <a:t>Stentless</a:t>
            </a:r>
          </a:p>
          <a:p>
            <a:r>
              <a:rPr lang="de-DE" sz="2400">
                <a:solidFill>
                  <a:srgbClr val="003399"/>
                </a:solidFill>
                <a:latin typeface="Calibri" pitchFamily="34" charset="0"/>
              </a:rPr>
              <a:t>Xenograft</a:t>
            </a:r>
          </a:p>
          <a:p>
            <a:r>
              <a:rPr lang="de-DE" sz="2400">
                <a:solidFill>
                  <a:srgbClr val="003399"/>
                </a:solidFill>
                <a:latin typeface="Calibri" pitchFamily="34" charset="0"/>
              </a:rPr>
              <a:t>Allograft</a:t>
            </a:r>
          </a:p>
          <a:p>
            <a:r>
              <a:rPr lang="de-DE" sz="2400">
                <a:solidFill>
                  <a:srgbClr val="003399"/>
                </a:solidFill>
                <a:latin typeface="Calibri" pitchFamily="34" charset="0"/>
              </a:rPr>
              <a:t>Autograft : </a:t>
            </a:r>
          </a:p>
          <a:p>
            <a:r>
              <a:rPr lang="de-DE" sz="2400">
                <a:solidFill>
                  <a:srgbClr val="003399"/>
                </a:solidFill>
                <a:latin typeface="Calibri" pitchFamily="34" charset="0"/>
              </a:rPr>
              <a:t>Ross I and II</a:t>
            </a:r>
          </a:p>
        </p:txBody>
      </p:sp>
      <p:cxnSp>
        <p:nvCxnSpPr>
          <p:cNvPr id="54288" name="Gewinkelte Verbindung 22"/>
          <p:cNvCxnSpPr>
            <a:cxnSpLocks noChangeShapeType="1"/>
          </p:cNvCxnSpPr>
          <p:nvPr/>
        </p:nvCxnSpPr>
        <p:spPr bwMode="auto">
          <a:xfrm>
            <a:off x="6524625" y="3800475"/>
            <a:ext cx="914400" cy="914400"/>
          </a:xfrm>
          <a:prstGeom prst="bentConnector3">
            <a:avLst>
              <a:gd name="adj1" fmla="val 50000"/>
            </a:avLst>
          </a:prstGeom>
          <a:noFill/>
          <a:ln w="9525" algn="ctr">
            <a:noFill/>
            <a:round/>
            <a:headEnd/>
            <a:tailEnd type="arrow" w="med" len="med"/>
          </a:ln>
        </p:spPr>
      </p:cxnSp>
      <p:sp>
        <p:nvSpPr>
          <p:cNvPr id="54289" name="Pfeil nach unten 26"/>
          <p:cNvSpPr>
            <a:spLocks noChangeArrowheads="1"/>
          </p:cNvSpPr>
          <p:nvPr/>
        </p:nvSpPr>
        <p:spPr bwMode="auto">
          <a:xfrm>
            <a:off x="3238500" y="5448300"/>
            <a:ext cx="484188" cy="977900"/>
          </a:xfrm>
          <a:prstGeom prst="downArrow">
            <a:avLst>
              <a:gd name="adj1" fmla="val 50000"/>
              <a:gd name="adj2" fmla="val 50024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tabLst>
                <a:tab pos="363538" algn="l"/>
              </a:tabLst>
            </a:pPr>
            <a:endParaRPr lang="en-US">
              <a:latin typeface="Calibri" pitchFamily="34" charset="0"/>
            </a:endParaRPr>
          </a:p>
        </p:txBody>
      </p:sp>
      <p:sp>
        <p:nvSpPr>
          <p:cNvPr id="20" name="AutoShape 37"/>
          <p:cNvSpPr>
            <a:spLocks noChangeArrowheads="1"/>
          </p:cNvSpPr>
          <p:nvPr/>
        </p:nvSpPr>
        <p:spPr bwMode="auto">
          <a:xfrm rot="16200000" flipH="1">
            <a:off x="2005012" y="1176338"/>
            <a:ext cx="638175" cy="16573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9375 h 21600"/>
              <a:gd name="T20" fmla="*/ 17397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501" y="0"/>
                </a:moveTo>
                <a:lnTo>
                  <a:pt x="11402" y="7117"/>
                </a:lnTo>
                <a:lnTo>
                  <a:pt x="15605" y="7117"/>
                </a:lnTo>
                <a:lnTo>
                  <a:pt x="15605" y="19375"/>
                </a:lnTo>
                <a:lnTo>
                  <a:pt x="0" y="19375"/>
                </a:lnTo>
                <a:lnTo>
                  <a:pt x="0" y="21600"/>
                </a:lnTo>
                <a:lnTo>
                  <a:pt x="17397" y="21600"/>
                </a:lnTo>
                <a:lnTo>
                  <a:pt x="17397" y="7117"/>
                </a:lnTo>
                <a:lnTo>
                  <a:pt x="21600" y="7117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91" name="Rechteck 22"/>
          <p:cNvSpPr>
            <a:spLocks noChangeArrowheads="1"/>
          </p:cNvSpPr>
          <p:nvPr/>
        </p:nvSpPr>
        <p:spPr bwMode="auto">
          <a:xfrm>
            <a:off x="419100" y="1552575"/>
            <a:ext cx="11715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>
                <a:solidFill>
                  <a:srgbClr val="C00000"/>
                </a:solidFill>
                <a:latin typeface="Calibri" pitchFamily="34" charset="0"/>
              </a:rPr>
              <a:t>Closed</a:t>
            </a:r>
          </a:p>
          <a:p>
            <a:r>
              <a:rPr lang="de-DE" sz="2800">
                <a:solidFill>
                  <a:srgbClr val="C00000"/>
                </a:solidFill>
                <a:latin typeface="Calibri" pitchFamily="34" charset="0"/>
              </a:rPr>
              <a:t>Open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2" grpId="0" animBg="1"/>
      <p:bldP spid="2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hteck 1"/>
          <p:cNvSpPr>
            <a:spLocks noChangeArrowheads="1"/>
          </p:cNvSpPr>
          <p:nvPr/>
        </p:nvSpPr>
        <p:spPr bwMode="auto">
          <a:xfrm>
            <a:off x="1847850" y="228600"/>
            <a:ext cx="5610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33CC"/>
                </a:solidFill>
              </a:rPr>
              <a:t>Rheumatic Mitral Valve Disease </a:t>
            </a:r>
            <a:endParaRPr lang="de-DE" sz="3200">
              <a:solidFill>
                <a:srgbClr val="0033CC"/>
              </a:solidFill>
            </a:endParaRPr>
          </a:p>
        </p:txBody>
      </p:sp>
      <p:sp>
        <p:nvSpPr>
          <p:cNvPr id="55299" name="Rechteck 2"/>
          <p:cNvSpPr>
            <a:spLocks noChangeArrowheads="1"/>
          </p:cNvSpPr>
          <p:nvPr/>
        </p:nvSpPr>
        <p:spPr bwMode="auto">
          <a:xfrm>
            <a:off x="352425" y="1085850"/>
            <a:ext cx="8582025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33CC"/>
                </a:solidFill>
              </a:rPr>
              <a:t>Surgical/ medical treatment and the natural history</a:t>
            </a:r>
          </a:p>
          <a:p>
            <a:endParaRPr lang="en-US" sz="2800">
              <a:solidFill>
                <a:srgbClr val="0033CC"/>
              </a:solidFill>
            </a:endParaRPr>
          </a:p>
          <a:p>
            <a:r>
              <a:rPr lang="en-US" sz="2800">
                <a:solidFill>
                  <a:srgbClr val="C00000"/>
                </a:solidFill>
              </a:rPr>
              <a:t>The dilema and surgical strategy</a:t>
            </a:r>
            <a:r>
              <a:rPr lang="en-US" sz="2800">
                <a:solidFill>
                  <a:srgbClr val="0033CC"/>
                </a:solidFill>
              </a:rPr>
              <a:t>: What, When and Which does one repair or replace</a:t>
            </a:r>
          </a:p>
          <a:p>
            <a:endParaRPr lang="en-US" sz="2800">
              <a:solidFill>
                <a:srgbClr val="0033CC"/>
              </a:solidFill>
            </a:endParaRPr>
          </a:p>
          <a:p>
            <a:r>
              <a:rPr lang="en-US" sz="2800">
                <a:solidFill>
                  <a:srgbClr val="0033CC"/>
                </a:solidFill>
              </a:rPr>
              <a:t>Surveillance: In Africa over 90% of patients after surgery are not retraceable.</a:t>
            </a:r>
          </a:p>
          <a:p>
            <a:r>
              <a:rPr lang="en-US" sz="2800">
                <a:solidFill>
                  <a:srgbClr val="0033CC"/>
                </a:solidFill>
              </a:rPr>
              <a:t>Incidence of prosthetic valve thrombosis (PVT) in India is estimated to be 9.7%. </a:t>
            </a:r>
          </a:p>
          <a:p>
            <a:r>
              <a:rPr lang="en-US" sz="2800">
                <a:solidFill>
                  <a:srgbClr val="0033CC"/>
                </a:solidFill>
              </a:rPr>
              <a:t>Incidence of PVT in Africa? </a:t>
            </a:r>
            <a:endParaRPr lang="de-DE" sz="3200">
              <a:solidFill>
                <a:srgbClr val="0066FF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249363" y="1973263"/>
          <a:ext cx="6746875" cy="3667125"/>
        </p:xfrm>
        <a:graphic>
          <a:graphicData uri="http://schemas.openxmlformats.org/presentationml/2006/ole">
            <p:oleObj spid="_x0000_s2050" name="Clip" r:id="rId4" imgW="714600" imgH="716040" progId="">
              <p:embed/>
            </p:oleObj>
          </a:graphicData>
        </a:graphic>
      </p:graphicFrame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2181225" y="5932488"/>
            <a:ext cx="4727575" cy="438150"/>
          </a:xfrm>
          <a:prstGeom prst="rect">
            <a:avLst/>
          </a:prstGeom>
          <a:solidFill>
            <a:srgbClr val="A2999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fr-FR">
                <a:solidFill>
                  <a:srgbClr val="000099"/>
                </a:solidFill>
                <a:latin typeface="Arial Black" pitchFamily="34" charset="0"/>
              </a:rPr>
              <a:t>Age, Quality of Life</a:t>
            </a:r>
            <a:endParaRPr lang="en-US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887413" y="430213"/>
            <a:ext cx="4283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>
                <a:solidFill>
                  <a:srgbClr val="0000CC"/>
                </a:solidFill>
                <a:latin typeface="Arial Black" pitchFamily="34" charset="0"/>
              </a:rPr>
              <a:t>Degeneration, Prosthetic infection  Reoperation </a:t>
            </a:r>
          </a:p>
        </p:txBody>
      </p:sp>
      <p:sp>
        <p:nvSpPr>
          <p:cNvPr id="2053" name="Text Box 6"/>
          <p:cNvSpPr txBox="1">
            <a:spLocks noChangeArrowheads="1"/>
          </p:cNvSpPr>
          <p:nvPr/>
        </p:nvSpPr>
        <p:spPr bwMode="auto">
          <a:xfrm>
            <a:off x="4791075" y="414338"/>
            <a:ext cx="3454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>
                <a:solidFill>
                  <a:srgbClr val="0000CC"/>
                </a:solidFill>
                <a:latin typeface="Arial Black" pitchFamily="34" charset="0"/>
              </a:rPr>
              <a:t>Anticoagulation: Bleeding, Thromboembolism</a:t>
            </a:r>
            <a:endParaRPr lang="en-US" sz="2400">
              <a:solidFill>
                <a:srgbClr val="0000CC"/>
              </a:solidFill>
              <a:latin typeface="Arial Black" pitchFamily="34" charset="0"/>
            </a:endParaRPr>
          </a:p>
        </p:txBody>
      </p:sp>
      <p:sp>
        <p:nvSpPr>
          <p:cNvPr id="2054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830263" y="0"/>
            <a:ext cx="7924800" cy="520700"/>
          </a:xfrm>
        </p:spPr>
        <p:txBody>
          <a:bodyPr lIns="90487" tIns="44450" rIns="90487" bIns="44450" anchor="b"/>
          <a:lstStyle/>
          <a:p>
            <a:r>
              <a:rPr lang="fr-FR" sz="2800" smtClean="0">
                <a:solidFill>
                  <a:srgbClr val="0033CC"/>
                </a:solidFill>
                <a:latin typeface="Arial Black" pitchFamily="34" charset="0"/>
              </a:rPr>
              <a:t>The dilema: Valve of choice</a:t>
            </a:r>
            <a:endParaRPr lang="en-US" sz="280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pic>
        <p:nvPicPr>
          <p:cNvPr id="2055" name="Picture 8" descr="Scan_40"/>
          <p:cNvPicPr>
            <a:picLocks noChangeAspect="1" noChangeArrowheads="1"/>
          </p:cNvPicPr>
          <p:nvPr/>
        </p:nvPicPr>
        <p:blipFill>
          <a:blip r:embed="rId5"/>
          <a:srcRect t="7202" r="77022" b="58797"/>
          <a:stretch>
            <a:fillRect/>
          </a:stretch>
        </p:blipFill>
        <p:spPr bwMode="auto">
          <a:xfrm>
            <a:off x="6062663" y="3959225"/>
            <a:ext cx="601662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9" descr="Dia_12"/>
          <p:cNvPicPr>
            <a:picLocks noChangeAspect="1" noChangeArrowheads="1"/>
          </p:cNvPicPr>
          <p:nvPr/>
        </p:nvPicPr>
        <p:blipFill>
          <a:blip r:embed="rId6"/>
          <a:srcRect l="69188" b="49065"/>
          <a:stretch>
            <a:fillRect/>
          </a:stretch>
        </p:blipFill>
        <p:spPr bwMode="auto">
          <a:xfrm>
            <a:off x="6788150" y="3959225"/>
            <a:ext cx="661988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0" descr="Dia_12"/>
          <p:cNvPicPr>
            <a:picLocks noChangeAspect="1" noChangeArrowheads="1"/>
          </p:cNvPicPr>
          <p:nvPr/>
        </p:nvPicPr>
        <p:blipFill>
          <a:blip r:embed="rId7"/>
          <a:srcRect l="6674" t="26814" r="67297" b="20729"/>
          <a:stretch>
            <a:fillRect/>
          </a:stretch>
        </p:blipFill>
        <p:spPr bwMode="auto">
          <a:xfrm>
            <a:off x="2616200" y="3271838"/>
            <a:ext cx="67151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1" descr="Scan_40"/>
          <p:cNvPicPr>
            <a:picLocks noChangeAspect="1" noChangeArrowheads="1"/>
          </p:cNvPicPr>
          <p:nvPr/>
        </p:nvPicPr>
        <p:blipFill>
          <a:blip r:embed="rId8"/>
          <a:srcRect l="27374" t="65305" r="51639" b="4727"/>
          <a:stretch>
            <a:fillRect/>
          </a:stretch>
        </p:blipFill>
        <p:spPr bwMode="auto">
          <a:xfrm>
            <a:off x="1668463" y="3286125"/>
            <a:ext cx="7778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2" descr="s7_re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77938" y="4989513"/>
            <a:ext cx="574675" cy="6270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060" name="Picture 13" descr="Scan_0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52538" y="4394200"/>
            <a:ext cx="61912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90625"/>
          </a:xfrm>
        </p:spPr>
        <p:txBody>
          <a:bodyPr/>
          <a:lstStyle/>
          <a:p>
            <a:r>
              <a:rPr lang="de-DE" smtClean="0"/>
              <a:t>Major valve-related morbid events after mechanical valve replacement</a:t>
            </a:r>
          </a:p>
        </p:txBody>
      </p:sp>
      <p:pic>
        <p:nvPicPr>
          <p:cNvPr id="56323" name="Picture 7" descr="s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113" y="1306513"/>
            <a:ext cx="8374062" cy="428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47663"/>
            <a:ext cx="9144000" cy="928687"/>
          </a:xfrm>
        </p:spPr>
        <p:txBody>
          <a:bodyPr/>
          <a:lstStyle/>
          <a:p>
            <a:r>
              <a:rPr lang="de-DE" sz="2800" smtClean="0"/>
              <a:t>27 years old man with a severe rheumatic mitral stenosis.</a:t>
            </a:r>
            <a:br>
              <a:rPr lang="de-DE" sz="2800" smtClean="0"/>
            </a:br>
            <a:r>
              <a:rPr lang="de-DE" sz="2800" smtClean="0"/>
              <a:t>Late presentation</a:t>
            </a:r>
            <a:r>
              <a:rPr lang="de-DE" smtClean="0"/>
              <a:t/>
            </a:r>
            <a:br>
              <a:rPr lang="de-DE" smtClean="0"/>
            </a:br>
            <a:endParaRPr lang="de-DE" smtClean="0"/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 r="1848" b="1445"/>
          <a:stretch>
            <a:fillRect/>
          </a:stretch>
        </p:blipFill>
        <p:spPr bwMode="auto">
          <a:xfrm>
            <a:off x="1316038" y="1457325"/>
            <a:ext cx="6254750" cy="501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392113" y="6583363"/>
            <a:ext cx="35163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200" i="1">
                <a:solidFill>
                  <a:schemeClr val="bg2"/>
                </a:solidFill>
              </a:rPr>
              <a:t>Uwe Schultz, Der Kardiologe, 2009, Vol. 3, No. 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~AUT0028"/>
          <p:cNvPicPr>
            <a:picLocks noChangeAspect="1" noChangeArrowheads="1"/>
          </p:cNvPicPr>
          <p:nvPr/>
        </p:nvPicPr>
        <p:blipFill>
          <a:blip r:embed="rId2">
            <a:lum contrast="18000"/>
          </a:blip>
          <a:srcRect/>
          <a:stretch>
            <a:fillRect/>
          </a:stretch>
        </p:blipFill>
        <p:spPr bwMode="auto">
          <a:xfrm>
            <a:off x="425450" y="1458913"/>
            <a:ext cx="4222750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8"/>
          <p:cNvSpPr txBox="1">
            <a:spLocks noChangeArrowheads="1"/>
          </p:cNvSpPr>
          <p:nvPr/>
        </p:nvSpPr>
        <p:spPr bwMode="auto">
          <a:xfrm>
            <a:off x="1052513" y="231775"/>
            <a:ext cx="660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chemeClr val="bg2"/>
                </a:solidFill>
              </a:rPr>
              <a:t>African Countries with Cardiac Centres </a:t>
            </a:r>
          </a:p>
          <a:p>
            <a:r>
              <a:rPr lang="en-US" sz="2800">
                <a:solidFill>
                  <a:schemeClr val="bg2"/>
                </a:solidFill>
              </a:rPr>
              <a:t>			N= 25</a:t>
            </a:r>
          </a:p>
        </p:txBody>
      </p:sp>
      <p:sp>
        <p:nvSpPr>
          <p:cNvPr id="14340" name="Text Box 14"/>
          <p:cNvSpPr txBox="1">
            <a:spLocks noChangeArrowheads="1"/>
          </p:cNvSpPr>
          <p:nvPr/>
        </p:nvSpPr>
        <p:spPr bwMode="auto">
          <a:xfrm>
            <a:off x="1052513" y="3176588"/>
            <a:ext cx="185737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66700" indent="-266700">
              <a:spcBef>
                <a:spcPct val="30000"/>
              </a:spcBef>
              <a:buClr>
                <a:schemeClr val="bg1"/>
              </a:buClr>
              <a:buFont typeface="Arial Narrow" pitchFamily="34" charset="0"/>
              <a:buNone/>
            </a:pPr>
            <a:endParaRPr lang="en-US" sz="2000"/>
          </a:p>
          <a:p>
            <a:pPr marL="266700" indent="-266700">
              <a:spcBef>
                <a:spcPct val="30000"/>
              </a:spcBef>
              <a:buClr>
                <a:srgbClr val="003399"/>
              </a:buClr>
              <a:buFont typeface="Arial Narrow" pitchFamily="34" charset="0"/>
              <a:buNone/>
            </a:pPr>
            <a:endParaRPr lang="en-US" sz="2000"/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2708275" y="6267450"/>
            <a:ext cx="338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4342" name="Text Box 11"/>
          <p:cNvSpPr txBox="1">
            <a:spLocks noChangeArrowheads="1"/>
          </p:cNvSpPr>
          <p:nvPr/>
        </p:nvSpPr>
        <p:spPr bwMode="auto">
          <a:xfrm>
            <a:off x="1714500" y="3890963"/>
            <a:ext cx="338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4343" name="Text Box 13"/>
          <p:cNvSpPr txBox="1">
            <a:spLocks noChangeArrowheads="1"/>
          </p:cNvSpPr>
          <p:nvPr/>
        </p:nvSpPr>
        <p:spPr bwMode="auto">
          <a:xfrm>
            <a:off x="3473450" y="4781550"/>
            <a:ext cx="338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4344" name="Text Box 14"/>
          <p:cNvSpPr txBox="1">
            <a:spLocks noChangeArrowheads="1"/>
          </p:cNvSpPr>
          <p:nvPr/>
        </p:nvSpPr>
        <p:spPr bwMode="auto">
          <a:xfrm>
            <a:off x="3660775" y="4292600"/>
            <a:ext cx="338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4345" name="Text Box 15"/>
          <p:cNvSpPr txBox="1">
            <a:spLocks noChangeArrowheads="1"/>
          </p:cNvSpPr>
          <p:nvPr/>
        </p:nvSpPr>
        <p:spPr bwMode="auto">
          <a:xfrm>
            <a:off x="3048000" y="3194050"/>
            <a:ext cx="338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4346" name="Text Box 16"/>
          <p:cNvSpPr txBox="1">
            <a:spLocks noChangeArrowheads="1"/>
          </p:cNvSpPr>
          <p:nvPr/>
        </p:nvSpPr>
        <p:spPr bwMode="auto">
          <a:xfrm>
            <a:off x="390525" y="3495675"/>
            <a:ext cx="338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4347" name="Text Box 18"/>
          <p:cNvSpPr txBox="1">
            <a:spLocks noChangeArrowheads="1"/>
          </p:cNvSpPr>
          <p:nvPr/>
        </p:nvSpPr>
        <p:spPr bwMode="auto">
          <a:xfrm>
            <a:off x="920750" y="3887788"/>
            <a:ext cx="338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4348" name="Text Box 19"/>
          <p:cNvSpPr txBox="1">
            <a:spLocks noChangeArrowheads="1"/>
          </p:cNvSpPr>
          <p:nvPr/>
        </p:nvSpPr>
        <p:spPr bwMode="auto">
          <a:xfrm>
            <a:off x="1212850" y="3846513"/>
            <a:ext cx="338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4349" name="Text Box 21"/>
          <p:cNvSpPr txBox="1">
            <a:spLocks noChangeArrowheads="1"/>
          </p:cNvSpPr>
          <p:nvPr/>
        </p:nvSpPr>
        <p:spPr bwMode="auto">
          <a:xfrm>
            <a:off x="3536950" y="5400675"/>
            <a:ext cx="338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4350" name="Rechteck 16"/>
          <p:cNvSpPr>
            <a:spLocks noChangeArrowheads="1"/>
          </p:cNvSpPr>
          <p:nvPr/>
        </p:nvSpPr>
        <p:spPr bwMode="auto">
          <a:xfrm>
            <a:off x="1557338" y="2628900"/>
            <a:ext cx="333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4351" name="Rechteck 17"/>
          <p:cNvSpPr>
            <a:spLocks noChangeArrowheads="1"/>
          </p:cNvSpPr>
          <p:nvPr/>
        </p:nvSpPr>
        <p:spPr bwMode="auto">
          <a:xfrm>
            <a:off x="2500313" y="2743200"/>
            <a:ext cx="333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4352" name="Rechteck 18"/>
          <p:cNvSpPr>
            <a:spLocks noChangeArrowheads="1"/>
          </p:cNvSpPr>
          <p:nvPr/>
        </p:nvSpPr>
        <p:spPr bwMode="auto">
          <a:xfrm>
            <a:off x="4033838" y="5800725"/>
            <a:ext cx="333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4353" name="Rechteck 19"/>
          <p:cNvSpPr>
            <a:spLocks noChangeArrowheads="1"/>
          </p:cNvSpPr>
          <p:nvPr/>
        </p:nvSpPr>
        <p:spPr bwMode="auto">
          <a:xfrm>
            <a:off x="2281238" y="5943600"/>
            <a:ext cx="333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4354" name="Rechteck 20"/>
          <p:cNvSpPr>
            <a:spLocks noChangeArrowheads="1"/>
          </p:cNvSpPr>
          <p:nvPr/>
        </p:nvSpPr>
        <p:spPr bwMode="auto">
          <a:xfrm>
            <a:off x="2290763" y="5305425"/>
            <a:ext cx="333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4355" name="Rechteck 21"/>
          <p:cNvSpPr>
            <a:spLocks noChangeArrowheads="1"/>
          </p:cNvSpPr>
          <p:nvPr/>
        </p:nvSpPr>
        <p:spPr bwMode="auto">
          <a:xfrm>
            <a:off x="2662238" y="4657725"/>
            <a:ext cx="333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4356" name="Rechteck 22"/>
          <p:cNvSpPr>
            <a:spLocks noChangeArrowheads="1"/>
          </p:cNvSpPr>
          <p:nvPr/>
        </p:nvSpPr>
        <p:spPr bwMode="auto">
          <a:xfrm>
            <a:off x="728663" y="2971800"/>
            <a:ext cx="333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4357" name="Rechteck 23"/>
          <p:cNvSpPr>
            <a:spLocks noChangeArrowheads="1"/>
          </p:cNvSpPr>
          <p:nvPr/>
        </p:nvSpPr>
        <p:spPr bwMode="auto">
          <a:xfrm>
            <a:off x="2843213" y="5391150"/>
            <a:ext cx="3190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4358" name="Rechteck 24"/>
          <p:cNvSpPr>
            <a:spLocks noChangeArrowheads="1"/>
          </p:cNvSpPr>
          <p:nvPr/>
        </p:nvSpPr>
        <p:spPr bwMode="auto">
          <a:xfrm>
            <a:off x="3128963" y="5667375"/>
            <a:ext cx="2333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4359" name="Rechteck 27"/>
          <p:cNvSpPr>
            <a:spLocks noChangeArrowheads="1"/>
          </p:cNvSpPr>
          <p:nvPr/>
        </p:nvSpPr>
        <p:spPr bwMode="auto">
          <a:xfrm>
            <a:off x="3662363" y="3686175"/>
            <a:ext cx="333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4360" name="Rechteck 28"/>
          <p:cNvSpPr>
            <a:spLocks noChangeArrowheads="1"/>
          </p:cNvSpPr>
          <p:nvPr/>
        </p:nvSpPr>
        <p:spPr bwMode="auto">
          <a:xfrm>
            <a:off x="2100263" y="3914775"/>
            <a:ext cx="333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4361" name="Rechteck 29"/>
          <p:cNvSpPr>
            <a:spLocks noChangeArrowheads="1"/>
          </p:cNvSpPr>
          <p:nvPr/>
        </p:nvSpPr>
        <p:spPr bwMode="auto">
          <a:xfrm>
            <a:off x="3328988" y="4438650"/>
            <a:ext cx="333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4362" name="Rechteck 30"/>
          <p:cNvSpPr>
            <a:spLocks noChangeArrowheads="1"/>
          </p:cNvSpPr>
          <p:nvPr/>
        </p:nvSpPr>
        <p:spPr bwMode="auto">
          <a:xfrm>
            <a:off x="3043238" y="4238625"/>
            <a:ext cx="333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4363" name="Rechteck 31"/>
          <p:cNvSpPr>
            <a:spLocks noChangeArrowheads="1"/>
          </p:cNvSpPr>
          <p:nvPr/>
        </p:nvSpPr>
        <p:spPr bwMode="auto">
          <a:xfrm>
            <a:off x="1204913" y="3162300"/>
            <a:ext cx="333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4364" name="Rechteck 33"/>
          <p:cNvSpPr>
            <a:spLocks noChangeArrowheads="1"/>
          </p:cNvSpPr>
          <p:nvPr/>
        </p:nvSpPr>
        <p:spPr bwMode="auto">
          <a:xfrm>
            <a:off x="5092700" y="2782888"/>
            <a:ext cx="37719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chemeClr val="bg2"/>
                </a:solidFill>
              </a:rPr>
              <a:t>High volume centres: </a:t>
            </a:r>
          </a:p>
          <a:p>
            <a:r>
              <a:rPr lang="en-US" sz="2400">
                <a:solidFill>
                  <a:schemeClr val="bg2"/>
                </a:solidFill>
              </a:rPr>
              <a:t>Egypt, South Africa, Sudan</a:t>
            </a:r>
          </a:p>
          <a:p>
            <a:endParaRPr lang="en-US" sz="2400">
              <a:solidFill>
                <a:schemeClr val="bg2"/>
              </a:solidFill>
            </a:endParaRPr>
          </a:p>
          <a:p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4365" name="Rechteck 35"/>
          <p:cNvSpPr>
            <a:spLocks noChangeArrowheads="1"/>
          </p:cNvSpPr>
          <p:nvPr/>
        </p:nvSpPr>
        <p:spPr bwMode="auto">
          <a:xfrm>
            <a:off x="3957638" y="5162550"/>
            <a:ext cx="333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4366" name="Rechteck 36"/>
          <p:cNvSpPr>
            <a:spLocks noChangeArrowheads="1"/>
          </p:cNvSpPr>
          <p:nvPr/>
        </p:nvSpPr>
        <p:spPr bwMode="auto">
          <a:xfrm>
            <a:off x="406400" y="2152650"/>
            <a:ext cx="3403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bg2"/>
                </a:solidFill>
              </a:rPr>
              <a:t>Population: 1.03 billion</a:t>
            </a:r>
            <a:endParaRPr lang="de-DE" sz="2800"/>
          </a:p>
        </p:txBody>
      </p:sp>
      <p:sp>
        <p:nvSpPr>
          <p:cNvPr id="14367" name="Rechteck 37"/>
          <p:cNvSpPr>
            <a:spLocks noChangeArrowheads="1"/>
          </p:cNvSpPr>
          <p:nvPr/>
        </p:nvSpPr>
        <p:spPr bwMode="auto">
          <a:xfrm>
            <a:off x="5078413" y="6419850"/>
            <a:ext cx="3419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2"/>
                </a:solidFill>
              </a:rPr>
              <a:t>Source: Prof. Ogola, Kenya 2011</a:t>
            </a:r>
            <a:endParaRPr lang="de-DE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el 1"/>
          <p:cNvSpPr>
            <a:spLocks noGrp="1"/>
          </p:cNvSpPr>
          <p:nvPr>
            <p:ph type="title" idx="4294967295"/>
          </p:nvPr>
        </p:nvSpPr>
        <p:spPr>
          <a:xfrm>
            <a:off x="0" y="311150"/>
            <a:ext cx="9144000" cy="641350"/>
          </a:xfrm>
        </p:spPr>
        <p:txBody>
          <a:bodyPr/>
          <a:lstStyle/>
          <a:p>
            <a:r>
              <a:rPr lang="de-DE" smtClean="0"/>
              <a:t>Burn-out rheumatic heart valve disease</a:t>
            </a:r>
          </a:p>
        </p:txBody>
      </p:sp>
      <p:pic>
        <p:nvPicPr>
          <p:cNvPr id="58371" name="Picture 4" descr="Fig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7063" y="1965325"/>
            <a:ext cx="2316162" cy="33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6" descr="Fig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50" y="1892300"/>
            <a:ext cx="2547938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Rechteck 7"/>
          <p:cNvSpPr>
            <a:spLocks noChangeArrowheads="1"/>
          </p:cNvSpPr>
          <p:nvPr/>
        </p:nvSpPr>
        <p:spPr bwMode="auto">
          <a:xfrm>
            <a:off x="846138" y="6388100"/>
            <a:ext cx="4308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chemeClr val="bg2"/>
                </a:solidFill>
              </a:rPr>
              <a:t>Binotto et al. Images Paediatr Cardiol 2002;11:12-25 </a:t>
            </a:r>
          </a:p>
        </p:txBody>
      </p:sp>
      <p:sp>
        <p:nvSpPr>
          <p:cNvPr id="58374" name="Rechteck 8"/>
          <p:cNvSpPr>
            <a:spLocks noChangeArrowheads="1"/>
          </p:cNvSpPr>
          <p:nvPr/>
        </p:nvSpPr>
        <p:spPr bwMode="auto">
          <a:xfrm>
            <a:off x="730250" y="5407025"/>
            <a:ext cx="4876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>
                <a:solidFill>
                  <a:srgbClr val="0033CC"/>
                </a:solidFill>
              </a:rPr>
              <a:t>Pure rheumatic mitral valve stenosis</a:t>
            </a:r>
            <a:endParaRPr lang="de-DE">
              <a:solidFill>
                <a:srgbClr val="0033CC"/>
              </a:solidFill>
            </a:endParaRPr>
          </a:p>
        </p:txBody>
      </p:sp>
      <p:pic>
        <p:nvPicPr>
          <p:cNvPr id="58375" name="Picture 5" descr="http://www.ispub.com/ispub/ijtcvs/volume_10_number_1_1/mitral_valve_repair_in_rheumatic_disease_with_giant_left_atrium/mitral-fig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59450" y="2922588"/>
            <a:ext cx="302895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6" name="Rechteck 7"/>
          <p:cNvSpPr>
            <a:spLocks noChangeArrowheads="1"/>
          </p:cNvSpPr>
          <p:nvPr/>
        </p:nvSpPr>
        <p:spPr bwMode="auto">
          <a:xfrm>
            <a:off x="5014913" y="635000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800">
                <a:solidFill>
                  <a:srgbClr val="00B0F0"/>
                </a:solidFill>
              </a:rPr>
              <a:t>Yetkin et al., Int. JTCVS 2008</a:t>
            </a:r>
          </a:p>
        </p:txBody>
      </p:sp>
      <p:sp>
        <p:nvSpPr>
          <p:cNvPr id="58377" name="Rechteck 9"/>
          <p:cNvSpPr>
            <a:spLocks noChangeArrowheads="1"/>
          </p:cNvSpPr>
          <p:nvPr/>
        </p:nvSpPr>
        <p:spPr bwMode="auto">
          <a:xfrm>
            <a:off x="5656263" y="1924050"/>
            <a:ext cx="34877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>
                <a:solidFill>
                  <a:srgbClr val="0033CC"/>
                </a:solidFill>
              </a:rPr>
              <a:t>Bilateral commissurotomy and PM spliting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el 1"/>
          <p:cNvSpPr>
            <a:spLocks noGrp="1"/>
          </p:cNvSpPr>
          <p:nvPr>
            <p:ph type="title" idx="4294967295"/>
          </p:nvPr>
        </p:nvSpPr>
        <p:spPr>
          <a:xfrm>
            <a:off x="0" y="301625"/>
            <a:ext cx="9144000" cy="1190625"/>
          </a:xfrm>
        </p:spPr>
        <p:txBody>
          <a:bodyPr/>
          <a:lstStyle/>
          <a:p>
            <a:r>
              <a:rPr lang="en-US" smtClean="0"/>
              <a:t>Thickened and shortened Chordae tendinae and hypertrophic papillary muscles </a:t>
            </a:r>
            <a:endParaRPr lang="de-DE" smtClean="0"/>
          </a:p>
        </p:txBody>
      </p:sp>
      <p:pic>
        <p:nvPicPr>
          <p:cNvPr id="59395" name="Picture 4" descr="http://www.ispub.com/ispub/ijtcvs/volume_10_number_1_1/mitral_valve_repair_in_rheumatic_disease_with_giant_left_atrium/mitral-fig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8900" y="1658938"/>
            <a:ext cx="6405563" cy="48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ayankah\AppData\Local\Microsoft\Windows\Temporary Internet Files\Low\Content.IE5\WQKDIS4M\Figure 6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88913"/>
            <a:ext cx="4302125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5" descr="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2360613"/>
            <a:ext cx="1871663" cy="204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Rechteck 3"/>
          <p:cNvSpPr>
            <a:spLocks noChangeArrowheads="1"/>
          </p:cNvSpPr>
          <p:nvPr/>
        </p:nvSpPr>
        <p:spPr bwMode="auto">
          <a:xfrm>
            <a:off x="6618288" y="4672013"/>
            <a:ext cx="201771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>
                <a:solidFill>
                  <a:srgbClr val="0033CC"/>
                </a:solidFill>
                <a:latin typeface="Calibri" pitchFamily="34" charset="0"/>
              </a:rPr>
              <a:t>Technique of artificial chordal repl acement (ACR)</a:t>
            </a:r>
          </a:p>
          <a:p>
            <a:r>
              <a:rPr lang="de-DE" sz="2000">
                <a:solidFill>
                  <a:srgbClr val="0033CC"/>
                </a:solidFill>
                <a:latin typeface="Calibri" pitchFamily="34" charset="0"/>
              </a:rPr>
              <a:t>with e-Gore-Tex  </a:t>
            </a:r>
            <a:r>
              <a:rPr lang="de-DE" sz="1800">
                <a:solidFill>
                  <a:schemeClr val="bg2"/>
                </a:solidFill>
                <a:latin typeface="Calibri" pitchFamily="34" charset="0"/>
              </a:rPr>
              <a:t>David et al.</a:t>
            </a:r>
          </a:p>
        </p:txBody>
      </p:sp>
      <p:sp>
        <p:nvSpPr>
          <p:cNvPr id="60421" name="Rechteck 4"/>
          <p:cNvSpPr>
            <a:spLocks noChangeArrowheads="1"/>
          </p:cNvSpPr>
          <p:nvPr/>
        </p:nvSpPr>
        <p:spPr bwMode="auto">
          <a:xfrm>
            <a:off x="3200400" y="6305550"/>
            <a:ext cx="1962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800">
                <a:solidFill>
                  <a:schemeClr val="bg2"/>
                </a:solidFill>
                <a:latin typeface="Calibri" pitchFamily="34" charset="0"/>
              </a:rPr>
              <a:t>Rankin et al. et al</a:t>
            </a:r>
            <a:endParaRPr lang="de-DE" sz="180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RF_1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 l="1898" t="8102" r="885"/>
          <a:stretch>
            <a:fillRect/>
          </a:stretch>
        </p:blipFill>
        <p:spPr bwMode="auto">
          <a:xfrm>
            <a:off x="906463" y="906463"/>
            <a:ext cx="7319962" cy="518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hteck 2"/>
          <p:cNvSpPr>
            <a:spLocks noChangeArrowheads="1"/>
          </p:cNvSpPr>
          <p:nvPr/>
        </p:nvSpPr>
        <p:spPr bwMode="auto">
          <a:xfrm>
            <a:off x="1209675" y="66675"/>
            <a:ext cx="70770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3200">
                <a:solidFill>
                  <a:srgbClr val="0033CC"/>
                </a:solidFill>
              </a:rPr>
              <a:t>Rheumatic mitral valve stenosis in a child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el 1"/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646113"/>
          </a:xfrm>
        </p:spPr>
        <p:txBody>
          <a:bodyPr/>
          <a:lstStyle/>
          <a:p>
            <a:pPr eaLnBrk="1" hangingPunct="1"/>
            <a:r>
              <a:rPr lang="de-DE" smtClean="0">
                <a:solidFill>
                  <a:srgbClr val="0033CC"/>
                </a:solidFill>
              </a:rPr>
              <a:t>Closed mitral valvotomy techniques</a:t>
            </a:r>
          </a:p>
        </p:txBody>
      </p:sp>
      <p:pic>
        <p:nvPicPr>
          <p:cNvPr id="62467" name="Picture 2" descr="D:\s_223.t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989513" y="1927225"/>
            <a:ext cx="3330575" cy="4525963"/>
          </a:xfrm>
        </p:spPr>
      </p:pic>
      <p:pic>
        <p:nvPicPr>
          <p:cNvPr id="62468" name="Picture 4" descr="MiValv_V2_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819650"/>
            <a:ext cx="222885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4" descr="MiValv_V2_0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88" y="4829175"/>
            <a:ext cx="2243137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Rechteck 6"/>
          <p:cNvSpPr>
            <a:spLocks noChangeArrowheads="1"/>
          </p:cNvSpPr>
          <p:nvPr/>
        </p:nvSpPr>
        <p:spPr bwMode="auto">
          <a:xfrm>
            <a:off x="4814888" y="6308725"/>
            <a:ext cx="4470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solidFill>
                  <a:srgbClr val="0033CC"/>
                </a:solidFill>
              </a:rPr>
              <a:t>Transapical Tubbs valvotomy</a:t>
            </a:r>
            <a:endParaRPr lang="de-DE" sz="2400"/>
          </a:p>
        </p:txBody>
      </p:sp>
      <p:sp>
        <p:nvSpPr>
          <p:cNvPr id="62471" name="Rechteck 7"/>
          <p:cNvSpPr>
            <a:spLocks noChangeArrowheads="1"/>
          </p:cNvSpPr>
          <p:nvPr/>
        </p:nvSpPr>
        <p:spPr bwMode="auto">
          <a:xfrm>
            <a:off x="7023100" y="1998663"/>
            <a:ext cx="1873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>
                <a:solidFill>
                  <a:srgbClr val="0033CC"/>
                </a:solidFill>
              </a:rPr>
              <a:t>Transatrial digital fracture </a:t>
            </a:r>
            <a:endParaRPr lang="de-DE" sz="2400"/>
          </a:p>
        </p:txBody>
      </p:sp>
      <p:pic>
        <p:nvPicPr>
          <p:cNvPr id="62472" name="Picture 4" descr="MiValv_V1_0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163" y="1951038"/>
            <a:ext cx="2182812" cy="157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3" name="Rechteck 8"/>
          <p:cNvSpPr>
            <a:spLocks noChangeArrowheads="1"/>
          </p:cNvSpPr>
          <p:nvPr/>
        </p:nvSpPr>
        <p:spPr bwMode="auto">
          <a:xfrm>
            <a:off x="171450" y="3543300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>
                <a:solidFill>
                  <a:srgbClr val="0033CC"/>
                </a:solidFill>
              </a:rPr>
              <a:t>Spanish transatrial dilator </a:t>
            </a:r>
            <a:endParaRPr lang="de-DE" sz="24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el 1"/>
          <p:cNvSpPr>
            <a:spLocks noGrp="1"/>
          </p:cNvSpPr>
          <p:nvPr>
            <p:ph type="title" idx="4294967295"/>
          </p:nvPr>
        </p:nvSpPr>
        <p:spPr>
          <a:xfrm>
            <a:off x="0" y="130175"/>
            <a:ext cx="9144000" cy="1373188"/>
          </a:xfrm>
        </p:spPr>
        <p:txBody>
          <a:bodyPr/>
          <a:lstStyle/>
          <a:p>
            <a:r>
              <a:rPr lang="de-DE" sz="2800" smtClean="0">
                <a:solidFill>
                  <a:srgbClr val="0033CC"/>
                </a:solidFill>
              </a:rPr>
              <a:t>Transcatheter bovine pericardial aortic valve implantation</a:t>
            </a:r>
            <a:br>
              <a:rPr lang="de-DE" sz="2800" smtClean="0">
                <a:solidFill>
                  <a:srgbClr val="0033CC"/>
                </a:solidFill>
              </a:rPr>
            </a:br>
            <a:r>
              <a:rPr lang="de-DE" sz="2800" smtClean="0">
                <a:solidFill>
                  <a:srgbClr val="0033CC"/>
                </a:solidFill>
              </a:rPr>
              <a:t> Deutsches Herzzentrum Berlin </a:t>
            </a:r>
            <a:br>
              <a:rPr lang="de-DE" sz="2800" smtClean="0">
                <a:solidFill>
                  <a:srgbClr val="0033CC"/>
                </a:solidFill>
              </a:rPr>
            </a:br>
            <a:r>
              <a:rPr lang="de-DE" sz="2800" smtClean="0">
                <a:solidFill>
                  <a:srgbClr val="0033CC"/>
                </a:solidFill>
              </a:rPr>
              <a:t> 4/2008- 05/2011: n= 487 (399 E-Sapien, 88 Core Valve) </a:t>
            </a:r>
            <a:endParaRPr lang="de-DE" sz="3200" smtClean="0">
              <a:solidFill>
                <a:srgbClr val="0033CC"/>
              </a:solidFill>
            </a:endParaRPr>
          </a:p>
        </p:txBody>
      </p:sp>
      <p:sp>
        <p:nvSpPr>
          <p:cNvPr id="63491" name="Inhaltsplatzhalter 2"/>
          <p:cNvSpPr>
            <a:spLocks noGrp="1"/>
          </p:cNvSpPr>
          <p:nvPr>
            <p:ph idx="4294967295"/>
          </p:nvPr>
        </p:nvSpPr>
        <p:spPr>
          <a:xfrm>
            <a:off x="3116263" y="1781175"/>
            <a:ext cx="5751512" cy="4003675"/>
          </a:xfrm>
        </p:spPr>
        <p:txBody>
          <a:bodyPr/>
          <a:lstStyle/>
          <a:p>
            <a:pPr>
              <a:buFontTx/>
              <a:buNone/>
            </a:pPr>
            <a:r>
              <a:rPr lang="de-DE" sz="2400" smtClean="0">
                <a:solidFill>
                  <a:srgbClr val="0033CC"/>
                </a:solidFill>
              </a:rPr>
              <a:t> Distribution of implantation techniques </a:t>
            </a:r>
          </a:p>
          <a:p>
            <a:pPr>
              <a:buFontTx/>
              <a:buNone/>
            </a:pPr>
            <a:r>
              <a:rPr lang="de-DE" sz="2400" smtClean="0"/>
              <a:t>TAVI </a:t>
            </a:r>
            <a:r>
              <a:rPr lang="de-DE" sz="2400" smtClean="0">
                <a:solidFill>
                  <a:srgbClr val="C00000"/>
                </a:solidFill>
              </a:rPr>
              <a:t>(+ v-in-v: 21</a:t>
            </a:r>
            <a:r>
              <a:rPr lang="de-DE" sz="2400" smtClean="0">
                <a:solidFill>
                  <a:srgbClr val="CC0000"/>
                </a:solidFill>
              </a:rPr>
              <a:t>) </a:t>
            </a:r>
            <a:r>
              <a:rPr lang="de-DE" sz="2400" smtClean="0"/>
              <a:t>		 	385 </a:t>
            </a:r>
          </a:p>
          <a:p>
            <a:pPr>
              <a:buFontTx/>
              <a:buNone/>
            </a:pPr>
            <a:r>
              <a:rPr lang="de-DE" sz="2400" smtClean="0"/>
              <a:t>TFHVI			     	               85</a:t>
            </a:r>
          </a:p>
          <a:p>
            <a:pPr>
              <a:buFontTx/>
              <a:buNone/>
            </a:pPr>
            <a:r>
              <a:rPr lang="de-DE" sz="2400" smtClean="0"/>
              <a:t>Transaxillary			       	   15 </a:t>
            </a:r>
          </a:p>
          <a:p>
            <a:pPr>
              <a:buFontTx/>
              <a:buNone/>
            </a:pPr>
            <a:r>
              <a:rPr lang="de-DE" sz="2400" smtClean="0">
                <a:solidFill>
                  <a:srgbClr val="C00000"/>
                </a:solidFill>
              </a:rPr>
              <a:t>Transconduit				     1</a:t>
            </a:r>
          </a:p>
          <a:p>
            <a:pPr>
              <a:buFontTx/>
              <a:buNone/>
            </a:pPr>
            <a:r>
              <a:rPr lang="de-DE" sz="2400" smtClean="0">
                <a:solidFill>
                  <a:srgbClr val="C00000"/>
                </a:solidFill>
              </a:rPr>
              <a:t>TAVI mitral (v-in-v)			      1	</a:t>
            </a:r>
          </a:p>
          <a:p>
            <a:pPr>
              <a:buFontTx/>
              <a:buNone/>
            </a:pPr>
            <a:endParaRPr lang="de-DE" sz="1800" smtClean="0"/>
          </a:p>
          <a:p>
            <a:pPr>
              <a:buFontTx/>
              <a:buNone/>
            </a:pPr>
            <a:r>
              <a:rPr lang="de-DE" sz="1800" smtClean="0"/>
              <a:t>(v-in-v:  Homograft, Hc, CE-P, Mosaic, Freestyle, Sapien)</a:t>
            </a:r>
          </a:p>
          <a:p>
            <a:pPr>
              <a:buFontTx/>
              <a:buNone/>
            </a:pPr>
            <a:endParaRPr lang="de-DE" sz="1800" smtClean="0"/>
          </a:p>
          <a:p>
            <a:pPr>
              <a:buFontTx/>
              <a:buNone/>
            </a:pPr>
            <a:r>
              <a:rPr lang="de-DE" sz="2000" smtClean="0"/>
              <a:t>Logistic EuroScore 38.5%  STS Score 19.1%</a:t>
            </a:r>
          </a:p>
        </p:txBody>
      </p:sp>
      <p:pic>
        <p:nvPicPr>
          <p:cNvPr id="63492" name="Picture 5" descr="Apogee6Revised (2)"/>
          <p:cNvPicPr>
            <a:picLocks noChangeAspect="1" noChangeArrowheads="1"/>
          </p:cNvPicPr>
          <p:nvPr/>
        </p:nvPicPr>
        <p:blipFill>
          <a:blip r:embed="rId2"/>
          <a:srcRect l="5826" t="6250" r="16145" b="10704"/>
          <a:stretch>
            <a:fillRect/>
          </a:stretch>
        </p:blipFill>
        <p:spPr bwMode="auto">
          <a:xfrm>
            <a:off x="238125" y="3497263"/>
            <a:ext cx="1690688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2" descr="C:\Users\ayankah\AppData\Local\Microsoft\Windows\Temporary Internet Files\Low\Content.IE5\4UW7X5FR\ELS_Sapien_00022[1].tif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0" y="1898650"/>
            <a:ext cx="1162050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3" descr="C:\Users\ayankah\AppData\Local\Microsoft\Windows\Temporary Internet Files\Low\Content.IE5\UR5I7EVA\ViV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3038" y="5181600"/>
            <a:ext cx="17446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2" descr="http://www.invasivecardiology.com/files/imagecache/normal/Early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81125" y="1905000"/>
            <a:ext cx="1509713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6" name="Rechteck 8"/>
          <p:cNvSpPr>
            <a:spLocks noChangeArrowheads="1"/>
          </p:cNvSpPr>
          <p:nvPr/>
        </p:nvSpPr>
        <p:spPr bwMode="auto">
          <a:xfrm>
            <a:off x="3095625" y="6153150"/>
            <a:ext cx="6048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>
                <a:solidFill>
                  <a:srgbClr val="0033CC"/>
                </a:solidFill>
              </a:rPr>
              <a:t>By courtesy of Pasic et al. Deutsches Herzzentrum Berlin </a:t>
            </a:r>
          </a:p>
        </p:txBody>
      </p:sp>
      <p:sp>
        <p:nvSpPr>
          <p:cNvPr id="63497" name="Rechteck 8"/>
          <p:cNvSpPr>
            <a:spLocks noChangeArrowheads="1"/>
          </p:cNvSpPr>
          <p:nvPr/>
        </p:nvSpPr>
        <p:spPr bwMode="auto">
          <a:xfrm>
            <a:off x="247650" y="3124200"/>
            <a:ext cx="9032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0033CC"/>
                </a:solidFill>
              </a:rPr>
              <a:t>E-Sapien</a:t>
            </a:r>
            <a:endParaRPr lang="de-DE" sz="1600"/>
          </a:p>
        </p:txBody>
      </p:sp>
      <p:sp>
        <p:nvSpPr>
          <p:cNvPr id="63498" name="Rechteck 9"/>
          <p:cNvSpPr>
            <a:spLocks noChangeArrowheads="1"/>
          </p:cNvSpPr>
          <p:nvPr/>
        </p:nvSpPr>
        <p:spPr bwMode="auto">
          <a:xfrm>
            <a:off x="1639888" y="3143250"/>
            <a:ext cx="9969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0033CC"/>
                </a:solidFill>
              </a:rPr>
              <a:t>CoreValve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el 1"/>
          <p:cNvSpPr>
            <a:spLocks noGrp="1"/>
          </p:cNvSpPr>
          <p:nvPr>
            <p:ph type="title"/>
          </p:nvPr>
        </p:nvSpPr>
        <p:spPr>
          <a:xfrm>
            <a:off x="0" y="149225"/>
            <a:ext cx="9144000" cy="523875"/>
          </a:xfrm>
        </p:spPr>
        <p:txBody>
          <a:bodyPr/>
          <a:lstStyle/>
          <a:p>
            <a:r>
              <a:rPr lang="de-DE" sz="2800" smtClean="0"/>
              <a:t>Closed mitral valvotomy and associated complications</a:t>
            </a:r>
          </a:p>
        </p:txBody>
      </p:sp>
      <p:pic>
        <p:nvPicPr>
          <p:cNvPr id="64515" name="Picture 2" descr="http://www.ispub.com/xml/journals/ijtcvs/vol11n1/mitral-fig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0475" y="2062163"/>
            <a:ext cx="491490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2" descr="http://www.heart666.com/jytd/UploadFiles_6717/200702/200702121049553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" y="809625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2" descr="http://www.fac.org.ar/scvc/llave/interven/cribier/cribiF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4067175"/>
            <a:ext cx="3600450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8" name="Rechteck 7"/>
          <p:cNvSpPr>
            <a:spLocks noChangeArrowheads="1"/>
          </p:cNvSpPr>
          <p:nvPr/>
        </p:nvSpPr>
        <p:spPr bwMode="auto">
          <a:xfrm>
            <a:off x="0" y="5875338"/>
            <a:ext cx="457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>
                <a:solidFill>
                  <a:srgbClr val="003399"/>
                </a:solidFill>
              </a:rPr>
              <a:t>Cribier‘s percutaneous metallic mitral valvotome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7"/>
          <p:cNvSpPr>
            <a:spLocks noChangeArrowheads="1"/>
          </p:cNvSpPr>
          <p:nvPr/>
        </p:nvSpPr>
        <p:spPr bwMode="auto">
          <a:xfrm>
            <a:off x="1243013" y="304800"/>
            <a:ext cx="60086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0033CC"/>
                </a:solidFill>
              </a:rPr>
              <a:t>Rheumatic Heart Valve Disease</a:t>
            </a:r>
          </a:p>
        </p:txBody>
      </p:sp>
      <p:graphicFrame>
        <p:nvGraphicFramePr>
          <p:cNvPr id="3074" name="Object 9"/>
          <p:cNvGraphicFramePr>
            <a:graphicFrameLocks noChangeAspect="1"/>
          </p:cNvGraphicFramePr>
          <p:nvPr/>
        </p:nvGraphicFramePr>
        <p:xfrm>
          <a:off x="390525" y="2185988"/>
          <a:ext cx="3968750" cy="3224212"/>
        </p:xfrm>
        <a:graphic>
          <a:graphicData uri="http://schemas.openxmlformats.org/presentationml/2006/ole">
            <p:oleObj spid="_x0000_s3074" name="Image" r:id="rId4" imgW="8876190" imgH="7212698" progId="Photoshop.Image.10">
              <p:embed/>
            </p:oleObj>
          </a:graphicData>
        </a:graphic>
      </p:graphicFrame>
      <p:sp>
        <p:nvSpPr>
          <p:cNvPr id="3076" name="Rechteck 10"/>
          <p:cNvSpPr>
            <a:spLocks noChangeArrowheads="1"/>
          </p:cNvSpPr>
          <p:nvPr/>
        </p:nvSpPr>
        <p:spPr bwMode="auto">
          <a:xfrm>
            <a:off x="2952750" y="4486275"/>
            <a:ext cx="14668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bg2"/>
                </a:solidFill>
              </a:rPr>
              <a:t>Hetzer et al.</a:t>
            </a:r>
            <a:endParaRPr lang="de-DE" sz="1600">
              <a:solidFill>
                <a:schemeClr val="bg2"/>
              </a:solidFill>
            </a:endParaRPr>
          </a:p>
        </p:txBody>
      </p:sp>
      <p:pic>
        <p:nvPicPr>
          <p:cNvPr id="3077" name="Picture 2" descr="Fig 5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2144713"/>
            <a:ext cx="1990725" cy="324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Rechteck 13"/>
          <p:cNvSpPr>
            <a:spLocks noChangeArrowheads="1"/>
          </p:cNvSpPr>
          <p:nvPr/>
        </p:nvSpPr>
        <p:spPr bwMode="auto">
          <a:xfrm>
            <a:off x="6524625" y="2257425"/>
            <a:ext cx="251460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33CC"/>
                </a:solidFill>
                <a:latin typeface="Calibri" pitchFamily="34" charset="0"/>
              </a:rPr>
              <a:t>2-D color flow Doppler - 4-chamber view (top panel) and 2-D parasternal long-axis view (lower panel): Lack of apposition of the leaflets of the mitral valve during systole (arrow)  </a:t>
            </a:r>
            <a:endParaRPr lang="de-DE" sz="2000">
              <a:solidFill>
                <a:srgbClr val="0033CC"/>
              </a:solidFill>
              <a:latin typeface="Calibri" pitchFamily="34" charset="0"/>
            </a:endParaRPr>
          </a:p>
        </p:txBody>
      </p:sp>
      <p:sp>
        <p:nvSpPr>
          <p:cNvPr id="3079" name="Rechteck 14"/>
          <p:cNvSpPr>
            <a:spLocks noChangeArrowheads="1"/>
          </p:cNvSpPr>
          <p:nvPr/>
        </p:nvSpPr>
        <p:spPr bwMode="auto">
          <a:xfrm>
            <a:off x="342900" y="5476875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>
                <a:solidFill>
                  <a:srgbClr val="0033CC"/>
                </a:solidFill>
              </a:rPr>
              <a:t>Pure rheumatic mitral incompetence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ayankah\AppData\Local\Microsoft\Windows\Temporary Internet Files\Low\Content.IE5\U21C7FKJ\Figure 3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88913"/>
            <a:ext cx="4446588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Rechteck 4"/>
          <p:cNvSpPr>
            <a:spLocks noChangeArrowheads="1"/>
          </p:cNvSpPr>
          <p:nvPr/>
        </p:nvSpPr>
        <p:spPr bwMode="auto">
          <a:xfrm>
            <a:off x="6659563" y="3933825"/>
            <a:ext cx="24844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Pericardial patch augmentation</a:t>
            </a:r>
            <a:endParaRPr lang="de-DE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amizi 01 11 90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6375" y="1614488"/>
            <a:ext cx="372110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4165600"/>
            <a:ext cx="27178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>
          <a:xfrm>
            <a:off x="333375" y="38100"/>
            <a:ext cx="877252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dirty="0">
                <a:solidFill>
                  <a:srgbClr val="003399"/>
                </a:solidFill>
                <a:latin typeface="+mj-lt"/>
              </a:rPr>
              <a:t>Pure </a:t>
            </a:r>
            <a:r>
              <a:rPr lang="de-DE" sz="3200" dirty="0" err="1">
                <a:solidFill>
                  <a:srgbClr val="003399"/>
                </a:solidFill>
                <a:latin typeface="+mj-lt"/>
              </a:rPr>
              <a:t>rheumatic</a:t>
            </a:r>
            <a:r>
              <a:rPr lang="de-DE" sz="3200" dirty="0">
                <a:solidFill>
                  <a:srgbClr val="003399"/>
                </a:solidFill>
                <a:latin typeface="+mj-lt"/>
              </a:rPr>
              <a:t> </a:t>
            </a:r>
            <a:r>
              <a:rPr lang="de-DE" sz="3200" dirty="0" err="1">
                <a:solidFill>
                  <a:srgbClr val="003399"/>
                </a:solidFill>
                <a:latin typeface="+mj-lt"/>
              </a:rPr>
              <a:t>mitral</a:t>
            </a:r>
            <a:r>
              <a:rPr lang="de-DE" sz="3200" dirty="0">
                <a:solidFill>
                  <a:srgbClr val="003399"/>
                </a:solidFill>
                <a:latin typeface="+mj-lt"/>
              </a:rPr>
              <a:t> </a:t>
            </a:r>
            <a:r>
              <a:rPr lang="de-DE" sz="3200" dirty="0" err="1">
                <a:solidFill>
                  <a:srgbClr val="003399"/>
                </a:solidFill>
                <a:latin typeface="+mj-lt"/>
              </a:rPr>
              <a:t>valve</a:t>
            </a:r>
            <a:r>
              <a:rPr lang="de-DE" sz="3200" dirty="0">
                <a:solidFill>
                  <a:srgbClr val="003399"/>
                </a:solidFill>
                <a:latin typeface="+mj-lt"/>
              </a:rPr>
              <a:t> </a:t>
            </a:r>
            <a:r>
              <a:rPr lang="de-DE" sz="3200" dirty="0" err="1">
                <a:solidFill>
                  <a:srgbClr val="003399"/>
                </a:solidFill>
                <a:latin typeface="+mj-lt"/>
              </a:rPr>
              <a:t>incompetence</a:t>
            </a:r>
            <a:r>
              <a:rPr lang="de-DE" sz="3200" dirty="0">
                <a:solidFill>
                  <a:srgbClr val="003399"/>
                </a:solidFill>
                <a:latin typeface="+mj-lt"/>
              </a:rPr>
              <a:t> (C Type 1)</a:t>
            </a:r>
            <a:endParaRPr lang="de-DE" dirty="0">
              <a:latin typeface="+mn-lt"/>
            </a:endParaRPr>
          </a:p>
        </p:txBody>
      </p:sp>
      <p:pic>
        <p:nvPicPr>
          <p:cNvPr id="8" name="82Paneth-PS_59sec.mp2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162675" y="4175125"/>
            <a:ext cx="2695575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Rechteck 8"/>
          <p:cNvSpPr>
            <a:spLocks noChangeArrowheads="1"/>
          </p:cNvSpPr>
          <p:nvPr/>
        </p:nvSpPr>
        <p:spPr bwMode="auto">
          <a:xfrm>
            <a:off x="3076575" y="4152900"/>
            <a:ext cx="30956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723900" algn="l"/>
                <a:tab pos="8343900" algn="r"/>
              </a:tabLst>
            </a:pPr>
            <a:r>
              <a:rPr lang="en-US" sz="2400">
                <a:solidFill>
                  <a:srgbClr val="003399"/>
                </a:solidFill>
                <a:latin typeface="Arial Black" pitchFamily="34" charset="0"/>
              </a:rPr>
              <a:t>Repair with the </a:t>
            </a:r>
          </a:p>
          <a:p>
            <a:pPr>
              <a:tabLst>
                <a:tab pos="723900" algn="l"/>
                <a:tab pos="8343900" algn="r"/>
              </a:tabLst>
            </a:pPr>
            <a:r>
              <a:rPr lang="en-US" sz="2400">
                <a:solidFill>
                  <a:srgbClr val="003399"/>
                </a:solidFill>
                <a:latin typeface="Arial Black" pitchFamily="34" charset="0"/>
              </a:rPr>
              <a:t>Paneth posterior suture + pericardial strip annuloplasty technique</a:t>
            </a:r>
            <a:endParaRPr lang="en-US" sz="2400">
              <a:solidFill>
                <a:srgbClr val="003399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hteck 1"/>
          <p:cNvSpPr>
            <a:spLocks noChangeArrowheads="1"/>
          </p:cNvSpPr>
          <p:nvPr/>
        </p:nvSpPr>
        <p:spPr bwMode="auto">
          <a:xfrm>
            <a:off x="714375" y="180975"/>
            <a:ext cx="85915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33CC"/>
                </a:solidFill>
              </a:rPr>
              <a:t>Centres which do not host visiting teams </a:t>
            </a:r>
            <a:endParaRPr lang="de-DE" sz="3200">
              <a:solidFill>
                <a:srgbClr val="0033CC"/>
              </a:solidFill>
            </a:endParaRPr>
          </a:p>
        </p:txBody>
      </p:sp>
      <p:sp>
        <p:nvSpPr>
          <p:cNvPr id="15363" name="Rechteck 2"/>
          <p:cNvSpPr>
            <a:spLocks noChangeArrowheads="1"/>
          </p:cNvSpPr>
          <p:nvPr/>
        </p:nvSpPr>
        <p:spPr bwMode="auto">
          <a:xfrm>
            <a:off x="373063" y="1685925"/>
            <a:ext cx="8362950" cy="575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800">
              <a:solidFill>
                <a:srgbClr val="0033CC"/>
              </a:solidFill>
            </a:endParaRPr>
          </a:p>
          <a:p>
            <a:r>
              <a:rPr lang="en-US" sz="2800">
                <a:solidFill>
                  <a:schemeClr val="bg2"/>
                </a:solidFill>
              </a:rPr>
              <a:t>330 Cardiac surgeons, 1 Surgeon/3.12 million population, </a:t>
            </a:r>
          </a:p>
          <a:p>
            <a:r>
              <a:rPr lang="en-US" sz="2800">
                <a:solidFill>
                  <a:schemeClr val="bg2"/>
                </a:solidFill>
              </a:rPr>
              <a:t>1Cardiac centre/41.2 million population</a:t>
            </a:r>
          </a:p>
          <a:p>
            <a:endParaRPr lang="en-US" sz="2800">
              <a:solidFill>
                <a:srgbClr val="0033CC"/>
              </a:solidFill>
            </a:endParaRPr>
          </a:p>
          <a:p>
            <a:endParaRPr lang="en-US" sz="2800">
              <a:solidFill>
                <a:srgbClr val="0033CC"/>
              </a:solidFill>
            </a:endParaRPr>
          </a:p>
          <a:p>
            <a:r>
              <a:rPr lang="en-US" sz="2800">
                <a:solidFill>
                  <a:srgbClr val="0033CC"/>
                </a:solidFill>
              </a:rPr>
              <a:t>South Africa*				8.000 (+16000**)</a:t>
            </a:r>
          </a:p>
          <a:p>
            <a:r>
              <a:rPr lang="en-US" sz="2800">
                <a:solidFill>
                  <a:srgbClr val="0033CC"/>
                </a:solidFill>
              </a:rPr>
              <a:t>Egypt*					12.000</a:t>
            </a:r>
          </a:p>
          <a:p>
            <a:r>
              <a:rPr lang="en-US" sz="2800">
                <a:solidFill>
                  <a:srgbClr val="0033CC"/>
                </a:solidFill>
              </a:rPr>
              <a:t>Sudan	*					2000 </a:t>
            </a:r>
          </a:p>
          <a:p>
            <a:r>
              <a:rPr lang="en-US" sz="2800">
                <a:solidFill>
                  <a:srgbClr val="0033CC"/>
                </a:solidFill>
              </a:rPr>
              <a:t>*Do not host visiting teams (missions)</a:t>
            </a:r>
          </a:p>
          <a:p>
            <a:r>
              <a:rPr lang="en-US" sz="2800">
                <a:solidFill>
                  <a:srgbClr val="0033CC"/>
                </a:solidFill>
              </a:rPr>
              <a:t>** Interventions</a:t>
            </a:r>
          </a:p>
          <a:p>
            <a:endParaRPr lang="en-US" sz="2800">
              <a:solidFill>
                <a:srgbClr val="0066FF"/>
              </a:solidFill>
            </a:endParaRPr>
          </a:p>
          <a:p>
            <a:endParaRPr lang="en-US" sz="2800">
              <a:solidFill>
                <a:srgbClr val="0066FF"/>
              </a:solidFill>
            </a:endParaRPr>
          </a:p>
          <a:p>
            <a:endParaRPr lang="de-DE" sz="3200">
              <a:solidFill>
                <a:srgbClr val="00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el 1"/>
          <p:cNvSpPr>
            <a:spLocks noGrp="1"/>
          </p:cNvSpPr>
          <p:nvPr>
            <p:ph type="title" idx="4294967295"/>
          </p:nvPr>
        </p:nvSpPr>
        <p:spPr>
          <a:xfrm>
            <a:off x="0" y="311150"/>
            <a:ext cx="9144000" cy="1200150"/>
          </a:xfrm>
        </p:spPr>
        <p:txBody>
          <a:bodyPr/>
          <a:lstStyle/>
          <a:p>
            <a:r>
              <a:rPr lang="de-DE" smtClean="0"/>
              <a:t>Rheumatic mitral valve disease: </a:t>
            </a:r>
            <a:br>
              <a:rPr lang="de-DE" smtClean="0"/>
            </a:br>
            <a:r>
              <a:rPr lang="de-DE" smtClean="0"/>
              <a:t>mixed lesion (MS + MR) </a:t>
            </a:r>
          </a:p>
        </p:txBody>
      </p:sp>
      <p:pic>
        <p:nvPicPr>
          <p:cNvPr id="67587" name="Picture 2" descr="Fig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2065338"/>
            <a:ext cx="2754313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Rechteck 6"/>
          <p:cNvSpPr>
            <a:spLocks noChangeArrowheads="1"/>
          </p:cNvSpPr>
          <p:nvPr/>
        </p:nvSpPr>
        <p:spPr bwMode="auto">
          <a:xfrm>
            <a:off x="333375" y="5581650"/>
            <a:ext cx="48672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>
                <a:solidFill>
                  <a:schemeClr val="bg2"/>
                </a:solidFill>
              </a:rPr>
              <a:t>Burn-out rheumatic mitral valve (MS +MR) with fibroelastic deficiency </a:t>
            </a:r>
          </a:p>
        </p:txBody>
      </p:sp>
      <p:sp>
        <p:nvSpPr>
          <p:cNvPr id="67589" name="Rechteck 7"/>
          <p:cNvSpPr>
            <a:spLocks noChangeArrowheads="1"/>
          </p:cNvSpPr>
          <p:nvPr/>
        </p:nvSpPr>
        <p:spPr bwMode="auto">
          <a:xfrm>
            <a:off x="4835525" y="6380163"/>
            <a:ext cx="4308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chemeClr val="bg2"/>
                </a:solidFill>
              </a:rPr>
              <a:t>Binotto et al. Images Paediatr Cardiol 2002;11:12-25 </a:t>
            </a:r>
          </a:p>
        </p:txBody>
      </p:sp>
      <p:pic>
        <p:nvPicPr>
          <p:cNvPr id="67590" name="Picture 2" descr="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250" y="2062163"/>
            <a:ext cx="4772025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1" name="Rechteck 10"/>
          <p:cNvSpPr>
            <a:spLocks noChangeArrowheads="1"/>
          </p:cNvSpPr>
          <p:nvPr/>
        </p:nvSpPr>
        <p:spPr bwMode="auto">
          <a:xfrm>
            <a:off x="5381625" y="5610225"/>
            <a:ext cx="3943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>
                <a:solidFill>
                  <a:schemeClr val="bg2"/>
                </a:solidFill>
              </a:rPr>
              <a:t>Subacute rheumatic mitral valvulitis with fibroelastic deficiency </a:t>
            </a:r>
          </a:p>
        </p:txBody>
      </p:sp>
      <p:sp>
        <p:nvSpPr>
          <p:cNvPr id="67592" name="Rechteck 11"/>
          <p:cNvSpPr>
            <a:spLocks noChangeArrowheads="1"/>
          </p:cNvSpPr>
          <p:nvPr/>
        </p:nvSpPr>
        <p:spPr bwMode="auto">
          <a:xfrm>
            <a:off x="2606675" y="5086350"/>
            <a:ext cx="2228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2"/>
                </a:solidFill>
              </a:rPr>
              <a:t>By courtesy of Dr. El Oumeiri</a:t>
            </a:r>
            <a:endParaRPr lang="de-DE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el 1"/>
          <p:cNvSpPr>
            <a:spLocks noGrp="1"/>
          </p:cNvSpPr>
          <p:nvPr>
            <p:ph type="title" idx="4294967295"/>
          </p:nvPr>
        </p:nvSpPr>
        <p:spPr>
          <a:xfrm>
            <a:off x="0" y="311150"/>
            <a:ext cx="9144000" cy="1200150"/>
          </a:xfrm>
        </p:spPr>
        <p:txBody>
          <a:bodyPr/>
          <a:lstStyle/>
          <a:p>
            <a:r>
              <a:rPr lang="de-DE" smtClean="0"/>
              <a:t>Rheumatic mitral valve disease: </a:t>
            </a:r>
            <a:br>
              <a:rPr lang="de-DE" smtClean="0"/>
            </a:br>
            <a:r>
              <a:rPr lang="de-DE" smtClean="0"/>
              <a:t>mixed lesion (MS + MR) </a:t>
            </a:r>
          </a:p>
        </p:txBody>
      </p:sp>
      <p:sp>
        <p:nvSpPr>
          <p:cNvPr id="4100" name="Rechteck 6"/>
          <p:cNvSpPr>
            <a:spLocks noChangeArrowheads="1"/>
          </p:cNvSpPr>
          <p:nvPr/>
        </p:nvSpPr>
        <p:spPr bwMode="auto">
          <a:xfrm>
            <a:off x="333375" y="5581650"/>
            <a:ext cx="48672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>
                <a:solidFill>
                  <a:schemeClr val="bg2"/>
                </a:solidFill>
              </a:rPr>
              <a:t>Burn-out rheumatic mitral valve </a:t>
            </a:r>
          </a:p>
          <a:p>
            <a:r>
              <a:rPr lang="de-DE" sz="2000">
                <a:solidFill>
                  <a:schemeClr val="bg2"/>
                </a:solidFill>
              </a:rPr>
              <a:t>(MS +MR) with fibroelastic deficiency </a:t>
            </a:r>
          </a:p>
          <a:p>
            <a:r>
              <a:rPr lang="de-DE" sz="2000">
                <a:solidFill>
                  <a:schemeClr val="bg2"/>
                </a:solidFill>
              </a:rPr>
              <a:t>of the leaflet and retracted chordae</a:t>
            </a:r>
          </a:p>
        </p:txBody>
      </p:sp>
      <p:pic>
        <p:nvPicPr>
          <p:cNvPr id="4101" name="Picture 2" descr="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0" y="2390775"/>
            <a:ext cx="4308475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Rechteck 11"/>
          <p:cNvSpPr>
            <a:spLocks noChangeArrowheads="1"/>
          </p:cNvSpPr>
          <p:nvPr/>
        </p:nvSpPr>
        <p:spPr bwMode="auto">
          <a:xfrm>
            <a:off x="2216150" y="5048250"/>
            <a:ext cx="2228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2"/>
                </a:solidFill>
              </a:rPr>
              <a:t>By courtesy of Dr. El Oumeiri</a:t>
            </a:r>
            <a:endParaRPr lang="de-DE" sz="1400"/>
          </a:p>
        </p:txBody>
      </p:sp>
      <p:graphicFrame>
        <p:nvGraphicFramePr>
          <p:cNvPr id="4098" name="Object 5"/>
          <p:cNvGraphicFramePr>
            <a:graphicFrameLocks noChangeAspect="1"/>
          </p:cNvGraphicFramePr>
          <p:nvPr/>
        </p:nvGraphicFramePr>
        <p:xfrm>
          <a:off x="4699000" y="2447925"/>
          <a:ext cx="4137025" cy="3162300"/>
        </p:xfrm>
        <a:graphic>
          <a:graphicData uri="http://schemas.openxmlformats.org/presentationml/2006/ole">
            <p:oleObj spid="_x0000_s4098" name="Image" r:id="rId5" imgW="11873016" imgH="9079365" progId="Photoshop.Image.10">
              <p:embed/>
            </p:oleObj>
          </a:graphicData>
        </a:graphic>
      </p:graphicFrame>
      <p:sp>
        <p:nvSpPr>
          <p:cNvPr id="4103" name="Rechteck 9"/>
          <p:cNvSpPr>
            <a:spLocks noChangeArrowheads="1"/>
          </p:cNvSpPr>
          <p:nvPr/>
        </p:nvSpPr>
        <p:spPr bwMode="auto">
          <a:xfrm>
            <a:off x="4714875" y="5191125"/>
            <a:ext cx="2771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>
                <a:solidFill>
                  <a:schemeClr val="bg2"/>
                </a:solidFill>
                <a:latin typeface="Arial" charset="0"/>
              </a:rPr>
              <a:t>By courtesy of Dr. El Ou</a:t>
            </a:r>
            <a:r>
              <a:rPr lang="en-US" sz="2000" b="0">
                <a:solidFill>
                  <a:schemeClr val="bg2"/>
                </a:solidFill>
              </a:rPr>
              <a:t>meiri</a:t>
            </a:r>
            <a:endParaRPr lang="de-DE" sz="2000" b="0"/>
          </a:p>
        </p:txBody>
      </p:sp>
      <p:sp>
        <p:nvSpPr>
          <p:cNvPr id="4104" name="Rechteck 12"/>
          <p:cNvSpPr>
            <a:spLocks noChangeArrowheads="1"/>
          </p:cNvSpPr>
          <p:nvPr/>
        </p:nvSpPr>
        <p:spPr bwMode="auto">
          <a:xfrm>
            <a:off x="4457700" y="5610225"/>
            <a:ext cx="4686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>
                <a:solidFill>
                  <a:schemeClr val="bg2"/>
                </a:solidFill>
              </a:rPr>
              <a:t>Chordal replacement with e-Gore-Tex (PTFE)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ayankah\AppData\Local\Microsoft\Windows\Temporary Internet Files\Low\Content.IE5\WQKDIS4M\Figure 9[2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 descr="C:\Users\ayankah\AppData\Local\Microsoft\Windows\Temporary Internet Files\Low\Content.IE5\83HS82UX\Figure 8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92138"/>
            <a:ext cx="6049963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5" descr="00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4581525"/>
            <a:ext cx="1871663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6180138" y="1773238"/>
          <a:ext cx="2713037" cy="2033587"/>
        </p:xfrm>
        <a:graphic>
          <a:graphicData uri="http://schemas.openxmlformats.org/presentationml/2006/ole">
            <p:oleObj spid="_x0000_s5122" name="Folie" r:id="rId5" imgW="4570330" imgH="3427635" progId="PowerPoint.Slide.12">
              <p:embed/>
            </p:oleObj>
          </a:graphicData>
        </a:graphic>
      </p:graphicFrame>
      <p:sp>
        <p:nvSpPr>
          <p:cNvPr id="5125" name="Rechteck 4"/>
          <p:cNvSpPr>
            <a:spLocks noChangeArrowheads="1"/>
          </p:cNvSpPr>
          <p:nvPr/>
        </p:nvSpPr>
        <p:spPr bwMode="auto">
          <a:xfrm>
            <a:off x="2339975" y="5373688"/>
            <a:ext cx="489585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>
                <a:solidFill>
                  <a:srgbClr val="0033CC"/>
                </a:solidFill>
                <a:latin typeface="Calibri" pitchFamily="34" charset="0"/>
              </a:rPr>
              <a:t>Technique of artificial chordal </a:t>
            </a:r>
          </a:p>
          <a:p>
            <a:r>
              <a:rPr lang="de-DE" sz="2000">
                <a:solidFill>
                  <a:srgbClr val="0033CC"/>
                </a:solidFill>
                <a:latin typeface="Calibri" pitchFamily="34" charset="0"/>
              </a:rPr>
              <a:t>replacement (ACR) with e-Gore-Tex (PTFE)  </a:t>
            </a:r>
          </a:p>
          <a:p>
            <a:endParaRPr lang="de-DE" sz="2000">
              <a:solidFill>
                <a:srgbClr val="0033CC"/>
              </a:solidFill>
              <a:latin typeface="Calibri" pitchFamily="34" charset="0"/>
            </a:endParaRPr>
          </a:p>
          <a:p>
            <a:r>
              <a:rPr lang="de-DE" sz="1400">
                <a:solidFill>
                  <a:schemeClr val="bg2"/>
                </a:solidFill>
                <a:latin typeface="Calibri" pitchFamily="34" charset="0"/>
              </a:rPr>
              <a:t>David et al.</a:t>
            </a:r>
          </a:p>
        </p:txBody>
      </p:sp>
      <p:sp>
        <p:nvSpPr>
          <p:cNvPr id="5126" name="Rechteck 5"/>
          <p:cNvSpPr>
            <a:spLocks noChangeArrowheads="1"/>
          </p:cNvSpPr>
          <p:nvPr/>
        </p:nvSpPr>
        <p:spPr bwMode="auto">
          <a:xfrm>
            <a:off x="6094413" y="3838575"/>
            <a:ext cx="304958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>
                <a:solidFill>
                  <a:srgbClr val="0033CC"/>
                </a:solidFill>
                <a:latin typeface="Calibri" pitchFamily="34" charset="0"/>
              </a:rPr>
              <a:t>Anterior mitral leaflet </a:t>
            </a:r>
          </a:p>
          <a:p>
            <a:r>
              <a:rPr lang="de-DE" sz="2000">
                <a:solidFill>
                  <a:srgbClr val="0033CC"/>
                </a:solidFill>
                <a:latin typeface="Calibri" pitchFamily="34" charset="0"/>
              </a:rPr>
              <a:t>augmentation with autolog </a:t>
            </a:r>
          </a:p>
          <a:p>
            <a:r>
              <a:rPr lang="de-DE" sz="2000">
                <a:solidFill>
                  <a:srgbClr val="0033CC"/>
                </a:solidFill>
                <a:latin typeface="Calibri" pitchFamily="34" charset="0"/>
              </a:rPr>
              <a:t>pericardium. </a:t>
            </a:r>
            <a:r>
              <a:rPr lang="de-DE" sz="1400">
                <a:solidFill>
                  <a:schemeClr val="bg2"/>
                </a:solidFill>
                <a:latin typeface="Calibri" pitchFamily="34" charset="0"/>
              </a:rPr>
              <a:t>Acar et al.  </a:t>
            </a:r>
            <a:r>
              <a:rPr lang="de-DE" sz="2400">
                <a:solidFill>
                  <a:schemeClr val="bg2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5127" name="Rechteck 6"/>
          <p:cNvSpPr>
            <a:spLocks noChangeArrowheads="1"/>
          </p:cNvSpPr>
          <p:nvPr/>
        </p:nvSpPr>
        <p:spPr bwMode="auto">
          <a:xfrm>
            <a:off x="3662363" y="4362450"/>
            <a:ext cx="12398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chemeClr val="bg2"/>
                </a:solidFill>
                <a:latin typeface="Calibri" pitchFamily="34" charset="0"/>
              </a:rPr>
              <a:t>Rankin et al.</a:t>
            </a:r>
            <a:endParaRPr lang="de-DE" sz="160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klappen_002"/>
          <p:cNvPicPr>
            <a:picLocks noChangeAspect="1" noChangeArrowheads="1"/>
          </p:cNvPicPr>
          <p:nvPr/>
        </p:nvPicPr>
        <p:blipFill>
          <a:blip r:embed="rId2"/>
          <a:srcRect r="3453"/>
          <a:stretch>
            <a:fillRect/>
          </a:stretch>
        </p:blipFill>
        <p:spPr bwMode="auto">
          <a:xfrm>
            <a:off x="0" y="38100"/>
            <a:ext cx="9144000" cy="68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el 1"/>
          <p:cNvSpPr>
            <a:spLocks noGrp="1"/>
          </p:cNvSpPr>
          <p:nvPr>
            <p:ph type="title" idx="4294967295"/>
          </p:nvPr>
        </p:nvSpPr>
        <p:spPr>
          <a:xfrm>
            <a:off x="0" y="311150"/>
            <a:ext cx="9144000" cy="1200150"/>
          </a:xfrm>
        </p:spPr>
        <p:txBody>
          <a:bodyPr/>
          <a:lstStyle/>
          <a:p>
            <a:r>
              <a:rPr lang="de-DE" smtClean="0"/>
              <a:t>Anatomy and rheumatic fusion of the anterolateral chordae and commissure</a:t>
            </a:r>
          </a:p>
        </p:txBody>
      </p:sp>
      <p:pic>
        <p:nvPicPr>
          <p:cNvPr id="70659" name="Picture 2" descr="http://www.scielo.br/img/revistas/rbccv/v23n2/en_a23fig0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9475" y="2343150"/>
            <a:ext cx="3987800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2" descr="Anatomy of the anterior and posterior commissure of the mitral valve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50" y="2352675"/>
            <a:ext cx="3990975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Rechteck 4"/>
          <p:cNvSpPr>
            <a:spLocks noChangeArrowheads="1"/>
          </p:cNvSpPr>
          <p:nvPr/>
        </p:nvSpPr>
        <p:spPr bwMode="auto">
          <a:xfrm>
            <a:off x="504825" y="5113338"/>
            <a:ext cx="39338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bg2"/>
                </a:solidFill>
              </a:rPr>
              <a:t>Anatomy of the anterior and posterior commissure of the mitral valve</a:t>
            </a:r>
            <a:endParaRPr lang="de-DE" sz="1800">
              <a:solidFill>
                <a:schemeClr val="bg2"/>
              </a:solidFill>
            </a:endParaRPr>
          </a:p>
        </p:txBody>
      </p:sp>
      <p:sp>
        <p:nvSpPr>
          <p:cNvPr id="70662" name="Rechteck 5"/>
          <p:cNvSpPr>
            <a:spLocks noChangeArrowheads="1"/>
          </p:cNvSpPr>
          <p:nvPr/>
        </p:nvSpPr>
        <p:spPr bwMode="auto">
          <a:xfrm>
            <a:off x="4257675" y="6540500"/>
            <a:ext cx="4762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>
                <a:solidFill>
                  <a:schemeClr val="bg2"/>
                </a:solidFill>
              </a:rPr>
              <a:t>Binotto et al. Images Paediatr Cardiol 2002;11:12-25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el 1"/>
          <p:cNvSpPr>
            <a:spLocks noGrp="1"/>
          </p:cNvSpPr>
          <p:nvPr>
            <p:ph type="title" idx="4294967295"/>
          </p:nvPr>
        </p:nvSpPr>
        <p:spPr>
          <a:xfrm>
            <a:off x="0" y="301625"/>
            <a:ext cx="9144000" cy="1200150"/>
          </a:xfrm>
        </p:spPr>
        <p:txBody>
          <a:bodyPr/>
          <a:lstStyle/>
          <a:p>
            <a:r>
              <a:rPr lang="de-DE" smtClean="0">
                <a:solidFill>
                  <a:srgbClr val="0033CC"/>
                </a:solidFill>
              </a:rPr>
              <a:t>Rupture of Chordae tendinae and </a:t>
            </a:r>
            <a:r>
              <a:rPr lang="de-DE" smtClean="0">
                <a:solidFill>
                  <a:srgbClr val="0033CC"/>
                </a:solidFill>
                <a:latin typeface="Calibri" pitchFamily="34" charset="0"/>
              </a:rPr>
              <a:t>artificial chordal replacement </a:t>
            </a:r>
            <a:endParaRPr lang="de-DE" smtClean="0">
              <a:solidFill>
                <a:srgbClr val="0033CC"/>
              </a:solidFill>
            </a:endParaRPr>
          </a:p>
        </p:txBody>
      </p:sp>
      <p:pic>
        <p:nvPicPr>
          <p:cNvPr id="6148" name="Picture 4" descr="http://content.answers.com/main/content/img/elsevier/vet/gr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600" y="1743075"/>
            <a:ext cx="448627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0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40500" y="2212975"/>
            <a:ext cx="2413000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Rechteck 4"/>
          <p:cNvSpPr>
            <a:spLocks noChangeArrowheads="1"/>
          </p:cNvSpPr>
          <p:nvPr/>
        </p:nvSpPr>
        <p:spPr bwMode="auto">
          <a:xfrm>
            <a:off x="5743575" y="5086350"/>
            <a:ext cx="340042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>
                <a:solidFill>
                  <a:srgbClr val="0033CC"/>
                </a:solidFill>
                <a:latin typeface="Calibri" pitchFamily="34" charset="0"/>
              </a:rPr>
              <a:t>Technique of artificial chordal </a:t>
            </a:r>
          </a:p>
          <a:p>
            <a:r>
              <a:rPr lang="de-DE" sz="2000">
                <a:solidFill>
                  <a:srgbClr val="0033CC"/>
                </a:solidFill>
                <a:latin typeface="Calibri" pitchFamily="34" charset="0"/>
              </a:rPr>
              <a:t>replacement (ACR) with </a:t>
            </a:r>
          </a:p>
          <a:p>
            <a:r>
              <a:rPr lang="de-DE" sz="2000">
                <a:solidFill>
                  <a:srgbClr val="0033CC"/>
                </a:solidFill>
                <a:latin typeface="Calibri" pitchFamily="34" charset="0"/>
              </a:rPr>
              <a:t>e-Gore-Tex  (PTFE) </a:t>
            </a:r>
          </a:p>
          <a:p>
            <a:endParaRPr lang="de-DE" sz="1400">
              <a:solidFill>
                <a:schemeClr val="bg2"/>
              </a:solidFill>
              <a:latin typeface="Calibri" pitchFamily="34" charset="0"/>
            </a:endParaRPr>
          </a:p>
          <a:p>
            <a:r>
              <a:rPr lang="de-DE" sz="1400">
                <a:solidFill>
                  <a:schemeClr val="bg2"/>
                </a:solidFill>
                <a:latin typeface="Calibri" pitchFamily="34" charset="0"/>
              </a:rPr>
              <a:t>David et al.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5116513" y="2638425"/>
          <a:ext cx="1274762" cy="2160588"/>
        </p:xfrm>
        <a:graphic>
          <a:graphicData uri="http://schemas.openxmlformats.org/presentationml/2006/ole">
            <p:oleObj spid="_x0000_s6146" name="Image" r:id="rId6" imgW="3907213" imgH="6625804" progId="Photoshop.Image.1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el 1"/>
          <p:cNvSpPr>
            <a:spLocks noGrp="1"/>
          </p:cNvSpPr>
          <p:nvPr>
            <p:ph type="title"/>
          </p:nvPr>
        </p:nvSpPr>
        <p:spPr>
          <a:xfrm>
            <a:off x="-333375" y="301625"/>
            <a:ext cx="9782175" cy="1555750"/>
          </a:xfrm>
        </p:spPr>
        <p:txBody>
          <a:bodyPr/>
          <a:lstStyle/>
          <a:p>
            <a:r>
              <a:rPr lang="de-DE" smtClean="0">
                <a:solidFill>
                  <a:srgbClr val="C32578"/>
                </a:solidFill>
              </a:rPr>
              <a:t>Chordal transfer</a:t>
            </a:r>
            <a:r>
              <a:rPr lang="de-DE" smtClean="0"/>
              <a:t/>
            </a:r>
            <a:br>
              <a:rPr lang="de-DE" smtClean="0"/>
            </a:br>
            <a:r>
              <a:rPr lang="en-US" sz="3000" smtClean="0"/>
              <a:t>Chordae of proper length are borrowed from the </a:t>
            </a:r>
            <a:br>
              <a:rPr lang="en-US" sz="3000" smtClean="0"/>
            </a:br>
            <a:r>
              <a:rPr lang="en-US" sz="3000" smtClean="0"/>
              <a:t>posterior leaflet and transposed to the anterior leaflet</a:t>
            </a:r>
            <a:endParaRPr lang="de-DE" sz="3000" smtClean="0"/>
          </a:p>
        </p:txBody>
      </p:sp>
      <p:pic>
        <p:nvPicPr>
          <p:cNvPr id="71683" name="Picture 2" descr="http://www.ctsnet.org/graphics/experts/Adult/r_riley_MVR/fig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8838" y="2867025"/>
            <a:ext cx="4198937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Rechteck 4"/>
          <p:cNvSpPr>
            <a:spLocks noChangeArrowheads="1"/>
          </p:cNvSpPr>
          <p:nvPr/>
        </p:nvSpPr>
        <p:spPr bwMode="auto">
          <a:xfrm>
            <a:off x="2278063" y="6248400"/>
            <a:ext cx="457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chemeClr val="bg2"/>
                </a:solidFill>
              </a:rPr>
              <a:t>Riley and Kon, CTS Net 2008</a:t>
            </a:r>
            <a:endParaRPr lang="de-DE" sz="1600">
              <a:solidFill>
                <a:schemeClr val="bg2"/>
              </a:solidFill>
            </a:endParaRPr>
          </a:p>
        </p:txBody>
      </p:sp>
      <p:pic>
        <p:nvPicPr>
          <p:cNvPr id="71685" name="Picture 2" descr="http://www.ctsnet.org/graphics/experts/Adult/r_riley_MVR/fig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775" y="2886075"/>
            <a:ext cx="4041775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6" name="Rechteck 5"/>
          <p:cNvSpPr>
            <a:spLocks noChangeArrowheads="1"/>
          </p:cNvSpPr>
          <p:nvPr/>
        </p:nvSpPr>
        <p:spPr bwMode="auto">
          <a:xfrm>
            <a:off x="657225" y="4657725"/>
            <a:ext cx="7620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>
                <a:solidFill>
                  <a:srgbClr val="0033CC"/>
                </a:solidFill>
              </a:rPr>
              <a:t>Ruptured chord of anterior mitral leaflet (AML) or elongated chord of posterior mitral leaflet (PML).</a:t>
            </a:r>
            <a:r>
              <a:rPr lang="de-DE" sz="2400"/>
              <a:t> </a:t>
            </a:r>
            <a:r>
              <a:rPr lang="de-DE" sz="2400">
                <a:solidFill>
                  <a:srgbClr val="0033CC"/>
                </a:solidFill>
              </a:rPr>
              <a:t>Technique of posterior chordal transfer to the AML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9225"/>
            <a:ext cx="9144000" cy="646113"/>
          </a:xfrm>
        </p:spPr>
        <p:txBody>
          <a:bodyPr/>
          <a:lstStyle/>
          <a:p>
            <a:r>
              <a:rPr lang="de-DE" smtClean="0"/>
              <a:t>Postrheumatic or ischemic chordal rupture:</a:t>
            </a:r>
          </a:p>
        </p:txBody>
      </p:sp>
      <p:pic>
        <p:nvPicPr>
          <p:cNvPr id="72707" name="Picture 3" descr="pmruptu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7288" y="1787525"/>
            <a:ext cx="681990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816100"/>
          </a:xfrm>
        </p:spPr>
        <p:txBody>
          <a:bodyPr/>
          <a:lstStyle/>
          <a:p>
            <a:r>
              <a:rPr lang="de-DE" sz="2800" smtClean="0">
                <a:solidFill>
                  <a:srgbClr val="0033CC"/>
                </a:solidFill>
                <a:latin typeface="Arial" charset="0"/>
                <a:cs typeface="Arial" charset="0"/>
              </a:rPr>
              <a:t>Post rheumatic or ischemic papillary muscle rupture and t</a:t>
            </a:r>
            <a:r>
              <a:rPr lang="de-DE" sz="2800" smtClean="0">
                <a:solidFill>
                  <a:srgbClr val="0033CC"/>
                </a:solidFill>
              </a:rPr>
              <a:t>reatment option</a:t>
            </a:r>
            <a:r>
              <a:rPr lang="en-US" sz="2800" smtClean="0">
                <a:solidFill>
                  <a:schemeClr val="bg2"/>
                </a:solidFill>
              </a:rPr>
              <a:t/>
            </a:r>
            <a:br>
              <a:rPr lang="en-US" sz="2800" smtClean="0">
                <a:solidFill>
                  <a:schemeClr val="bg2"/>
                </a:solidFill>
              </a:rPr>
            </a:br>
            <a:r>
              <a:rPr lang="de-DE" sz="2800" smtClean="0">
                <a:latin typeface="Arial" charset="0"/>
                <a:cs typeface="Arial" charset="0"/>
              </a:rPr>
              <a:t/>
            </a:r>
            <a:br>
              <a:rPr lang="de-DE" sz="2800" smtClean="0">
                <a:latin typeface="Arial" charset="0"/>
                <a:cs typeface="Arial" charset="0"/>
              </a:rPr>
            </a:br>
            <a:endParaRPr lang="de-DE" sz="2800" smtClean="0">
              <a:latin typeface="Arial" charset="0"/>
              <a:cs typeface="Arial" charset="0"/>
            </a:endParaRP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8513" y="2006600"/>
            <a:ext cx="4287837" cy="3105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Copy2 of REVISED valve repair.avi">
            <a:hlinkClick r:id="" action="ppaction://media"/>
          </p:cNvPr>
          <p:cNvPicPr>
            <a:picLocks noGrp="1"/>
          </p:cNvPicPr>
          <p:nvPr>
            <p:ph idx="1"/>
            <a:vide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209550" y="2006600"/>
            <a:ext cx="4191000" cy="3060700"/>
          </a:xfrm>
        </p:spPr>
      </p:pic>
      <p:sp>
        <p:nvSpPr>
          <p:cNvPr id="73733" name="Rechteck 6"/>
          <p:cNvSpPr>
            <a:spLocks noChangeArrowheads="1"/>
          </p:cNvSpPr>
          <p:nvPr/>
        </p:nvSpPr>
        <p:spPr bwMode="auto">
          <a:xfrm>
            <a:off x="4743450" y="5124450"/>
            <a:ext cx="4048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33CC"/>
                </a:solidFill>
              </a:rPr>
              <a:t>Transapical artificial chords insertion</a:t>
            </a:r>
            <a:endParaRPr lang="de-DE" sz="2000">
              <a:solidFill>
                <a:srgbClr val="0033CC"/>
              </a:solidFill>
            </a:endParaRPr>
          </a:p>
        </p:txBody>
      </p:sp>
      <p:sp>
        <p:nvSpPr>
          <p:cNvPr id="73734" name="Rechteck 7"/>
          <p:cNvSpPr>
            <a:spLocks noChangeArrowheads="1"/>
          </p:cNvSpPr>
          <p:nvPr/>
        </p:nvSpPr>
        <p:spPr bwMode="auto">
          <a:xfrm>
            <a:off x="1155700" y="3192463"/>
            <a:ext cx="2274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>
                <a:solidFill>
                  <a:srgbClr val="FFFF00"/>
                </a:solidFill>
                <a:latin typeface="Arial" charset="0"/>
              </a:rPr>
              <a:t>Papillary muscle rupture</a:t>
            </a:r>
            <a:endParaRPr lang="de-DE" sz="14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hteck 1"/>
          <p:cNvSpPr>
            <a:spLocks noChangeArrowheads="1"/>
          </p:cNvSpPr>
          <p:nvPr/>
        </p:nvSpPr>
        <p:spPr bwMode="auto">
          <a:xfrm>
            <a:off x="1985963" y="1423988"/>
            <a:ext cx="5602287" cy="431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>
              <a:spcBef>
                <a:spcPct val="30000"/>
              </a:spcBef>
              <a:buClr>
                <a:schemeClr val="bg1"/>
              </a:buClr>
            </a:pPr>
            <a:r>
              <a:rPr lang="en-US" sz="2800">
                <a:solidFill>
                  <a:srgbClr val="0033CC"/>
                </a:solidFill>
                <a:latin typeface="Arial" charset="0"/>
              </a:rPr>
              <a:t>	47 million citizens</a:t>
            </a:r>
          </a:p>
          <a:p>
            <a:pPr marL="266700" indent="-266700">
              <a:spcBef>
                <a:spcPct val="30000"/>
              </a:spcBef>
              <a:buClr>
                <a:schemeClr val="bg1"/>
              </a:buClr>
            </a:pPr>
            <a:r>
              <a:rPr lang="en-US" sz="2800">
                <a:solidFill>
                  <a:srgbClr val="0033CC"/>
                </a:solidFill>
                <a:latin typeface="Arial" charset="0"/>
              </a:rPr>
              <a:t>	Decrease in rheumatic fever/RHD</a:t>
            </a:r>
          </a:p>
          <a:p>
            <a:pPr marL="266700" indent="-266700">
              <a:spcBef>
                <a:spcPct val="30000"/>
              </a:spcBef>
              <a:buClr>
                <a:schemeClr val="bg1"/>
              </a:buClr>
            </a:pPr>
            <a:r>
              <a:rPr lang="en-US" sz="2800">
                <a:solidFill>
                  <a:srgbClr val="0033CC"/>
                </a:solidFill>
                <a:latin typeface="Arial" charset="0"/>
              </a:rPr>
              <a:t>	27 open heart facilities</a:t>
            </a:r>
          </a:p>
          <a:p>
            <a:pPr marL="266700" indent="-266700">
              <a:spcBef>
                <a:spcPct val="30000"/>
              </a:spcBef>
              <a:buClr>
                <a:schemeClr val="bg1"/>
              </a:buClr>
            </a:pPr>
            <a:r>
              <a:rPr lang="en-US" sz="2800">
                <a:solidFill>
                  <a:srgbClr val="0033CC"/>
                </a:solidFill>
                <a:latin typeface="Arial" charset="0"/>
              </a:rPr>
              <a:t>	8000 open heart ohs./yr.</a:t>
            </a:r>
          </a:p>
          <a:p>
            <a:pPr marL="266700" indent="-266700">
              <a:spcBef>
                <a:spcPct val="30000"/>
              </a:spcBef>
              <a:buClr>
                <a:schemeClr val="bg1"/>
              </a:buClr>
            </a:pPr>
            <a:r>
              <a:rPr lang="en-US" sz="2800">
                <a:solidFill>
                  <a:srgbClr val="0033CC"/>
                </a:solidFill>
                <a:latin typeface="Arial" charset="0"/>
              </a:rPr>
              <a:t>	16000 interventions/yr.</a:t>
            </a:r>
          </a:p>
          <a:p>
            <a:pPr marL="266700" indent="-266700">
              <a:spcBef>
                <a:spcPct val="30000"/>
              </a:spcBef>
              <a:buClr>
                <a:schemeClr val="bg1"/>
              </a:buClr>
            </a:pPr>
            <a:r>
              <a:rPr lang="en-US" sz="2800">
                <a:solidFill>
                  <a:srgbClr val="0033CC"/>
                </a:solidFill>
                <a:latin typeface="Arial" charset="0"/>
              </a:rPr>
              <a:t>	 4 transplant units</a:t>
            </a:r>
          </a:p>
          <a:p>
            <a:pPr marL="266700" indent="-266700">
              <a:spcBef>
                <a:spcPct val="30000"/>
              </a:spcBef>
              <a:buClr>
                <a:schemeClr val="bg1"/>
              </a:buClr>
            </a:pPr>
            <a:r>
              <a:rPr lang="en-US" sz="2800">
                <a:solidFill>
                  <a:srgbClr val="0033CC"/>
                </a:solidFill>
                <a:latin typeface="Arial" charset="0"/>
              </a:rPr>
              <a:t>	1 artificial heart program </a:t>
            </a:r>
          </a:p>
        </p:txBody>
      </p:sp>
      <p:sp>
        <p:nvSpPr>
          <p:cNvPr id="16387" name="Rechteck 2"/>
          <p:cNvSpPr>
            <a:spLocks noChangeArrowheads="1"/>
          </p:cNvSpPr>
          <p:nvPr/>
        </p:nvSpPr>
        <p:spPr bwMode="auto">
          <a:xfrm>
            <a:off x="2849563" y="280988"/>
            <a:ext cx="26908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66700" indent="-266700">
              <a:spcBef>
                <a:spcPct val="30000"/>
              </a:spcBef>
              <a:buClr>
                <a:schemeClr val="bg1"/>
              </a:buClr>
            </a:pPr>
            <a:r>
              <a:rPr lang="en-US">
                <a:solidFill>
                  <a:schemeClr val="bg2"/>
                </a:solidFill>
              </a:rPr>
              <a:t>	</a:t>
            </a:r>
            <a:r>
              <a:rPr lang="en-US">
                <a:solidFill>
                  <a:srgbClr val="0033CC"/>
                </a:solidFill>
              </a:rPr>
              <a:t>South Africa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-114300" y="457200"/>
            <a:ext cx="9372600" cy="1143000"/>
          </a:xfrm>
        </p:spPr>
        <p:txBody>
          <a:bodyPr/>
          <a:lstStyle/>
          <a:p>
            <a:pPr defTabSz="977900">
              <a:defRPr/>
            </a:pPr>
            <a:r>
              <a:rPr lang="en-US">
                <a:solidFill>
                  <a:srgbClr val="FFFF99"/>
                </a:solidFill>
              </a:rPr>
              <a:t> </a:t>
            </a: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Contemporary Use of Mitral Valve Repair</a:t>
            </a:r>
            <a:r>
              <a:rPr lang="en-US" sz="2800">
                <a:latin typeface="Arial" pitchFamily="34" charset="0"/>
              </a:rPr>
              <a:t/>
            </a:r>
            <a:br>
              <a:rPr lang="en-US" sz="2800">
                <a:latin typeface="Arial" pitchFamily="34" charset="0"/>
              </a:rPr>
            </a:br>
            <a:endParaRPr lang="en-US" sz="2800">
              <a:latin typeface="Arial" pitchFamily="34" charset="0"/>
            </a:endParaRP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>
            <p:ph type="chart" idx="1"/>
          </p:nvPr>
        </p:nvGraphicFramePr>
        <p:xfrm>
          <a:off x="-914400" y="1676400"/>
          <a:ext cx="6902450" cy="3378200"/>
        </p:xfrm>
        <a:graphic>
          <a:graphicData uri="http://schemas.openxmlformats.org/presentationml/2006/ole">
            <p:oleObj spid="_x0000_s7170" name="Chart" r:id="rId4" imgW="7762959" imgH="3800543" progId="MSGraph.Chart.8">
              <p:embed followColorScheme="full"/>
            </p:oleObj>
          </a:graphicData>
        </a:graphic>
      </p:graphicFrame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2667000" y="3200400"/>
            <a:ext cx="1084263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pitchFamily="34" charset="0"/>
              </a:rPr>
              <a:t>49%</a:t>
            </a:r>
          </a:p>
          <a:p>
            <a:pPr algn="ctr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pitchFamily="34" charset="0"/>
              </a:rPr>
              <a:t>Repair</a:t>
            </a:r>
          </a:p>
        </p:txBody>
      </p:sp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1066800" y="2057400"/>
            <a:ext cx="1982788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pitchFamily="34" charset="0"/>
              </a:rPr>
              <a:t>51%</a:t>
            </a:r>
          </a:p>
          <a:p>
            <a:pPr algn="ctr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pitchFamily="34" charset="0"/>
              </a:rPr>
              <a:t>Replacement</a:t>
            </a:r>
          </a:p>
        </p:txBody>
      </p:sp>
      <p:sp>
        <p:nvSpPr>
          <p:cNvPr id="207878" name="Text Box 6"/>
          <p:cNvSpPr txBox="1">
            <a:spLocks noChangeArrowheads="1"/>
          </p:cNvSpPr>
          <p:nvPr/>
        </p:nvSpPr>
        <p:spPr bwMode="auto">
          <a:xfrm>
            <a:off x="777875" y="5715000"/>
            <a:ext cx="34417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pitchFamily="34" charset="0"/>
              </a:rPr>
              <a:t>Society of Thoracic Surgeons</a:t>
            </a:r>
          </a:p>
          <a:p>
            <a:pPr algn="ctr">
              <a:defRPr/>
            </a:pPr>
            <a:r>
              <a:rPr lang="en-US" sz="180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pitchFamily="34" charset="0"/>
              </a:rPr>
              <a:t>Database, 2003</a:t>
            </a:r>
          </a:p>
          <a:p>
            <a:pPr algn="ctr">
              <a:defRPr/>
            </a:pPr>
            <a:r>
              <a:rPr lang="en-US" sz="180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pitchFamily="34" charset="0"/>
              </a:rPr>
              <a:t>n=8086</a:t>
            </a:r>
          </a:p>
        </p:txBody>
      </p:sp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3232150" y="1676400"/>
          <a:ext cx="6902450" cy="3378200"/>
        </p:xfrm>
        <a:graphic>
          <a:graphicData uri="http://schemas.openxmlformats.org/presentationml/2006/ole">
            <p:oleObj spid="_x0000_s7171" name="Chart" r:id="rId5" imgW="7762959" imgH="3800543" progId="MSGraph.Chart.8">
              <p:embed followColorScheme="full"/>
            </p:oleObj>
          </a:graphicData>
        </a:graphic>
      </p:graphicFrame>
      <p:sp>
        <p:nvSpPr>
          <p:cNvPr id="207880" name="Text Box 8"/>
          <p:cNvSpPr txBox="1">
            <a:spLocks noChangeArrowheads="1"/>
          </p:cNvSpPr>
          <p:nvPr/>
        </p:nvSpPr>
        <p:spPr bwMode="auto">
          <a:xfrm>
            <a:off x="5103813" y="2057400"/>
            <a:ext cx="1982787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pitchFamily="34" charset="0"/>
              </a:rPr>
              <a:t>53.5%</a:t>
            </a:r>
          </a:p>
          <a:p>
            <a:pPr algn="ctr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pitchFamily="34" charset="0"/>
              </a:rPr>
              <a:t>Replacement</a:t>
            </a:r>
          </a:p>
        </p:txBody>
      </p:sp>
      <p:sp>
        <p:nvSpPr>
          <p:cNvPr id="207881" name="Text Box 9"/>
          <p:cNvSpPr txBox="1">
            <a:spLocks noChangeArrowheads="1"/>
          </p:cNvSpPr>
          <p:nvPr/>
        </p:nvSpPr>
        <p:spPr bwMode="auto">
          <a:xfrm>
            <a:off x="6557963" y="3200400"/>
            <a:ext cx="11938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pitchFamily="34" charset="0"/>
              </a:rPr>
              <a:t>46.5%</a:t>
            </a:r>
          </a:p>
          <a:p>
            <a:pPr algn="ctr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pitchFamily="34" charset="0"/>
              </a:rPr>
              <a:t>Repair</a:t>
            </a:r>
          </a:p>
        </p:txBody>
      </p:sp>
      <p:sp>
        <p:nvSpPr>
          <p:cNvPr id="207882" name="Text Box 10"/>
          <p:cNvSpPr txBox="1">
            <a:spLocks noChangeArrowheads="1"/>
          </p:cNvSpPr>
          <p:nvPr/>
        </p:nvSpPr>
        <p:spPr bwMode="auto">
          <a:xfrm>
            <a:off x="4768850" y="5715000"/>
            <a:ext cx="40576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pitchFamily="34" charset="0"/>
              </a:rPr>
              <a:t>Euro Heart Survey</a:t>
            </a:r>
          </a:p>
          <a:p>
            <a:pPr algn="ctr">
              <a:defRPr/>
            </a:pPr>
            <a:r>
              <a:rPr lang="en-US" sz="18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pitchFamily="34" charset="0"/>
              </a:rPr>
              <a:t>Iung</a:t>
            </a:r>
            <a:r>
              <a:rPr lang="en-US" sz="180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pitchFamily="34" charset="0"/>
              </a:rPr>
              <a:t> et al, </a:t>
            </a:r>
            <a:r>
              <a:rPr lang="en-US" sz="1800" i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pitchFamily="34" charset="0"/>
              </a:rPr>
              <a:t>Eur</a:t>
            </a:r>
            <a:r>
              <a:rPr lang="en-US" sz="1800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pitchFamily="34" charset="0"/>
              </a:rPr>
              <a:t> Heart J</a:t>
            </a:r>
            <a:r>
              <a:rPr lang="en-US" sz="180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pitchFamily="34" charset="0"/>
              </a:rPr>
              <a:t> 2003;24:1231</a:t>
            </a:r>
          </a:p>
          <a:p>
            <a:pPr algn="ctr">
              <a:defRPr/>
            </a:pPr>
            <a:r>
              <a:rPr lang="en-US" sz="180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pitchFamily="34" charset="0"/>
              </a:rPr>
              <a:t>n=115</a:t>
            </a:r>
          </a:p>
        </p:txBody>
      </p:sp>
      <p:sp>
        <p:nvSpPr>
          <p:cNvPr id="207883" name="Arc 11"/>
          <p:cNvSpPr>
            <a:spLocks/>
          </p:cNvSpPr>
          <p:nvPr/>
        </p:nvSpPr>
        <p:spPr bwMode="auto">
          <a:xfrm flipH="1" flipV="1">
            <a:off x="2319338" y="4191000"/>
            <a:ext cx="652462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0564"/>
              <a:gd name="T1" fmla="*/ 0 h 21600"/>
              <a:gd name="T2" fmla="*/ 20564 w 20564"/>
              <a:gd name="T3" fmla="*/ 14990 h 21600"/>
              <a:gd name="T4" fmla="*/ 0 w 2056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564" h="21600" fill="none" extrusionOk="0">
                <a:moveTo>
                  <a:pt x="-1" y="0"/>
                </a:moveTo>
                <a:cubicBezTo>
                  <a:pt x="9382" y="0"/>
                  <a:pt x="17692" y="6057"/>
                  <a:pt x="20563" y="14990"/>
                </a:cubicBezTo>
              </a:path>
              <a:path w="20564" h="21600" stroke="0" extrusionOk="0">
                <a:moveTo>
                  <a:pt x="-1" y="0"/>
                </a:moveTo>
                <a:cubicBezTo>
                  <a:pt x="9382" y="0"/>
                  <a:pt x="17692" y="6057"/>
                  <a:pt x="20563" y="1499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FFCC00"/>
            </a:solidFill>
            <a:round/>
            <a:headEnd/>
            <a:tailEnd type="arrow" w="med" len="med"/>
          </a:ln>
          <a:effectLst>
            <a:outerShdw blurRad="25400" dist="38100" dir="2700000" algn="ctr" rotWithShape="0">
              <a:srgbClr val="000000">
                <a:alpha val="68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pitchFamily="34" charset="0"/>
            </a:endParaRPr>
          </a:p>
        </p:txBody>
      </p:sp>
      <p:sp>
        <p:nvSpPr>
          <p:cNvPr id="207885" name="Text Box 13"/>
          <p:cNvSpPr txBox="1">
            <a:spLocks noChangeArrowheads="1"/>
          </p:cNvSpPr>
          <p:nvPr/>
        </p:nvSpPr>
        <p:spPr bwMode="auto">
          <a:xfrm>
            <a:off x="2973388" y="4724400"/>
            <a:ext cx="3198812" cy="43497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  <a:effectLst>
            <a:outerShdw blurRad="50800" dist="63500" dir="2700000" algn="ctr" rotWithShape="0">
              <a:srgbClr val="000000">
                <a:alpha val="70000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pitchFamily="34" charset="0"/>
              </a:rPr>
              <a:t>Frequency of MV repair?</a:t>
            </a:r>
          </a:p>
        </p:txBody>
      </p:sp>
      <p:sp>
        <p:nvSpPr>
          <p:cNvPr id="14" name="Arc 12"/>
          <p:cNvSpPr>
            <a:spLocks/>
          </p:cNvSpPr>
          <p:nvPr/>
        </p:nvSpPr>
        <p:spPr bwMode="auto">
          <a:xfrm flipV="1">
            <a:off x="6172200" y="4191000"/>
            <a:ext cx="6096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0564"/>
              <a:gd name="T1" fmla="*/ 0 h 21600"/>
              <a:gd name="T2" fmla="*/ 20564 w 20564"/>
              <a:gd name="T3" fmla="*/ 14990 h 21600"/>
              <a:gd name="T4" fmla="*/ 0 w 2056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564" h="21600" fill="none" extrusionOk="0">
                <a:moveTo>
                  <a:pt x="-1" y="0"/>
                </a:moveTo>
                <a:cubicBezTo>
                  <a:pt x="9382" y="0"/>
                  <a:pt x="17692" y="6057"/>
                  <a:pt x="20563" y="14990"/>
                </a:cubicBezTo>
              </a:path>
              <a:path w="20564" h="21600" stroke="0" extrusionOk="0">
                <a:moveTo>
                  <a:pt x="-1" y="0"/>
                </a:moveTo>
                <a:cubicBezTo>
                  <a:pt x="9382" y="0"/>
                  <a:pt x="17692" y="6057"/>
                  <a:pt x="20563" y="1499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FFCC00"/>
            </a:solidFill>
            <a:round/>
            <a:headEnd/>
            <a:tailEnd type="arrow" w="med" len="med"/>
          </a:ln>
          <a:effectLst>
            <a:outerShdw blurRad="25400" dist="38100" dir="2700000" algn="ctr" rotWithShape="0">
              <a:srgbClr val="000000">
                <a:alpha val="7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258763" y="1547813"/>
          <a:ext cx="8643937" cy="4886325"/>
        </p:xfrm>
        <a:graphic>
          <a:graphicData uri="http://schemas.openxmlformats.org/presentationml/2006/ole">
            <p:oleObj spid="_x0000_s8194" name="Diagramm" r:id="rId3" imgW="6657857" imgH="3762443" progId="MSGraph.Chart.8">
              <p:embed followColorScheme="full"/>
            </p:oleObj>
          </a:graphicData>
        </a:graphic>
      </p:graphicFrame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795338" y="1411288"/>
            <a:ext cx="422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>
                <a:solidFill>
                  <a:schemeClr val="bg2"/>
                </a:solidFill>
              </a:rPr>
              <a:t>[n]</a:t>
            </a:r>
          </a:p>
        </p:txBody>
      </p:sp>
      <p:sp>
        <p:nvSpPr>
          <p:cNvPr id="8196" name="Rectangle 7"/>
          <p:cNvSpPr>
            <a:spLocks noChangeArrowheads="1"/>
          </p:cNvSpPr>
          <p:nvPr/>
        </p:nvSpPr>
        <p:spPr bwMode="auto">
          <a:xfrm>
            <a:off x="0" y="157163"/>
            <a:ext cx="9144000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3200">
                <a:solidFill>
                  <a:srgbClr val="003399"/>
                </a:solidFill>
              </a:rPr>
              <a:t>Trends in Mitral Valve Surgery </a:t>
            </a:r>
          </a:p>
          <a:p>
            <a:pPr algn="ctr"/>
            <a:r>
              <a:rPr lang="de-DE" sz="3200">
                <a:solidFill>
                  <a:srgbClr val="003399"/>
                </a:solidFill>
              </a:rPr>
              <a:t>Repair vs Replacement</a:t>
            </a:r>
            <a:br>
              <a:rPr lang="de-DE" sz="3200">
                <a:solidFill>
                  <a:srgbClr val="003399"/>
                </a:solidFill>
              </a:rPr>
            </a:br>
            <a:r>
              <a:rPr lang="de-DE" sz="2800">
                <a:solidFill>
                  <a:schemeClr val="bg2"/>
                </a:solidFill>
              </a:rPr>
              <a:t>Deutsches Herzzentrum Berlin 1986 –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ChangeArrowheads="1"/>
          </p:cNvSpPr>
          <p:nvPr/>
        </p:nvSpPr>
        <p:spPr bwMode="auto">
          <a:xfrm>
            <a:off x="419100" y="1673225"/>
            <a:ext cx="8353425" cy="433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1200">
                <a:solidFill>
                  <a:srgbClr val="0066FF"/>
                </a:solidFill>
                <a:latin typeface="Arial" charset="0"/>
              </a:rPr>
              <a:t> 		</a:t>
            </a:r>
            <a:endParaRPr lang="en-US" sz="2400">
              <a:solidFill>
                <a:srgbClr val="0066FF"/>
              </a:solidFill>
              <a:latin typeface="Arial" charset="0"/>
            </a:endParaRPr>
          </a:p>
          <a:p>
            <a:pPr eaLnBrk="0" hangingPunct="0"/>
            <a:r>
              <a:rPr lang="en-US" sz="2400">
                <a:solidFill>
                  <a:srgbClr val="C00000"/>
                </a:solidFill>
                <a:latin typeface="Arial" charset="0"/>
              </a:rPr>
              <a:t>Total mitral valve repair procedures	2211</a:t>
            </a:r>
            <a:endParaRPr lang="de-DE" sz="2400">
              <a:solidFill>
                <a:srgbClr val="C00000"/>
              </a:solidFill>
            </a:endParaRPr>
          </a:p>
          <a:p>
            <a:pPr eaLnBrk="0" hangingPunct="0"/>
            <a:r>
              <a:rPr lang="en-US" sz="2400">
                <a:solidFill>
                  <a:srgbClr val="0066FF"/>
                </a:solidFill>
                <a:latin typeface="Arial" charset="0"/>
              </a:rPr>
              <a:t>Rheumatic mitral valve repair		50 (2.3%)</a:t>
            </a:r>
          </a:p>
          <a:p>
            <a:r>
              <a:rPr lang="en-US" sz="2400">
                <a:solidFill>
                  <a:srgbClr val="0066FF"/>
                </a:solidFill>
              </a:rPr>
              <a:t>Isolated mitral valve repair			20 (40%)</a:t>
            </a:r>
            <a:endParaRPr lang="de-DE" sz="2400">
              <a:solidFill>
                <a:srgbClr val="0066FF"/>
              </a:solidFill>
            </a:endParaRPr>
          </a:p>
          <a:p>
            <a:r>
              <a:rPr lang="en-US" sz="2400">
                <a:solidFill>
                  <a:srgbClr val="0066FF"/>
                </a:solidFill>
              </a:rPr>
              <a:t>Concomitant procedures</a:t>
            </a:r>
            <a:endParaRPr lang="de-DE" sz="2400">
              <a:solidFill>
                <a:srgbClr val="0066FF"/>
              </a:solidFill>
            </a:endParaRPr>
          </a:p>
          <a:p>
            <a:r>
              <a:rPr lang="en-US" sz="2400">
                <a:solidFill>
                  <a:srgbClr val="0066FF"/>
                </a:solidFill>
              </a:rPr>
              <a:t>(CABG, re-CABG, AVR, re-AVR) 		30 (60%) 						</a:t>
            </a:r>
            <a:endParaRPr lang="de-DE" sz="2400">
              <a:solidFill>
                <a:srgbClr val="0066FF"/>
              </a:solidFill>
            </a:endParaRPr>
          </a:p>
          <a:p>
            <a:r>
              <a:rPr lang="en-US" sz="2400">
                <a:solidFill>
                  <a:srgbClr val="C00000"/>
                </a:solidFill>
              </a:rPr>
              <a:t>Follow –up time				0.1-22 years</a:t>
            </a:r>
            <a:endParaRPr lang="de-DE" sz="2400">
              <a:solidFill>
                <a:srgbClr val="C00000"/>
              </a:solidFill>
            </a:endParaRPr>
          </a:p>
          <a:p>
            <a:r>
              <a:rPr lang="en-US" sz="2400">
                <a:solidFill>
                  <a:srgbClr val="0066FF"/>
                </a:solidFill>
              </a:rPr>
              <a:t>Patient-years					412</a:t>
            </a:r>
            <a:endParaRPr lang="de-DE" sz="2400">
              <a:solidFill>
                <a:srgbClr val="0066FF"/>
              </a:solidFill>
            </a:endParaRPr>
          </a:p>
          <a:p>
            <a:r>
              <a:rPr lang="en-US" sz="2400">
                <a:solidFill>
                  <a:srgbClr val="0066FF"/>
                </a:solidFill>
              </a:rPr>
              <a:t>Median follow-up				6.02 years</a:t>
            </a:r>
            <a:endParaRPr lang="de-DE" sz="2400">
              <a:solidFill>
                <a:srgbClr val="0066FF"/>
              </a:solidFill>
            </a:endParaRPr>
          </a:p>
          <a:p>
            <a:r>
              <a:rPr lang="en-US" sz="2400">
                <a:solidFill>
                  <a:srgbClr val="0066FF"/>
                </a:solidFill>
              </a:rPr>
              <a:t>Complete follow-up				100%</a:t>
            </a:r>
            <a:endParaRPr lang="de-DE" sz="2400">
              <a:solidFill>
                <a:srgbClr val="0066FF"/>
              </a:solidFill>
            </a:endParaRPr>
          </a:p>
          <a:p>
            <a:pPr eaLnBrk="0" hangingPunct="0"/>
            <a:endParaRPr lang="de-DE" sz="2400">
              <a:solidFill>
                <a:srgbClr val="0066FF"/>
              </a:solidFill>
            </a:endParaRPr>
          </a:p>
        </p:txBody>
      </p:sp>
      <p:sp>
        <p:nvSpPr>
          <p:cNvPr id="74755" name="Rechteck 2"/>
          <p:cNvSpPr>
            <a:spLocks noChangeArrowheads="1"/>
          </p:cNvSpPr>
          <p:nvPr/>
        </p:nvSpPr>
        <p:spPr bwMode="auto">
          <a:xfrm>
            <a:off x="190500" y="333375"/>
            <a:ext cx="8496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solidFill>
                  <a:srgbClr val="0066FF"/>
                </a:solidFill>
                <a:latin typeface="Arial" charset="0"/>
              </a:rPr>
              <a:t>		</a:t>
            </a:r>
            <a:r>
              <a:rPr lang="en-US" sz="2400">
                <a:solidFill>
                  <a:srgbClr val="0033CC"/>
                </a:solidFill>
                <a:latin typeface="Arial" charset="0"/>
              </a:rPr>
              <a:t>Rheumatic mitral valve repair  </a:t>
            </a:r>
            <a:endParaRPr lang="de-DE" sz="2400">
              <a:solidFill>
                <a:srgbClr val="0033CC"/>
              </a:solidFill>
            </a:endParaRPr>
          </a:p>
          <a:p>
            <a:pPr eaLnBrk="0" hangingPunct="0"/>
            <a:r>
              <a:rPr lang="en-US" sz="2400">
                <a:solidFill>
                  <a:srgbClr val="0033CC"/>
                </a:solidFill>
                <a:latin typeface="Arial" charset="0"/>
              </a:rPr>
              <a:t>		Deutsches Herzzentrum Berlin</a:t>
            </a:r>
          </a:p>
          <a:p>
            <a:pPr eaLnBrk="0" hangingPunct="0"/>
            <a:r>
              <a:rPr lang="en-US" sz="2400">
                <a:solidFill>
                  <a:srgbClr val="0033CC"/>
                </a:solidFill>
                <a:latin typeface="Arial" charset="0"/>
              </a:rPr>
              <a:t>		April 1986 and December 2009</a:t>
            </a:r>
            <a:endParaRPr lang="de-DE" sz="2400">
              <a:solidFill>
                <a:srgbClr val="0033CC"/>
              </a:solidFill>
            </a:endParaRPr>
          </a:p>
        </p:txBody>
      </p:sp>
      <p:sp>
        <p:nvSpPr>
          <p:cNvPr id="74756" name="Rechteck 3"/>
          <p:cNvSpPr>
            <a:spLocks noChangeArrowheads="1"/>
          </p:cNvSpPr>
          <p:nvPr/>
        </p:nvSpPr>
        <p:spPr bwMode="auto">
          <a:xfrm>
            <a:off x="2085975" y="6191250"/>
            <a:ext cx="4419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2"/>
                </a:solidFill>
              </a:rPr>
              <a:t>Yankah et al. J Heart Valve Dis May 2011</a:t>
            </a:r>
            <a:endParaRPr lang="de-DE" sz="200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el 1"/>
          <p:cNvSpPr>
            <a:spLocks noGrp="1"/>
          </p:cNvSpPr>
          <p:nvPr>
            <p:ph type="ctrTitle"/>
          </p:nvPr>
        </p:nvSpPr>
        <p:spPr>
          <a:xfrm>
            <a:off x="395288" y="22225"/>
            <a:ext cx="7548562" cy="568325"/>
          </a:xfrm>
        </p:spPr>
        <p:txBody>
          <a:bodyPr/>
          <a:lstStyle/>
          <a:p>
            <a:pPr eaLnBrk="1" hangingPunct="1"/>
            <a:r>
              <a:rPr lang="en-US" sz="3100" smtClean="0">
                <a:solidFill>
                  <a:srgbClr val="0033CC"/>
                </a:solidFill>
              </a:rPr>
              <a:t>Mitral valve repair in rheumatic disease</a:t>
            </a:r>
            <a:endParaRPr lang="de-DE" smtClean="0">
              <a:solidFill>
                <a:srgbClr val="0033CC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47650" y="428625"/>
            <a:ext cx="8553450" cy="621982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4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With recent improvements in reconstructive techniques, however, the overall success rate of mitral valve repair in North America is increasing steadily, and repair is expanding into more complex pathologies.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In the study by </a:t>
            </a:r>
            <a:r>
              <a:rPr lang="en-US" sz="2400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Yau</a:t>
            </a:r>
            <a:r>
              <a:rPr lang="en-US" sz="24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and associates, 25% of 573 patients with rheumatic mitral disease had repair. Operative mortality was better with repair (0.7% after repair </a:t>
            </a:r>
            <a:r>
              <a:rPr lang="en-US" sz="2400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vs</a:t>
            </a:r>
            <a:r>
              <a:rPr lang="en-US" sz="24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5.1% for replacement) as was late survival.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At 5-6 years 16 - 19 % of repair patients required reoperation.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Yau</a:t>
            </a:r>
            <a:r>
              <a:rPr lang="en-US" sz="24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et al. 2000,  </a:t>
            </a:r>
            <a:r>
              <a:rPr lang="en-US" sz="2400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Gaca</a:t>
            </a:r>
            <a:r>
              <a:rPr lang="en-US" sz="24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et al. </a:t>
            </a:r>
            <a:endParaRPr lang="de-DE" sz="2400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1200" dirty="0" smtClean="0">
              <a:solidFill>
                <a:srgbClr val="0070C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de-DE" sz="9600" dirty="0" smtClean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Mitral valve repair in rheumatic disease: Patients survival</a:t>
            </a:r>
            <a:endParaRPr lang="de-DE" smtClean="0"/>
          </a:p>
        </p:txBody>
      </p:sp>
      <p:pic>
        <p:nvPicPr>
          <p:cNvPr id="76803" name="Picture 2" descr="C:\Users\ayankah\AppData\Local\Microsoft\Windows\Temporary Internet Files\Low\Content.IE5\WQKDIS4M\Figure 1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711325"/>
            <a:ext cx="62642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Rechteck 4"/>
          <p:cNvSpPr>
            <a:spLocks noChangeArrowheads="1"/>
          </p:cNvSpPr>
          <p:nvPr/>
        </p:nvSpPr>
        <p:spPr bwMode="auto">
          <a:xfrm>
            <a:off x="1187450" y="6308725"/>
            <a:ext cx="5018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Yau et al. J Thorac Cardiovasc Surg</a:t>
            </a:r>
            <a:r>
              <a:rPr lang="en-US" i="1">
                <a:latin typeface="Calibri" pitchFamily="34" charset="0"/>
              </a:rPr>
              <a:t> </a:t>
            </a:r>
            <a:r>
              <a:rPr lang="en-US">
                <a:latin typeface="Calibri" pitchFamily="34" charset="0"/>
              </a:rPr>
              <a:t>2000;119:53-61  </a:t>
            </a:r>
            <a:endParaRPr lang="de-DE">
              <a:latin typeface="Calibri" pitchFamily="34" charset="0"/>
            </a:endParaRPr>
          </a:p>
        </p:txBody>
      </p:sp>
      <p:sp>
        <p:nvSpPr>
          <p:cNvPr id="76805" name="Rechteck 5"/>
          <p:cNvSpPr>
            <a:spLocks noChangeArrowheads="1"/>
          </p:cNvSpPr>
          <p:nvPr/>
        </p:nvSpPr>
        <p:spPr bwMode="auto">
          <a:xfrm>
            <a:off x="6588125" y="2640013"/>
            <a:ext cx="2447925" cy="12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Calibri" pitchFamily="34" charset="0"/>
              </a:rPr>
              <a:t>Operative mortality: </a:t>
            </a:r>
          </a:p>
          <a:p>
            <a:r>
              <a:rPr lang="en-US" sz="2000">
                <a:solidFill>
                  <a:srgbClr val="0070C0"/>
                </a:solidFill>
                <a:latin typeface="Calibri" pitchFamily="34" charset="0"/>
              </a:rPr>
              <a:t> Repair: 0.7%  vs.</a:t>
            </a:r>
          </a:p>
          <a:p>
            <a:r>
              <a:rPr lang="en-US" sz="2000">
                <a:solidFill>
                  <a:srgbClr val="0070C0"/>
                </a:solidFill>
                <a:latin typeface="Calibri" pitchFamily="34" charset="0"/>
              </a:rPr>
              <a:t>Replacement: 5.1% </a:t>
            </a:r>
          </a:p>
          <a:p>
            <a:endParaRPr lang="de-DE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Rheumatic mitral valve surgery: Repair vs. replacement</a:t>
            </a:r>
          </a:p>
        </p:txBody>
      </p:sp>
      <p:pic>
        <p:nvPicPr>
          <p:cNvPr id="77827" name="Picture 2" descr="C:\Users\ayankah\AppData\Local\Microsoft\Windows\Temporary Internet Files\Low\Content.IE5\CM9G3SCC\Figure 2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6025" y="1663700"/>
            <a:ext cx="7172325" cy="45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8" name="Rechteck 4"/>
          <p:cNvSpPr>
            <a:spLocks noChangeArrowheads="1"/>
          </p:cNvSpPr>
          <p:nvPr/>
        </p:nvSpPr>
        <p:spPr bwMode="auto">
          <a:xfrm>
            <a:off x="3154363" y="6308725"/>
            <a:ext cx="4802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JS Rankin, MA Daneshmand and JG Gaca	</a:t>
            </a:r>
            <a:endParaRPr lang="de-DE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hteck 1"/>
          <p:cNvSpPr>
            <a:spLocks noChangeArrowheads="1"/>
          </p:cNvSpPr>
          <p:nvPr/>
        </p:nvSpPr>
        <p:spPr bwMode="auto">
          <a:xfrm>
            <a:off x="946150" y="180975"/>
            <a:ext cx="85915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33CC"/>
                </a:solidFill>
              </a:rPr>
              <a:t>Cardiac surgeons and centres in Africa </a:t>
            </a:r>
            <a:endParaRPr lang="de-DE" sz="3200">
              <a:solidFill>
                <a:srgbClr val="0033CC"/>
              </a:solidFill>
            </a:endParaRPr>
          </a:p>
        </p:txBody>
      </p:sp>
      <p:sp>
        <p:nvSpPr>
          <p:cNvPr id="17411" name="Rechteck 2"/>
          <p:cNvSpPr>
            <a:spLocks noChangeArrowheads="1"/>
          </p:cNvSpPr>
          <p:nvPr/>
        </p:nvSpPr>
        <p:spPr bwMode="auto">
          <a:xfrm>
            <a:off x="536575" y="1833563"/>
            <a:ext cx="8362950" cy="569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800">
              <a:solidFill>
                <a:srgbClr val="0033CC"/>
              </a:solidFill>
            </a:endParaRPr>
          </a:p>
          <a:p>
            <a:r>
              <a:rPr lang="en-US" sz="3200">
                <a:solidFill>
                  <a:schemeClr val="bg2"/>
                </a:solidFill>
              </a:rPr>
              <a:t>Population of Africa (2010)			1.03 billion</a:t>
            </a:r>
          </a:p>
          <a:p>
            <a:r>
              <a:rPr lang="en-US" sz="3200">
                <a:solidFill>
                  <a:schemeClr val="bg2"/>
                </a:solidFill>
              </a:rPr>
              <a:t>Cardiac centres					25</a:t>
            </a:r>
          </a:p>
          <a:p>
            <a:r>
              <a:rPr lang="en-US" sz="3200">
                <a:solidFill>
                  <a:schemeClr val="bg2"/>
                </a:solidFill>
              </a:rPr>
              <a:t>Cardiac surgeons				330</a:t>
            </a:r>
          </a:p>
          <a:p>
            <a:endParaRPr lang="en-US" sz="3200">
              <a:solidFill>
                <a:schemeClr val="bg2"/>
              </a:solidFill>
            </a:endParaRPr>
          </a:p>
          <a:p>
            <a:r>
              <a:rPr lang="en-US" sz="3200">
                <a:solidFill>
                  <a:schemeClr val="bg2"/>
                </a:solidFill>
              </a:rPr>
              <a:t>1Cardiac centre/41.2 million population</a:t>
            </a:r>
          </a:p>
          <a:p>
            <a:r>
              <a:rPr lang="en-US" sz="3200">
                <a:solidFill>
                  <a:schemeClr val="bg2"/>
                </a:solidFill>
              </a:rPr>
              <a:t>1 Surgeon/3.12 million population, </a:t>
            </a:r>
          </a:p>
          <a:p>
            <a:endParaRPr lang="en-US" sz="2800">
              <a:solidFill>
                <a:srgbClr val="0033CC"/>
              </a:solidFill>
            </a:endParaRPr>
          </a:p>
          <a:p>
            <a:endParaRPr lang="en-US" sz="2800">
              <a:solidFill>
                <a:srgbClr val="0033CC"/>
              </a:solidFill>
            </a:endParaRPr>
          </a:p>
          <a:p>
            <a:endParaRPr lang="en-US" sz="2800">
              <a:solidFill>
                <a:srgbClr val="0066FF"/>
              </a:solidFill>
            </a:endParaRPr>
          </a:p>
          <a:p>
            <a:endParaRPr lang="en-US" sz="2800">
              <a:solidFill>
                <a:srgbClr val="0066FF"/>
              </a:solidFill>
            </a:endParaRPr>
          </a:p>
          <a:p>
            <a:endParaRPr lang="de-DE" sz="3200">
              <a:solidFill>
                <a:srgbClr val="00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00150"/>
          </a:xfrm>
        </p:spPr>
        <p:txBody>
          <a:bodyPr/>
          <a:lstStyle/>
          <a:p>
            <a:r>
              <a:rPr lang="en-US" smtClean="0">
                <a:solidFill>
                  <a:srgbClr val="0033CC"/>
                </a:solidFill>
                <a:ea typeface="SimSun" pitchFamily="2" charset="-122"/>
              </a:rPr>
              <a:t>Topographical Anatomy of the Mitral Valve</a:t>
            </a:r>
            <a:br>
              <a:rPr lang="en-US" smtClean="0">
                <a:solidFill>
                  <a:srgbClr val="0033CC"/>
                </a:solidFill>
                <a:ea typeface="SimSun" pitchFamily="2" charset="-122"/>
              </a:rPr>
            </a:br>
            <a:r>
              <a:rPr kumimoji="1" lang="de-DE" smtClean="0">
                <a:solidFill>
                  <a:srgbClr val="0033CC"/>
                </a:solidFill>
                <a:latin typeface="Arial" charset="0"/>
                <a:cs typeface="Arial" charset="0"/>
              </a:rPr>
              <a:t>The Heart</a:t>
            </a:r>
            <a:endParaRPr lang="de-DE" smtClean="0">
              <a:solidFill>
                <a:srgbClr val="0033CC"/>
              </a:solidFill>
              <a:latin typeface="Arial" charset="0"/>
              <a:cs typeface="Arial" charset="0"/>
            </a:endParaRPr>
          </a:p>
        </p:txBody>
      </p:sp>
      <p:pic>
        <p:nvPicPr>
          <p:cNvPr id="18435" name="Picture 4" descr="017_neu"/>
          <p:cNvPicPr>
            <a:picLocks noChangeAspect="1" noChangeArrowheads="1"/>
          </p:cNvPicPr>
          <p:nvPr/>
        </p:nvPicPr>
        <p:blipFill>
          <a:blip r:embed="rId2"/>
          <a:srcRect r="51839"/>
          <a:stretch>
            <a:fillRect/>
          </a:stretch>
        </p:blipFill>
        <p:spPr bwMode="auto">
          <a:xfrm>
            <a:off x="2852738" y="1616075"/>
            <a:ext cx="3494087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">
      <a:dk1>
        <a:srgbClr val="DDDDDD"/>
      </a:dk1>
      <a:lt1>
        <a:srgbClr val="FFFFFF"/>
      </a:lt1>
      <a:dk2>
        <a:srgbClr val="FAF400"/>
      </a:dk2>
      <a:lt2>
        <a:srgbClr val="000000"/>
      </a:lt2>
      <a:accent1>
        <a:srgbClr val="FF9900"/>
      </a:accent1>
      <a:accent2>
        <a:srgbClr val="00FFFF"/>
      </a:accent2>
      <a:accent3>
        <a:srgbClr val="FFFFFF"/>
      </a:accent3>
      <a:accent4>
        <a:srgbClr val="BDBDBD"/>
      </a:accent4>
      <a:accent5>
        <a:srgbClr val="FFCAAA"/>
      </a:accent5>
      <a:accent6>
        <a:srgbClr val="00E7E7"/>
      </a:accent6>
      <a:hlink>
        <a:srgbClr val="FFFFFF"/>
      </a:hlink>
      <a:folHlink>
        <a:srgbClr val="969696"/>
      </a:folHlink>
    </a:clrScheme>
    <a:fontScheme name="Standarddesig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63538" algn="l"/>
          </a:tabLst>
          <a:defRPr kumimoji="0" lang="de-DE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63538" algn="l"/>
          </a:tabLst>
          <a:defRPr kumimoji="0" lang="de-DE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1550</Words>
  <Application>Microsoft Office PowerPoint</Application>
  <PresentationFormat>On-screen Show (4:3)</PresentationFormat>
  <Paragraphs>437</Paragraphs>
  <Slides>75</Slides>
  <Notes>16</Notes>
  <HiddenSlides>0</HiddenSlides>
  <MMClips>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75</vt:i4>
      </vt:variant>
    </vt:vector>
  </HeadingPairs>
  <TitlesOfParts>
    <vt:vector size="88" baseType="lpstr">
      <vt:lpstr>Arial Narrow</vt:lpstr>
      <vt:lpstr>Arial</vt:lpstr>
      <vt:lpstr>Times New Roman</vt:lpstr>
      <vt:lpstr>SimSun</vt:lpstr>
      <vt:lpstr>ＭＳ Ｐゴシック</vt:lpstr>
      <vt:lpstr>Arial Black</vt:lpstr>
      <vt:lpstr>Calibri</vt:lpstr>
      <vt:lpstr>Standarddesign</vt:lpstr>
      <vt:lpstr>Adobe Photoshop Image</vt:lpstr>
      <vt:lpstr>Clip</vt:lpstr>
      <vt:lpstr>Microsoft Office PowerPoint-Folie</vt:lpstr>
      <vt:lpstr>Microsoft Graph Chart</vt:lpstr>
      <vt:lpstr>Microsoft Graph-Diagramm</vt:lpstr>
      <vt:lpstr>Slide 1</vt:lpstr>
      <vt:lpstr>Burden of rheumatic heart disease: Disease of poverty/socioeconomic status</vt:lpstr>
      <vt:lpstr>Burden of rheumatic heart disease: Disease of poverty/socioeconomic status</vt:lpstr>
      <vt:lpstr>Burden of rheumatic heart disease: Disease of poverty/socioeconomic status</vt:lpstr>
      <vt:lpstr>Slide 5</vt:lpstr>
      <vt:lpstr>Slide 6</vt:lpstr>
      <vt:lpstr>Slide 7</vt:lpstr>
      <vt:lpstr>Slide 8</vt:lpstr>
      <vt:lpstr>Topographical Anatomy of the Mitral Valve The Heart</vt:lpstr>
      <vt:lpstr>The mitral valve and ist neighbouring structures </vt:lpstr>
      <vt:lpstr>Longitudinal section of the heart demonstrating the heart structures and potential areas for expansion of  aortic and mitral valve endocarditis</vt:lpstr>
      <vt:lpstr>Anatomic relationship of cardiac valves and structures and the conducting system of the heart </vt:lpstr>
      <vt:lpstr>SEM of Chordae tendinae (Figs. 7, 8, 10) Architecture in the papillary muscle insertion (Fig. 12)</vt:lpstr>
      <vt:lpstr>Slide 14</vt:lpstr>
      <vt:lpstr>The mitral valve:The annulus and the zone of coaptation     </vt:lpstr>
      <vt:lpstr>Mitral valve diseases</vt:lpstr>
      <vt:lpstr>Congenital mitral valve diseases</vt:lpstr>
      <vt:lpstr>Mitral valve diseases</vt:lpstr>
      <vt:lpstr>Surgical Anatomy of the Mitral Valve</vt:lpstr>
      <vt:lpstr>Slide 20</vt:lpstr>
      <vt:lpstr>Slide 21</vt:lpstr>
      <vt:lpstr>Mitral repair in AIE: Posterior leaflet plication (Gerbode) + Posterior annuloplasty with autologous pericardial strip</vt:lpstr>
      <vt:lpstr>Slide 23</vt:lpstr>
      <vt:lpstr>Slide 24</vt:lpstr>
      <vt:lpstr>Slide 25</vt:lpstr>
      <vt:lpstr>Annuloplasty Prostheses for  Valvular Reconstructive Surgery</vt:lpstr>
      <vt:lpstr>Elongated chord of posterior ML: Technique of posterior chordal transfer to the AML  </vt:lpstr>
      <vt:lpstr>Chordal transfer Chordae of proper length are borrowed from the  posterior leaflet and transposed to the anterior leaflet</vt:lpstr>
      <vt:lpstr>Mitral valve disease Establishing the diagnosis</vt:lpstr>
      <vt:lpstr>Mitral valve disease Establishing the diagnosis</vt:lpstr>
      <vt:lpstr>Rheumatic Heart Disease Frequency and pattern of valve involvement at autopsy N= 221 </vt:lpstr>
      <vt:lpstr>Rheumatic Mitral Valve Incompetence</vt:lpstr>
      <vt:lpstr>Importance of preop. echocardiographic studies. Pericarditis with a severe MI  </vt:lpstr>
      <vt:lpstr> Echocardiographic study to exclude other space occupying tumor when the patient has a history of embolic episode.  TTE from apical 4-chamber view. Diastoloic image of an LA myxoma </vt:lpstr>
      <vt:lpstr>Surgical and Echo Views of the Mitral Valve</vt:lpstr>
      <vt:lpstr>Mitral valve disease: Echo diagnostics Regurgitant  jet geometry and area are assessed in multiple views</vt:lpstr>
      <vt:lpstr>Carpentier’s functional classification</vt:lpstr>
      <vt:lpstr>Cardio-CT scan for excluding CAD</vt:lpstr>
      <vt:lpstr>The mitral valve: Functional assessment by imaging: CT scan, MRI</vt:lpstr>
      <vt:lpstr>Slide 40</vt:lpstr>
      <vt:lpstr>Slide 41</vt:lpstr>
      <vt:lpstr>Slide 42</vt:lpstr>
      <vt:lpstr>Slide 43</vt:lpstr>
      <vt:lpstr>Complications resulting from mitral regurgitation</vt:lpstr>
      <vt:lpstr>Slide 45</vt:lpstr>
      <vt:lpstr>Slide 46</vt:lpstr>
      <vt:lpstr>The dilema: Valve of choice</vt:lpstr>
      <vt:lpstr>Major valve-related morbid events after mechanical valve replacement</vt:lpstr>
      <vt:lpstr>27 years old man with a severe rheumatic mitral stenosis. Late presentation </vt:lpstr>
      <vt:lpstr>Burn-out rheumatic heart valve disease</vt:lpstr>
      <vt:lpstr>Thickened and shortened Chordae tendinae and hypertrophic papillary muscles </vt:lpstr>
      <vt:lpstr>Slide 52</vt:lpstr>
      <vt:lpstr>Slide 53</vt:lpstr>
      <vt:lpstr>Closed mitral valvotomy techniques</vt:lpstr>
      <vt:lpstr>Transcatheter bovine pericardial aortic valve implantation  Deutsches Herzzentrum Berlin   4/2008- 05/2011: n= 487 (399 E-Sapien, 88 Core Valve) </vt:lpstr>
      <vt:lpstr>Closed mitral valvotomy and associated complications</vt:lpstr>
      <vt:lpstr>Slide 57</vt:lpstr>
      <vt:lpstr>Slide 58</vt:lpstr>
      <vt:lpstr>Slide 59</vt:lpstr>
      <vt:lpstr>Rheumatic mitral valve disease:  mixed lesion (MS + MR) </vt:lpstr>
      <vt:lpstr>Rheumatic mitral valve disease:  mixed lesion (MS + MR) </vt:lpstr>
      <vt:lpstr>Slide 62</vt:lpstr>
      <vt:lpstr>Slide 63</vt:lpstr>
      <vt:lpstr>Slide 64</vt:lpstr>
      <vt:lpstr>Anatomy and rheumatic fusion of the anterolateral chordae and commissure</vt:lpstr>
      <vt:lpstr>Rupture of Chordae tendinae and artificial chordal replacement </vt:lpstr>
      <vt:lpstr>Chordal transfer Chordae of proper length are borrowed from the  posterior leaflet and transposed to the anterior leaflet</vt:lpstr>
      <vt:lpstr>Postrheumatic or ischemic chordal rupture:</vt:lpstr>
      <vt:lpstr>Post rheumatic or ischemic papillary muscle rupture and treatment option  </vt:lpstr>
      <vt:lpstr> Contemporary Use of Mitral Valve Repair </vt:lpstr>
      <vt:lpstr>Slide 71</vt:lpstr>
      <vt:lpstr>Slide 72</vt:lpstr>
      <vt:lpstr>Mitral valve repair in rheumatic disease</vt:lpstr>
      <vt:lpstr>Mitral valve repair in rheumatic disease: Patients survival</vt:lpstr>
      <vt:lpstr>Rheumatic mitral valve surgery: Repair vs. replacement</vt:lpstr>
    </vt:vector>
  </TitlesOfParts>
  <Company>DHZB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Mitroflow 21 years durability</dc:title>
  <dc:creator>Charles Yankah</dc:creator>
  <cp:lastModifiedBy>uvp</cp:lastModifiedBy>
  <cp:revision>2325</cp:revision>
  <cp:lastPrinted>2001-09-19T15:22:56Z</cp:lastPrinted>
  <dcterms:created xsi:type="dcterms:W3CDTF">2001-04-05T08:21:36Z</dcterms:created>
  <dcterms:modified xsi:type="dcterms:W3CDTF">2011-06-03T11:47:12Z</dcterms:modified>
</cp:coreProperties>
</file>