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1" r:id="rId2"/>
    <p:sldId id="480" r:id="rId3"/>
    <p:sldId id="384" r:id="rId4"/>
    <p:sldId id="549" r:id="rId5"/>
    <p:sldId id="426" r:id="rId6"/>
    <p:sldId id="430" r:id="rId7"/>
    <p:sldId id="504" r:id="rId8"/>
    <p:sldId id="483" r:id="rId9"/>
    <p:sldId id="484" r:id="rId10"/>
    <p:sldId id="550" r:id="rId11"/>
    <p:sldId id="469" r:id="rId12"/>
    <p:sldId id="456" r:id="rId13"/>
    <p:sldId id="455" r:id="rId14"/>
    <p:sldId id="489" r:id="rId15"/>
    <p:sldId id="538" r:id="rId16"/>
    <p:sldId id="539" r:id="rId17"/>
    <p:sldId id="537" r:id="rId18"/>
    <p:sldId id="490" r:id="rId19"/>
    <p:sldId id="544" r:id="rId20"/>
    <p:sldId id="545" r:id="rId21"/>
    <p:sldId id="519" r:id="rId22"/>
    <p:sldId id="335" r:id="rId23"/>
    <p:sldId id="531" r:id="rId24"/>
    <p:sldId id="429" r:id="rId25"/>
    <p:sldId id="492" r:id="rId26"/>
    <p:sldId id="536" r:id="rId27"/>
    <p:sldId id="507" r:id="rId28"/>
    <p:sldId id="553" r:id="rId29"/>
    <p:sldId id="552" r:id="rId30"/>
    <p:sldId id="554" r:id="rId31"/>
    <p:sldId id="523" r:id="rId32"/>
    <p:sldId id="514" r:id="rId33"/>
    <p:sldId id="499" r:id="rId34"/>
    <p:sldId id="453" r:id="rId35"/>
    <p:sldId id="478" r:id="rId36"/>
  </p:sldIdLst>
  <p:sldSz cx="9144000" cy="6858000" type="screen4x3"/>
  <p:notesSz cx="6858000" cy="9144000"/>
  <p:custDataLst>
    <p:tags r:id="rId38"/>
  </p:custDataLst>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04" autoAdjust="0"/>
    <p:restoredTop sz="91833" autoAdjust="0"/>
  </p:normalViewPr>
  <p:slideViewPr>
    <p:cSldViewPr>
      <p:cViewPr varScale="1">
        <p:scale>
          <a:sx n="68" d="100"/>
          <a:sy n="68" d="100"/>
        </p:scale>
        <p:origin x="-13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6"/>
    </p:cViewPr>
  </p:sorterViewPr>
  <p:notesViewPr>
    <p:cSldViewPr>
      <p:cViewPr varScale="1">
        <p:scale>
          <a:sx n="57" d="100"/>
          <a:sy n="57" d="100"/>
        </p:scale>
        <p:origin x="-24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tx>
            <c:strRef>
              <c:f>Blad1!$B$1:$B$2</c:f>
              <c:strCache>
                <c:ptCount val="1"/>
                <c:pt idx="0">
                  <c:v>Operative judgement and decision making</c:v>
                </c:pt>
              </c:strCache>
            </c:strRef>
          </c:tx>
          <c:cat>
            <c:strRef>
              <c:f>Blad1!$A$3:$A$5</c:f>
              <c:strCache>
                <c:ptCount val="3"/>
                <c:pt idx="0">
                  <c:v>Novice surgeon</c:v>
                </c:pt>
                <c:pt idx="1">
                  <c:v>Pre-trained novice surgeon</c:v>
                </c:pt>
                <c:pt idx="2">
                  <c:v>Master surgeon</c:v>
                </c:pt>
              </c:strCache>
            </c:strRef>
          </c:cat>
          <c:val>
            <c:numRef>
              <c:f>Blad1!$B$3:$B$5</c:f>
              <c:numCache>
                <c:formatCode>General</c:formatCode>
                <c:ptCount val="3"/>
                <c:pt idx="0">
                  <c:v>10</c:v>
                </c:pt>
                <c:pt idx="1">
                  <c:v>10</c:v>
                </c:pt>
                <c:pt idx="2">
                  <c:v>20</c:v>
                </c:pt>
              </c:numCache>
            </c:numRef>
          </c:val>
        </c:ser>
        <c:ser>
          <c:idx val="1"/>
          <c:order val="1"/>
          <c:tx>
            <c:strRef>
              <c:f>Blad1!$C$1:$C$2</c:f>
              <c:strCache>
                <c:ptCount val="1"/>
                <c:pt idx="0">
                  <c:v>Depth and spatial judgements</c:v>
                </c:pt>
              </c:strCache>
            </c:strRef>
          </c:tx>
          <c:cat>
            <c:strRef>
              <c:f>Blad1!$A$3:$A$5</c:f>
              <c:strCache>
                <c:ptCount val="3"/>
                <c:pt idx="0">
                  <c:v>Novice surgeon</c:v>
                </c:pt>
                <c:pt idx="1">
                  <c:v>Pre-trained novice surgeon</c:v>
                </c:pt>
                <c:pt idx="2">
                  <c:v>Master surgeon</c:v>
                </c:pt>
              </c:strCache>
            </c:strRef>
          </c:cat>
          <c:val>
            <c:numRef>
              <c:f>Blad1!$C$3:$C$5</c:f>
              <c:numCache>
                <c:formatCode>General</c:formatCode>
                <c:ptCount val="3"/>
                <c:pt idx="0">
                  <c:v>40</c:v>
                </c:pt>
                <c:pt idx="1">
                  <c:v>25</c:v>
                </c:pt>
                <c:pt idx="2">
                  <c:v>20</c:v>
                </c:pt>
              </c:numCache>
            </c:numRef>
          </c:val>
        </c:ser>
        <c:ser>
          <c:idx val="2"/>
          <c:order val="2"/>
          <c:tx>
            <c:strRef>
              <c:f>Blad1!$D$1:$D$2</c:f>
              <c:strCache>
                <c:ptCount val="1"/>
                <c:pt idx="0">
                  <c:v>Psychomotor performance</c:v>
                </c:pt>
              </c:strCache>
            </c:strRef>
          </c:tx>
          <c:cat>
            <c:strRef>
              <c:f>Blad1!$A$3:$A$5</c:f>
              <c:strCache>
                <c:ptCount val="3"/>
                <c:pt idx="0">
                  <c:v>Novice surgeon</c:v>
                </c:pt>
                <c:pt idx="1">
                  <c:v>Pre-trained novice surgeon</c:v>
                </c:pt>
                <c:pt idx="2">
                  <c:v>Master surgeon</c:v>
                </c:pt>
              </c:strCache>
            </c:strRef>
          </c:cat>
          <c:val>
            <c:numRef>
              <c:f>Blad1!$D$3:$D$5</c:f>
              <c:numCache>
                <c:formatCode>General</c:formatCode>
                <c:ptCount val="3"/>
                <c:pt idx="0">
                  <c:v>35</c:v>
                </c:pt>
                <c:pt idx="1">
                  <c:v>25</c:v>
                </c:pt>
                <c:pt idx="2">
                  <c:v>15</c:v>
                </c:pt>
              </c:numCache>
            </c:numRef>
          </c:val>
        </c:ser>
        <c:ser>
          <c:idx val="3"/>
          <c:order val="3"/>
          <c:tx>
            <c:strRef>
              <c:f>Blad1!$E$1:$E$2</c:f>
              <c:strCache>
                <c:ptCount val="1"/>
                <c:pt idx="0">
                  <c:v>Comprehending instructions</c:v>
                </c:pt>
              </c:strCache>
            </c:strRef>
          </c:tx>
          <c:cat>
            <c:strRef>
              <c:f>Blad1!$A$3:$A$5</c:f>
              <c:strCache>
                <c:ptCount val="3"/>
                <c:pt idx="0">
                  <c:v>Novice surgeon</c:v>
                </c:pt>
                <c:pt idx="1">
                  <c:v>Pre-trained novice surgeon</c:v>
                </c:pt>
                <c:pt idx="2">
                  <c:v>Master surgeon</c:v>
                </c:pt>
              </c:strCache>
            </c:strRef>
          </c:cat>
          <c:val>
            <c:numRef>
              <c:f>Blad1!$E$3:$E$5</c:f>
              <c:numCache>
                <c:formatCode>General</c:formatCode>
                <c:ptCount val="3"/>
                <c:pt idx="0">
                  <c:v>20</c:v>
                </c:pt>
                <c:pt idx="1">
                  <c:v>20</c:v>
                </c:pt>
              </c:numCache>
            </c:numRef>
          </c:val>
        </c:ser>
        <c:ser>
          <c:idx val="4"/>
          <c:order val="4"/>
          <c:tx>
            <c:strRef>
              <c:f>Blad1!$F$1:$F$2</c:f>
              <c:strCache>
                <c:ptCount val="1"/>
                <c:pt idx="0">
                  <c:v>gaining additional knowledge</c:v>
                </c:pt>
              </c:strCache>
            </c:strRef>
          </c:tx>
          <c:cat>
            <c:strRef>
              <c:f>Blad1!$A$3:$A$5</c:f>
              <c:strCache>
                <c:ptCount val="3"/>
                <c:pt idx="0">
                  <c:v>Novice surgeon</c:v>
                </c:pt>
                <c:pt idx="1">
                  <c:v>Pre-trained novice surgeon</c:v>
                </c:pt>
                <c:pt idx="2">
                  <c:v>Master surgeon</c:v>
                </c:pt>
              </c:strCache>
            </c:strRef>
          </c:cat>
          <c:val>
            <c:numRef>
              <c:f>Blad1!$F$3:$F$5</c:f>
              <c:numCache>
                <c:formatCode>General</c:formatCode>
                <c:ptCount val="3"/>
                <c:pt idx="0">
                  <c:v>20</c:v>
                </c:pt>
                <c:pt idx="1">
                  <c:v>20</c:v>
                </c:pt>
              </c:numCache>
            </c:numRef>
          </c:val>
        </c:ser>
        <c:shape val="box"/>
        <c:axId val="70211456"/>
        <c:axId val="70212992"/>
        <c:axId val="0"/>
      </c:bar3DChart>
      <c:catAx>
        <c:axId val="70211456"/>
        <c:scaling>
          <c:orientation val="minMax"/>
        </c:scaling>
        <c:axPos val="b"/>
        <c:tickLblPos val="nextTo"/>
        <c:crossAx val="70212992"/>
        <c:crosses val="autoZero"/>
        <c:auto val="1"/>
        <c:lblAlgn val="ctr"/>
        <c:lblOffset val="100"/>
      </c:catAx>
      <c:valAx>
        <c:axId val="70212992"/>
        <c:scaling>
          <c:orientation val="minMax"/>
        </c:scaling>
        <c:delete val="1"/>
        <c:axPos val="l"/>
        <c:numFmt formatCode="General" sourceLinked="1"/>
        <c:tickLblPos val="none"/>
        <c:crossAx val="70211456"/>
        <c:crosses val="autoZero"/>
        <c:crossBetween val="between"/>
      </c:valAx>
    </c:plotArea>
    <c:legend>
      <c:legendPos val="r"/>
      <c:layout>
        <c:manualLayout>
          <c:xMode val="edge"/>
          <c:yMode val="edge"/>
          <c:x val="0.64617549269593877"/>
          <c:y val="0.36539313200474088"/>
          <c:w val="0.22047211556439616"/>
          <c:h val="0.50520945399184392"/>
        </c:manualLayout>
      </c:layout>
    </c:legend>
    <c:plotVisOnly val="1"/>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0.02439</cdr:x>
      <cdr:y>0.24959</cdr:y>
    </cdr:from>
    <cdr:to>
      <cdr:x>0.7561</cdr:x>
      <cdr:y>0.32639</cdr:y>
    </cdr:to>
    <cdr:sp macro="" textlink="">
      <cdr:nvSpPr>
        <cdr:cNvPr id="2" name="Parallellogram 1"/>
        <cdr:cNvSpPr/>
      </cdr:nvSpPr>
      <cdr:spPr>
        <a:xfrm xmlns:a="http://schemas.openxmlformats.org/drawingml/2006/main">
          <a:off x="144016" y="936104"/>
          <a:ext cx="4320480" cy="288032"/>
        </a:xfrm>
        <a:prstGeom xmlns:a="http://schemas.openxmlformats.org/drawingml/2006/main" prst="parallelogram">
          <a:avLst>
            <a:gd name="adj" fmla="val 128176"/>
          </a:avLst>
        </a:prstGeom>
        <a:solidFill xmlns:a="http://schemas.openxmlformats.org/drawingml/2006/main">
          <a:schemeClr val="bg1">
            <a:lumMod val="85000"/>
            <a:alpha val="31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sz="1000" dirty="0">
            <a:solidFill>
              <a:schemeClr val="tx1"/>
            </a:solidFill>
          </a:endParaRPr>
        </a:p>
      </cdr:txBody>
    </cdr:sp>
  </cdr:relSizeAnchor>
  <cdr:relSizeAnchor xmlns:cdr="http://schemas.openxmlformats.org/drawingml/2006/chartDrawing">
    <cdr:from>
      <cdr:x>0.41463</cdr:x>
      <cdr:y>0.26879</cdr:y>
    </cdr:from>
    <cdr:to>
      <cdr:x>0.78049</cdr:x>
      <cdr:y>0.36478</cdr:y>
    </cdr:to>
    <cdr:sp macro="" textlink="">
      <cdr:nvSpPr>
        <cdr:cNvPr id="3" name="Tekstvak 2"/>
        <cdr:cNvSpPr txBox="1"/>
      </cdr:nvSpPr>
      <cdr:spPr>
        <a:xfrm xmlns:a="http://schemas.openxmlformats.org/drawingml/2006/main">
          <a:off x="2448272" y="1008112"/>
          <a:ext cx="216024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Attentional capacity threshold</a:t>
          </a:r>
          <a:endParaRPr lang="en-US" sz="1000" dirty="0"/>
        </a:p>
      </cdr:txBody>
    </cdr:sp>
  </cdr:relSizeAnchor>
  <cdr:relSizeAnchor xmlns:cdr="http://schemas.openxmlformats.org/drawingml/2006/chartDrawing">
    <cdr:from>
      <cdr:x>0.06098</cdr:x>
      <cdr:y>0.28799</cdr:y>
    </cdr:from>
    <cdr:to>
      <cdr:x>0.08537</cdr:x>
      <cdr:y>0.80636</cdr:y>
    </cdr:to>
    <cdr:sp macro="" textlink="">
      <cdr:nvSpPr>
        <cdr:cNvPr id="4" name="PIJL-OMHOOG en -OMLAAG 3"/>
        <cdr:cNvSpPr/>
      </cdr:nvSpPr>
      <cdr:spPr>
        <a:xfrm xmlns:a="http://schemas.openxmlformats.org/drawingml/2006/main">
          <a:off x="360040" y="1080120"/>
          <a:ext cx="144016" cy="1944216"/>
        </a:xfrm>
        <a:prstGeom xmlns:a="http://schemas.openxmlformats.org/drawingml/2006/main" prst="upDownArrow">
          <a:avLst/>
        </a:prstGeom>
        <a:solidFill xmlns:a="http://schemas.openxmlformats.org/drawingml/2006/main">
          <a:schemeClr val="bg1">
            <a:lumMod val="65000"/>
            <a:alpha val="74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BE"/>
        </a:p>
      </cdr:txBody>
    </cdr:sp>
  </cdr:relSizeAnchor>
  <cdr:relSizeAnchor xmlns:cdr="http://schemas.openxmlformats.org/drawingml/2006/chartDrawing">
    <cdr:from>
      <cdr:x>0.20732</cdr:x>
      <cdr:y>0.15359</cdr:y>
    </cdr:from>
    <cdr:to>
      <cdr:x>0.23171</cdr:x>
      <cdr:y>0.28799</cdr:y>
    </cdr:to>
    <cdr:sp macro="" textlink="">
      <cdr:nvSpPr>
        <cdr:cNvPr id="5" name="PIJL-OMHOOG en -OMLAAG 4"/>
        <cdr:cNvSpPr/>
      </cdr:nvSpPr>
      <cdr:spPr>
        <a:xfrm xmlns:a="http://schemas.openxmlformats.org/drawingml/2006/main">
          <a:off x="1224136" y="576064"/>
          <a:ext cx="144016" cy="504056"/>
        </a:xfrm>
        <a:prstGeom xmlns:a="http://schemas.openxmlformats.org/drawingml/2006/main" prst="upDownArrow">
          <a:avLst/>
        </a:prstGeom>
        <a:solidFill xmlns:a="http://schemas.openxmlformats.org/drawingml/2006/main">
          <a:srgbClr val="FF0000">
            <a:alpha val="74000"/>
          </a:srgbClr>
        </a:solidFill>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nl-BE"/>
        </a:p>
      </cdr:txBody>
    </cdr:sp>
  </cdr:relSizeAnchor>
  <cdr:relSizeAnchor xmlns:cdr="http://schemas.openxmlformats.org/drawingml/2006/chartDrawing">
    <cdr:from>
      <cdr:x>0.23171</cdr:x>
      <cdr:y>0.15359</cdr:y>
    </cdr:from>
    <cdr:to>
      <cdr:x>0.4878</cdr:x>
      <cdr:y>0.28799</cdr:y>
    </cdr:to>
    <cdr:sp macro="" textlink="">
      <cdr:nvSpPr>
        <cdr:cNvPr id="6" name="Tekstvak 5"/>
        <cdr:cNvSpPr txBox="1"/>
      </cdr:nvSpPr>
      <cdr:spPr>
        <a:xfrm xmlns:a="http://schemas.openxmlformats.org/drawingml/2006/main">
          <a:off x="1368152" y="576064"/>
          <a:ext cx="151216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rgbClr val="FF0000"/>
              </a:solidFill>
            </a:rPr>
            <a:t>Lost</a:t>
          </a:r>
        </a:p>
        <a:p xmlns:a="http://schemas.openxmlformats.org/drawingml/2006/main">
          <a:r>
            <a:rPr lang="en-US" b="1" dirty="0" smtClean="0">
              <a:solidFill>
                <a:srgbClr val="FF0000"/>
              </a:solidFill>
            </a:rPr>
            <a:t>information</a:t>
          </a:r>
          <a:endParaRPr lang="en-US" sz="11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17B424-AB16-4220-85B7-54FB2B69BF53}" type="datetimeFigureOut">
              <a:rPr lang="nl-BE"/>
              <a:pPr>
                <a:defRPr/>
              </a:pPr>
              <a:t>2/06/2011</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8C2B1A-9294-4A9B-BD37-D2AACF393505}"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65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6F3FE344-703F-425C-AD2C-3F562318ED51}"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5A7D0D07-C4F7-4B6F-AB6E-898F74EF097C}" type="slidenum">
              <a:rPr lang="fr-FR"/>
              <a:pPr>
                <a:defRPr/>
              </a:pPr>
              <a:t>11</a:t>
            </a:fld>
            <a:endParaRPr lang="fr-F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2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5C1AB17-F7C6-4FB0-9BB8-6535F6B4917E}" type="slidenum">
              <a:rPr lang="fr-FR"/>
              <a:pPr>
                <a:defRPr/>
              </a:pPr>
              <a:t>12</a:t>
            </a:fld>
            <a:endParaRPr lang="fr-FR"/>
          </a:p>
        </p:txBody>
      </p:sp>
      <p:sp>
        <p:nvSpPr>
          <p:cNvPr id="336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6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05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dirty="0" smtClean="0"/>
          </a:p>
        </p:txBody>
      </p:sp>
      <p:sp>
        <p:nvSpPr>
          <p:cNvPr id="4" name="Tijdelijke aanduiding voor dianummer 3"/>
          <p:cNvSpPr>
            <a:spLocks noGrp="1"/>
          </p:cNvSpPr>
          <p:nvPr>
            <p:ph type="sldNum" sz="quarter" idx="5"/>
          </p:nvPr>
        </p:nvSpPr>
        <p:spPr/>
        <p:txBody>
          <a:bodyPr/>
          <a:lstStyle/>
          <a:p>
            <a:pPr>
              <a:defRPr/>
            </a:pPr>
            <a:fld id="{11E171AA-0A4F-46E5-9DCF-CB00FDFDD42E}"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59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63217C42-E6EF-431B-8F7D-485C20FF43AC}" type="slidenum">
              <a:rPr lang="nl-BE" smtClean="0"/>
              <a:pPr>
                <a:defRPr/>
              </a:pPr>
              <a:t>14</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8227"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nl-BE" smtClean="0">
              <a:latin typeface="Times" pitchFamily="92"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nl-BE" smtClean="0">
              <a:latin typeface="Times" pitchFamily="92"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03"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nl-BE" smtClean="0">
              <a:latin typeface="Times" pitchFamily="92"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69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z="1600" smtClean="0"/>
              <a:t>.</a:t>
            </a:r>
          </a:p>
          <a:p>
            <a:pPr eaLnBrk="1" hangingPunct="1">
              <a:spcBef>
                <a:spcPct val="0"/>
              </a:spcBef>
            </a:pPr>
            <a:endParaRPr lang="en-US" smtClean="0"/>
          </a:p>
          <a:p>
            <a:pPr eaLnBrk="1" hangingPunct="1">
              <a:spcBef>
                <a:spcPct val="0"/>
              </a:spcBef>
            </a:pPr>
            <a:endParaRPr lang="en-US" smtClean="0"/>
          </a:p>
        </p:txBody>
      </p:sp>
      <p:sp>
        <p:nvSpPr>
          <p:cNvPr id="624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6C7B9-C5B2-4BE2-8957-A63EEF5DA4A2}" type="slidenum">
              <a:rPr lang="nl-BE" smtClean="0"/>
              <a:pPr fontAlgn="base">
                <a:spcBef>
                  <a:spcPct val="0"/>
                </a:spcBef>
                <a:spcAft>
                  <a:spcPct val="0"/>
                </a:spcAft>
                <a:defRPr/>
              </a:pPr>
              <a:t>18</a:t>
            </a:fld>
            <a:endParaRPr lang="nl-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2F13DC-B6BE-485F-8432-025074391AE0}" type="slidenum">
              <a:rPr lang="en-US" sz="1200">
                <a:latin typeface="Times New Roman" pitchFamily="18" charset="0"/>
              </a:rPr>
              <a:pPr algn="r"/>
              <a:t>21</a:t>
            </a:fld>
            <a:endParaRPr lang="en-US" sz="1200">
              <a:latin typeface="Times New Roman" pitchFamily="18" charset="0"/>
            </a:endParaRPr>
          </a:p>
        </p:txBody>
      </p:sp>
      <p:sp>
        <p:nvSpPr>
          <p:cNvPr id="333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3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625C8DF9-A7A9-416C-8A1F-A81FE836A76E}" type="slidenum">
              <a:rPr lang="fr-FR"/>
              <a:pPr>
                <a:defRPr/>
              </a:pPr>
              <a:t>22</a:t>
            </a:fld>
            <a:endParaRPr lang="fr-FR"/>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5CA5C-3CF9-42DF-86B3-816E879BD845}" type="slidenum">
              <a:rPr lang="nl-BE" smtClean="0"/>
              <a:pPr fontAlgn="base">
                <a:spcBef>
                  <a:spcPct val="0"/>
                </a:spcBef>
                <a:spcAft>
                  <a:spcPct val="0"/>
                </a:spcAft>
                <a:defRPr/>
              </a:pPr>
              <a:t>2</a:t>
            </a:fld>
            <a:endParaRPr lang="nl-B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36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A0326352-DC64-4131-9491-2EB6D992D2B3}" type="slidenum">
              <a:rPr lang="en-GB" smtClean="0"/>
              <a:pPr>
                <a:defRPr/>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9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9D3565-EF07-441D-9E4B-DAF2B8CC1911}" type="slidenum">
              <a:rPr lang="nl-BE" smtClean="0"/>
              <a:pPr fontAlgn="base">
                <a:spcBef>
                  <a:spcPct val="0"/>
                </a:spcBef>
                <a:spcAft>
                  <a:spcPct val="0"/>
                </a:spcAft>
                <a:defRPr/>
              </a:pPr>
              <a:t>25</a:t>
            </a:fld>
            <a:endParaRPr lang="nl-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143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
        <p:nvSpPr>
          <p:cNvPr id="778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ED283-CAF0-4AB9-B694-2089D9CD941D}" type="slidenum">
              <a:rPr lang="nl-BE" smtClean="0"/>
              <a:pPr fontAlgn="base">
                <a:spcBef>
                  <a:spcPct val="0"/>
                </a:spcBef>
                <a:spcAft>
                  <a:spcPct val="0"/>
                </a:spcAft>
                <a:defRPr/>
              </a:pPr>
              <a:t>27</a:t>
            </a:fld>
            <a:endParaRPr lang="nl-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25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
        <p:nvSpPr>
          <p:cNvPr id="788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07EC2-6422-4623-85D4-B67996C7F79D}" type="slidenum">
              <a:rPr lang="nl-BE" smtClean="0"/>
              <a:pPr fontAlgn="base">
                <a:spcBef>
                  <a:spcPct val="0"/>
                </a:spcBef>
                <a:spcAft>
                  <a:spcPct val="0"/>
                </a:spcAft>
                <a:defRPr/>
              </a:pPr>
              <a:t>31</a:t>
            </a:fld>
            <a:endParaRPr lang="nl-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FB0B69-EE5D-4561-8A5A-6A8ECBE0D414}" type="slidenum">
              <a:rPr lang="en-US" smtClean="0"/>
              <a:pPr fontAlgn="base">
                <a:spcBef>
                  <a:spcPct val="0"/>
                </a:spcBef>
                <a:spcAft>
                  <a:spcPct val="0"/>
                </a:spcAft>
                <a:defRPr/>
              </a:pPr>
              <a:t>32</a:t>
            </a:fld>
            <a:endParaRPr lang="en-US" smtClean="0"/>
          </a:p>
        </p:txBody>
      </p:sp>
      <p:sp>
        <p:nvSpPr>
          <p:cNvPr id="328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8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4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18677-937B-4BC7-A92C-8E7C0F2D5A9A}" type="slidenum">
              <a:rPr lang="nl-BE" smtClean="0"/>
              <a:pPr fontAlgn="base">
                <a:spcBef>
                  <a:spcPct val="0"/>
                </a:spcBef>
                <a:spcAft>
                  <a:spcPct val="0"/>
                </a:spcAft>
                <a:defRPr/>
              </a:pPr>
              <a:t>33</a:t>
            </a:fld>
            <a:endParaRPr lang="nl-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703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Courses should not be stand-alone projects. A lot of content should not be offered to scholars without previous e-learning courses, or can be much better presented in e-learning courses. This would be based on an individualized LMS approach for rehearsing and transfer into long-term memory. </a:t>
            </a:r>
          </a:p>
          <a:p>
            <a:pPr>
              <a:spcBef>
                <a:spcPct val="0"/>
              </a:spcBef>
            </a:pPr>
            <a:endParaRPr lang="en-US" smtClean="0"/>
          </a:p>
          <a:p>
            <a:pPr>
              <a:spcBef>
                <a:spcPct val="0"/>
              </a:spcBef>
            </a:pPr>
            <a:r>
              <a:rPr lang="en-US" smtClean="0"/>
              <a:t>The content of these e-learning courses will be guided by the Domain Committees of the EACTS.</a:t>
            </a:r>
          </a:p>
          <a:p>
            <a:pPr>
              <a:spcBef>
                <a:spcPct val="0"/>
              </a:spcBef>
            </a:pPr>
            <a:endParaRPr lang="en-US" smtClean="0"/>
          </a:p>
          <a:p>
            <a:pPr>
              <a:spcBef>
                <a:spcPct val="0"/>
              </a:spcBef>
            </a:pPr>
            <a:r>
              <a:rPr lang="en-US" smtClean="0"/>
              <a:t>These e-learning courses can be licensed from outside parties or be created by EACTS. If EACTS creates these e-learning courses they should be created using low-cost software as there is Articulate presenter, Articulate Quizmaker.</a:t>
            </a:r>
          </a:p>
          <a:p>
            <a:pPr>
              <a:spcBef>
                <a:spcPct val="0"/>
              </a:spcBef>
            </a:pPr>
            <a:endParaRPr lang="en-US" smtClean="0"/>
          </a:p>
          <a:p>
            <a:pPr>
              <a:spcBef>
                <a:spcPct val="0"/>
              </a:spcBef>
            </a:pPr>
            <a:r>
              <a:rPr lang="en-US" smtClean="0"/>
              <a:t>These e-learning projects should be integrated in the CTSNet platform and the CTSNet Learning Management System.</a:t>
            </a:r>
          </a:p>
          <a:p>
            <a:pPr>
              <a:spcBef>
                <a:spcPct val="0"/>
              </a:spcBef>
            </a:pPr>
            <a:endParaRPr lang="en-US" smtClean="0"/>
          </a:p>
          <a:p>
            <a:pPr>
              <a:spcBef>
                <a:spcPct val="0"/>
              </a:spcBef>
            </a:pPr>
            <a:endParaRPr lang="en-US" smtClean="0"/>
          </a:p>
        </p:txBody>
      </p:sp>
      <p:sp>
        <p:nvSpPr>
          <p:cNvPr id="2867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886D9-3C98-4545-92A8-10EC06545A1C}" type="slidenum">
              <a:rPr lang="en-US"/>
              <a:pPr fontAlgn="base">
                <a:spcBef>
                  <a:spcPct val="0"/>
                </a:spcBef>
                <a:spcAft>
                  <a:spcPct val="0"/>
                </a:spcAft>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4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46DD1-27AD-4F53-BE12-FDECEA1F9AC6}" type="slidenum">
              <a:rPr lang="nl-BE" smtClean="0"/>
              <a:pPr fontAlgn="base">
                <a:spcBef>
                  <a:spcPct val="0"/>
                </a:spcBef>
                <a:spcAft>
                  <a:spcPct val="0"/>
                </a:spcAft>
                <a:defRPr/>
              </a:pPr>
              <a:t>35</a:t>
            </a:fld>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293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Tijdelijke aanduiding voor dianummer 3"/>
          <p:cNvSpPr>
            <a:spLocks noGrp="1"/>
          </p:cNvSpPr>
          <p:nvPr>
            <p:ph type="sldNum" sz="quarter" idx="5"/>
          </p:nvPr>
        </p:nvSpPr>
        <p:spPr/>
        <p:txBody>
          <a:bodyPr/>
          <a:lstStyle/>
          <a:p>
            <a:pPr>
              <a:defRPr/>
            </a:pPr>
            <a:fld id="{6AEC41D8-94F1-470C-BB42-D6BB942AEC43}" type="slidenum">
              <a:rPr lang="nl-NL" smtClean="0"/>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16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22C2924C-A147-4DCC-ACB2-1845483EAAAC}"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416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BE" smtClean="0"/>
          </a:p>
        </p:txBody>
      </p:sp>
      <p:sp>
        <p:nvSpPr>
          <p:cNvPr id="4" name="Tijdelijke aanduiding voor dianummer 3"/>
          <p:cNvSpPr>
            <a:spLocks noGrp="1"/>
          </p:cNvSpPr>
          <p:nvPr>
            <p:ph type="sldNum" sz="quarter" idx="5"/>
          </p:nvPr>
        </p:nvSpPr>
        <p:spPr/>
        <p:txBody>
          <a:bodyPr/>
          <a:lstStyle/>
          <a:p>
            <a:pPr>
              <a:defRPr/>
            </a:pPr>
            <a:fld id="{A44195FF-DA3B-4FB6-9704-BFF6FF0E7964}"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97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47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7416D-594D-45D3-BD5F-2D641E99291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p:txBody>
      </p:sp>
      <p:sp>
        <p:nvSpPr>
          <p:cNvPr id="5632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9C2CA-E22A-4B12-B222-C7F88377C136}" type="slidenum">
              <a:rPr lang="nl-BE" smtClean="0"/>
              <a:pPr fontAlgn="base">
                <a:spcBef>
                  <a:spcPct val="0"/>
                </a:spcBef>
                <a:spcAft>
                  <a:spcPct val="0"/>
                </a:spcAft>
                <a:defRPr/>
              </a:pPr>
              <a:t>8</a:t>
            </a:fld>
            <a:endParaRPr lang="nl-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2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smtClean="0"/>
          </a:p>
        </p:txBody>
      </p:sp>
      <p:sp>
        <p:nvSpPr>
          <p:cNvPr id="573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34F89-8BCB-4874-A2B8-04FEFB5BF827}" type="slidenum">
              <a:rPr lang="nl-BE" smtClean="0"/>
              <a:pPr fontAlgn="base">
                <a:spcBef>
                  <a:spcPct val="0"/>
                </a:spcBef>
                <a:spcAft>
                  <a:spcPct val="0"/>
                </a:spcAft>
                <a:defRPr/>
              </a:pPr>
              <a:t>9</a:t>
            </a:fld>
            <a:endParaRPr 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9491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837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34823-07DF-441E-A3BE-DD09CA4D31B0}"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7101211C-6107-44DF-9B54-A34E4BE4B0E2}" type="datetimeFigureOut">
              <a:rPr lang="nl-BE"/>
              <a:pPr>
                <a:defRPr/>
              </a:pPr>
              <a:t>2/06/2011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CCD4F5B0-11B2-4795-9A56-BE2B5CA711FC}"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1ED8307B-3F07-49E7-9A3D-8B905C592EB8}" type="datetimeFigureOut">
              <a:rPr lang="nl-BE"/>
              <a:pPr>
                <a:defRPr/>
              </a:pPr>
              <a:t>2/06/2011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33DE46DA-ADBC-423B-BD6E-9CEB3CC1C72D}"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41313923-AB92-4057-BE60-89C710CC7AC9}" type="datetimeFigureOut">
              <a:rPr lang="nl-BE"/>
              <a:pPr>
                <a:defRPr/>
              </a:pPr>
              <a:t>2/06/2011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6472FCA7-7CD4-41B7-8A26-2BB8CD4370A3}"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nl-BE"/>
          </a:p>
        </p:txBody>
      </p:sp>
      <p:sp>
        <p:nvSpPr>
          <p:cNvPr id="6" name="Rectangle 5"/>
          <p:cNvSpPr>
            <a:spLocks noGrp="1" noChangeArrowheads="1"/>
          </p:cNvSpPr>
          <p:nvPr>
            <p:ph type="ftr" sz="quarter" idx="11"/>
          </p:nvPr>
        </p:nvSpPr>
        <p:spPr/>
        <p:txBody>
          <a:bodyPr/>
          <a:lstStyle>
            <a:lvl1pPr>
              <a:defRPr/>
            </a:lvl1pPr>
          </a:lstStyle>
          <a:p>
            <a:pPr>
              <a:defRPr/>
            </a:pPr>
            <a:endParaRPr lang="nl-BE"/>
          </a:p>
        </p:txBody>
      </p:sp>
      <p:sp>
        <p:nvSpPr>
          <p:cNvPr id="7" name="Rectangle 6"/>
          <p:cNvSpPr>
            <a:spLocks noGrp="1" noChangeArrowheads="1"/>
          </p:cNvSpPr>
          <p:nvPr>
            <p:ph type="sldNum" sz="quarter" idx="12"/>
          </p:nvPr>
        </p:nvSpPr>
        <p:spPr/>
        <p:txBody>
          <a:bodyPr/>
          <a:lstStyle>
            <a:lvl1pPr>
              <a:defRPr/>
            </a:lvl1pPr>
          </a:lstStyle>
          <a:p>
            <a:pPr>
              <a:defRPr/>
            </a:pPr>
            <a:fld id="{E5DA451F-5AED-4024-91BA-70F56F68827F}"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ACC137C7-380F-4F8A-94CE-8307608D2BAC}" type="datetimeFigureOut">
              <a:rPr lang="nl-BE"/>
              <a:pPr>
                <a:defRPr/>
              </a:pPr>
              <a:t>2/06/2011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75FCF077-3FEA-488B-A17B-1882F123DC45}"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61DD0DB-0472-4E7A-8FE1-7C0184F65284}" type="datetimeFigureOut">
              <a:rPr lang="nl-BE"/>
              <a:pPr>
                <a:defRPr/>
              </a:pPr>
              <a:t>2/06/2011</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2014D6F3-6816-44DD-9F0D-B5EDD7BAD0C2}"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2049E641-5FD9-47D2-85A5-8C13E721AE72}" type="datetimeFigureOut">
              <a:rPr lang="nl-BE"/>
              <a:pPr>
                <a:defRPr/>
              </a:pPr>
              <a:t>2/06/2011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6D8E93A4-B382-4799-A97C-71337BAE7621}"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C92CC663-EAD7-4CD2-865B-A398319AEF0C}" type="datetimeFigureOut">
              <a:rPr lang="nl-BE"/>
              <a:pPr>
                <a:defRPr/>
              </a:pPr>
              <a:t>2/06/2011</a:t>
            </a:fld>
            <a:endParaRPr lang="en-US"/>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CD9FB281-727F-4E0D-A8D0-040F46F1087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5D60A6F3-0A14-457F-98A7-36BE62F6075A}" type="datetimeFigureOut">
              <a:rPr lang="nl-BE"/>
              <a:pPr>
                <a:defRPr/>
              </a:pPr>
              <a:t>2/06/2011</a:t>
            </a:fld>
            <a:endParaRPr lang="en-US"/>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7360E79C-3AE9-4039-A55E-100162CBA21E}"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0E85D18B-988A-42B5-ACF6-DC27E61664D4}" type="datetimeFigureOut">
              <a:rPr lang="nl-BE"/>
              <a:pPr>
                <a:defRPr/>
              </a:pPr>
              <a:t>2/06/2011</a:t>
            </a:fld>
            <a:endParaRPr lang="en-US"/>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98173EC2-1178-41F4-9817-2D8B585FC6E6}"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ECD3919-6BF8-4BBF-88AF-20CD6FC88E14}" type="datetimeFigureOut">
              <a:rPr lang="nl-BE"/>
              <a:pPr>
                <a:defRPr/>
              </a:pPr>
              <a:t>2/06/2011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BA401406-E927-4C41-B328-5945BF74676E}"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65BB21E-283A-475E-A9AA-6AB992100E09}" type="datetimeFigureOut">
              <a:rPr lang="nl-BE"/>
              <a:pPr>
                <a:defRPr/>
              </a:pPr>
              <a:t>2/06/2011</a:t>
            </a:fld>
            <a:endParaRPr lang="en-US"/>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68B4F2CB-B3D2-4A6C-A7B3-F6058972B12E}"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4099"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94C5BE-7E5B-4182-9DB0-FA0E45CFA805}" type="datetimeFigureOut">
              <a:rPr lang="nl-BE"/>
              <a:pPr>
                <a:defRPr/>
              </a:pPr>
              <a:t>2/06/2011</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0E423A-E992-4EC5-8B9C-CC3DB081E535}"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File:CVN-78_Artist_Imag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rtists concept of the carrier CVN-78">
            <a:hlinkClick r:id="rId3" tooltip="Artists concept of the carrier CVN-78"/>
          </p:cNvPr>
          <p:cNvPicPr>
            <a:picLocks noChangeAspect="1" noChangeArrowheads="1"/>
          </p:cNvPicPr>
          <p:nvPr/>
        </p:nvPicPr>
        <p:blipFill>
          <a:blip r:embed="rId4" cstate="print"/>
          <a:srcRect/>
          <a:stretch>
            <a:fillRect/>
          </a:stretch>
        </p:blipFill>
        <p:spPr bwMode="auto">
          <a:xfrm>
            <a:off x="395288" y="333375"/>
            <a:ext cx="3960812" cy="3062288"/>
          </a:xfrm>
          <a:prstGeom prst="rect">
            <a:avLst/>
          </a:prstGeom>
          <a:noFill/>
          <a:ln w="9525">
            <a:noFill/>
            <a:miter lim="800000"/>
            <a:headEnd/>
            <a:tailEnd/>
          </a:ln>
        </p:spPr>
      </p:pic>
      <p:sp>
        <p:nvSpPr>
          <p:cNvPr id="60419" name="Tekstvak 5"/>
          <p:cNvSpPr txBox="1">
            <a:spLocks noChangeArrowheads="1"/>
          </p:cNvSpPr>
          <p:nvPr/>
        </p:nvSpPr>
        <p:spPr bwMode="auto">
          <a:xfrm>
            <a:off x="323850" y="3575050"/>
            <a:ext cx="3816350" cy="646113"/>
          </a:xfrm>
          <a:prstGeom prst="rect">
            <a:avLst/>
          </a:prstGeom>
          <a:noFill/>
          <a:ln w="9525">
            <a:noFill/>
            <a:miter lim="800000"/>
            <a:headEnd/>
            <a:tailEnd/>
          </a:ln>
        </p:spPr>
        <p:txBody>
          <a:bodyPr>
            <a:spAutoFit/>
          </a:bodyPr>
          <a:lstStyle/>
          <a:p>
            <a:r>
              <a:rPr lang="en-GB"/>
              <a:t>The Gerald R Ford-class aircraft carrier</a:t>
            </a:r>
          </a:p>
          <a:p>
            <a:r>
              <a:rPr lang="en-GB"/>
              <a:t>14 billion dollar price</a:t>
            </a:r>
          </a:p>
        </p:txBody>
      </p:sp>
      <p:sp>
        <p:nvSpPr>
          <p:cNvPr id="60420" name="Tekstvak 7"/>
          <p:cNvSpPr txBox="1">
            <a:spLocks noChangeArrowheads="1"/>
          </p:cNvSpPr>
          <p:nvPr/>
        </p:nvSpPr>
        <p:spPr bwMode="auto">
          <a:xfrm>
            <a:off x="5076825" y="3575050"/>
            <a:ext cx="3816350" cy="646113"/>
          </a:xfrm>
          <a:prstGeom prst="rect">
            <a:avLst/>
          </a:prstGeom>
          <a:noFill/>
          <a:ln w="9525">
            <a:noFill/>
            <a:miter lim="800000"/>
            <a:headEnd/>
            <a:tailEnd/>
          </a:ln>
        </p:spPr>
        <p:txBody>
          <a:bodyPr>
            <a:spAutoFit/>
          </a:bodyPr>
          <a:lstStyle/>
          <a:p>
            <a:r>
              <a:rPr lang="en-GB"/>
              <a:t>The F/A-18E/F Super Hornet</a:t>
            </a:r>
          </a:p>
          <a:p>
            <a:r>
              <a:rPr lang="en-GB"/>
              <a:t>55 million dollar price</a:t>
            </a:r>
          </a:p>
        </p:txBody>
      </p:sp>
      <p:pic>
        <p:nvPicPr>
          <p:cNvPr id="60421" name="Picture 6" descr="http://upload.wikimedia.org/wikipedia/commons/3/3e/FA-18_Hornet_VFA-41.jpg"/>
          <p:cNvPicPr>
            <a:picLocks noChangeAspect="1" noChangeArrowheads="1"/>
          </p:cNvPicPr>
          <p:nvPr/>
        </p:nvPicPr>
        <p:blipFill>
          <a:blip r:embed="rId5" cstate="print"/>
          <a:srcRect/>
          <a:stretch>
            <a:fillRect/>
          </a:stretch>
        </p:blipFill>
        <p:spPr bwMode="auto">
          <a:xfrm>
            <a:off x="4572000" y="333375"/>
            <a:ext cx="4284663" cy="3068638"/>
          </a:xfrm>
          <a:prstGeom prst="rect">
            <a:avLst/>
          </a:prstGeom>
          <a:noFill/>
          <a:ln w="9525">
            <a:noFill/>
            <a:miter lim="800000"/>
            <a:headEnd/>
            <a:tailEnd/>
          </a:ln>
        </p:spPr>
      </p:pic>
      <p:sp>
        <p:nvSpPr>
          <p:cNvPr id="60422" name="Tekstvak 9"/>
          <p:cNvSpPr txBox="1">
            <a:spLocks noChangeArrowheads="1"/>
          </p:cNvSpPr>
          <p:nvPr/>
        </p:nvSpPr>
        <p:spPr bwMode="auto">
          <a:xfrm>
            <a:off x="468313" y="5013325"/>
            <a:ext cx="8235950" cy="923925"/>
          </a:xfrm>
          <a:prstGeom prst="rect">
            <a:avLst/>
          </a:prstGeom>
          <a:noFill/>
          <a:ln w="9525">
            <a:noFill/>
            <a:miter lim="800000"/>
            <a:headEnd/>
            <a:tailEnd/>
          </a:ln>
        </p:spPr>
        <p:txBody>
          <a:bodyPr wrap="none">
            <a:spAutoFit/>
          </a:bodyPr>
          <a:lstStyle/>
          <a:p>
            <a:r>
              <a:rPr lang="en-GB"/>
              <a:t>Landing the Super Hornet on an aircraft carrier can destroy both and kill 7002 persons</a:t>
            </a:r>
          </a:p>
          <a:p>
            <a:r>
              <a:rPr lang="en-GB"/>
              <a:t>The average age of a Hornet pilot is 23 years.</a:t>
            </a:r>
          </a:p>
          <a:p>
            <a:r>
              <a:rPr lang="en-GB"/>
              <a:t>He can land this plane because he has learned to do so in the appropriate way.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p:nvPr>
        </p:nvSpPr>
        <p:spPr>
          <a:xfrm>
            <a:off x="395288" y="115888"/>
            <a:ext cx="8229600" cy="1143000"/>
          </a:xfrm>
        </p:spPr>
        <p:txBody>
          <a:bodyPr/>
          <a:lstStyle/>
          <a:p>
            <a:r>
              <a:rPr lang="en-US" sz="3600" b="1" smtClean="0"/>
              <a:t>Attention in learning process</a:t>
            </a:r>
            <a:r>
              <a:rPr lang="en-US" sz="1400" smtClean="0"/>
              <a:t> Broadbent D.. </a:t>
            </a:r>
            <a:r>
              <a:rPr lang="en-US" sz="1400" i="1" smtClean="0"/>
              <a:t>Cognition. 1981;10:53–58.</a:t>
            </a:r>
          </a:p>
        </p:txBody>
      </p:sp>
      <p:sp>
        <p:nvSpPr>
          <p:cNvPr id="118787" name="Tijdelijke aanduiding voor inhoud 2"/>
          <p:cNvSpPr>
            <a:spLocks noGrp="1"/>
          </p:cNvSpPr>
          <p:nvPr>
            <p:ph idx="1"/>
          </p:nvPr>
        </p:nvSpPr>
        <p:spPr>
          <a:xfrm>
            <a:off x="468313" y="1281113"/>
            <a:ext cx="8496300" cy="4525962"/>
          </a:xfrm>
        </p:spPr>
        <p:txBody>
          <a:bodyPr/>
          <a:lstStyle/>
          <a:p>
            <a:pPr eaLnBrk="1" hangingPunct="1"/>
            <a:r>
              <a:rPr lang="en-US" sz="1600" u="sng" smtClean="0"/>
              <a:t>Attention</a:t>
            </a:r>
            <a:r>
              <a:rPr lang="en-US" sz="1600" smtClean="0"/>
              <a:t> is of paramount importance to learn a new task or skill, </a:t>
            </a:r>
          </a:p>
          <a:p>
            <a:pPr lvl="1" eaLnBrk="1" hangingPunct="1"/>
            <a:r>
              <a:rPr lang="en-US" sz="1600" smtClean="0"/>
              <a:t>attend to a finite amount of information or stimuli at any given time.</a:t>
            </a:r>
          </a:p>
          <a:p>
            <a:pPr lvl="1" eaLnBrk="1" hangingPunct="1"/>
            <a:r>
              <a:rPr lang="en-US" sz="1600" smtClean="0"/>
              <a:t>the end product of a process of perception, attention, information processing, information storage</a:t>
            </a:r>
          </a:p>
          <a:p>
            <a:pPr eaLnBrk="1" hangingPunct="1"/>
            <a:endParaRPr lang="en-US" sz="1800" smtClean="0"/>
          </a:p>
          <a:p>
            <a:pPr eaLnBrk="1" hangingPunct="1"/>
            <a:endParaRPr lang="en-US" smtClean="0"/>
          </a:p>
        </p:txBody>
      </p:sp>
      <p:sp>
        <p:nvSpPr>
          <p:cNvPr id="10" name="5-puntige ster 9"/>
          <p:cNvSpPr/>
          <p:nvPr/>
        </p:nvSpPr>
        <p:spPr>
          <a:xfrm>
            <a:off x="3635375" y="4581525"/>
            <a:ext cx="73025" cy="142875"/>
          </a:xfrm>
          <a:prstGeom prst="star5">
            <a:avLst>
              <a:gd name="adj" fmla="val 3042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Grafiek 5"/>
          <p:cNvGraphicFramePr/>
          <p:nvPr/>
        </p:nvGraphicFramePr>
        <p:xfrm>
          <a:off x="1187624" y="2348880"/>
          <a:ext cx="676875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971600" y="4508500"/>
            <a:ext cx="738187" cy="577850"/>
          </a:xfrm>
          <a:prstGeom prst="rect">
            <a:avLst/>
          </a:prstGeom>
          <a:noFill/>
        </p:spPr>
        <p:txBody>
          <a:bodyPr wrap="none">
            <a:spAutoFit/>
          </a:bodyPr>
          <a:lstStyle/>
          <a:p>
            <a:pPr>
              <a:defRPr/>
            </a:pPr>
            <a:r>
              <a:rPr lang="nl-BE" sz="1050" dirty="0">
                <a:latin typeface="+mn-lt"/>
              </a:rPr>
              <a:t>Maximum</a:t>
            </a:r>
          </a:p>
          <a:p>
            <a:pPr>
              <a:defRPr/>
            </a:pPr>
            <a:r>
              <a:rPr lang="nl-BE" sz="1050" dirty="0">
                <a:latin typeface="+mn-lt"/>
              </a:rPr>
              <a:t> </a:t>
            </a:r>
            <a:r>
              <a:rPr lang="nl-BE" sz="1050" dirty="0" err="1">
                <a:latin typeface="+mn-lt"/>
              </a:rPr>
              <a:t>attention</a:t>
            </a:r>
            <a:endParaRPr lang="nl-BE" sz="1050" dirty="0">
              <a:latin typeface="+mn-lt"/>
            </a:endParaRPr>
          </a:p>
          <a:p>
            <a:pPr>
              <a:defRPr/>
            </a:pPr>
            <a:r>
              <a:rPr lang="nl-BE" sz="1050" dirty="0">
                <a:latin typeface="+mn-lt"/>
              </a:rPr>
              <a:t> resource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1125538"/>
            <a:ext cx="8229600" cy="4525962"/>
          </a:xfrm>
        </p:spPr>
        <p:txBody>
          <a:bodyPr/>
          <a:lstStyle/>
          <a:p>
            <a:pPr eaLnBrk="1" hangingPunct="1"/>
            <a:r>
              <a:rPr lang="en-GB" sz="4800" smtClean="0"/>
              <a:t>Induced learning</a:t>
            </a:r>
          </a:p>
          <a:p>
            <a:pPr lvl="1" eaLnBrk="1" hangingPunct="1"/>
            <a:r>
              <a:rPr lang="en-GB" sz="3200" b="1" smtClean="0"/>
              <a:t>Conceptual learning</a:t>
            </a:r>
          </a:p>
          <a:p>
            <a:pPr lvl="1" eaLnBrk="1" hangingPunct="1"/>
            <a:r>
              <a:rPr lang="en-GB" sz="3200" b="1" smtClean="0"/>
              <a:t>Virtual learning</a:t>
            </a:r>
          </a:p>
          <a:p>
            <a:pPr lvl="1" eaLnBrk="1" hangingPunct="1">
              <a:buFontTx/>
              <a:buNone/>
            </a:pPr>
            <a:endParaRPr lang="en-GB" sz="3200" b="1" smtClean="0"/>
          </a:p>
          <a:p>
            <a:pPr eaLnBrk="1" hangingPunct="1"/>
            <a:r>
              <a:rPr lang="en-GB" sz="4800" smtClean="0"/>
              <a:t>Autonomous learning</a:t>
            </a:r>
          </a:p>
          <a:p>
            <a:pPr lvl="1" eaLnBrk="1" hangingPunct="1"/>
            <a:r>
              <a:rPr lang="en-GB" sz="3200" b="1" smtClean="0"/>
              <a:t>Learning by doing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DSCN0765"/>
          <p:cNvPicPr>
            <a:picLocks noChangeAspect="1" noChangeArrowheads="1"/>
          </p:cNvPicPr>
          <p:nvPr/>
        </p:nvPicPr>
        <p:blipFill>
          <a:blip r:embed="rId4" cstate="print"/>
          <a:srcRect/>
          <a:stretch>
            <a:fillRect/>
          </a:stretch>
        </p:blipFill>
        <p:spPr bwMode="auto">
          <a:xfrm>
            <a:off x="611560" y="3865922"/>
            <a:ext cx="3528962" cy="2299382"/>
          </a:xfrm>
          <a:prstGeom prst="rect">
            <a:avLst/>
          </a:prstGeom>
          <a:noFill/>
          <a:ln w="9525">
            <a:noFill/>
            <a:miter lim="800000"/>
            <a:headEnd/>
            <a:tailEnd/>
          </a:ln>
        </p:spPr>
      </p:pic>
      <p:pic>
        <p:nvPicPr>
          <p:cNvPr id="173060" name="Picture 4"/>
          <p:cNvPicPr>
            <a:picLocks noChangeAspect="1" noChangeArrowheads="1"/>
          </p:cNvPicPr>
          <p:nvPr/>
        </p:nvPicPr>
        <p:blipFill>
          <a:blip r:embed="rId5" cstate="print"/>
          <a:srcRect/>
          <a:stretch>
            <a:fillRect/>
          </a:stretch>
        </p:blipFill>
        <p:spPr bwMode="auto">
          <a:xfrm>
            <a:off x="539750" y="2388046"/>
            <a:ext cx="7920038" cy="896938"/>
          </a:xfrm>
          <a:prstGeom prst="rect">
            <a:avLst/>
          </a:prstGeom>
          <a:noFill/>
          <a:ln w="9525">
            <a:noFill/>
            <a:miter lim="800000"/>
            <a:headEnd/>
            <a:tailEnd/>
          </a:ln>
        </p:spPr>
      </p:pic>
      <p:sp>
        <p:nvSpPr>
          <p:cNvPr id="173061" name="Tekstvak 4"/>
          <p:cNvSpPr txBox="1">
            <a:spLocks noChangeArrowheads="1"/>
          </p:cNvSpPr>
          <p:nvPr/>
        </p:nvSpPr>
        <p:spPr bwMode="auto">
          <a:xfrm>
            <a:off x="179388" y="188913"/>
            <a:ext cx="5740674" cy="1323439"/>
          </a:xfrm>
          <a:prstGeom prst="rect">
            <a:avLst/>
          </a:prstGeom>
          <a:noFill/>
          <a:ln w="9525">
            <a:noFill/>
            <a:miter lim="800000"/>
            <a:headEnd/>
            <a:tailEnd/>
          </a:ln>
        </p:spPr>
        <p:txBody>
          <a:bodyPr wrap="none">
            <a:spAutoFit/>
          </a:bodyPr>
          <a:lstStyle/>
          <a:p>
            <a:r>
              <a:rPr lang="en-GB" sz="4000" b="1" dirty="0" smtClean="0"/>
              <a:t>Deconstruction into </a:t>
            </a:r>
          </a:p>
          <a:p>
            <a:r>
              <a:rPr lang="en-GB" sz="4000" b="1" dirty="0" smtClean="0"/>
              <a:t>teachable components</a:t>
            </a:r>
            <a:endParaRPr lang="en-GB" sz="2000" b="1" dirty="0"/>
          </a:p>
        </p:txBody>
      </p:sp>
      <p:pic>
        <p:nvPicPr>
          <p:cNvPr id="6" name="Picture 2"/>
          <p:cNvPicPr>
            <a:picLocks noChangeAspect="1" noChangeArrowheads="1"/>
          </p:cNvPicPr>
          <p:nvPr/>
        </p:nvPicPr>
        <p:blipFill>
          <a:blip r:embed="rId6" cstate="print"/>
          <a:srcRect/>
          <a:stretch>
            <a:fillRect/>
          </a:stretch>
        </p:blipFill>
        <p:spPr bwMode="auto">
          <a:xfrm>
            <a:off x="4355976" y="3861048"/>
            <a:ext cx="4344514" cy="230425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8" descr="shunt"/>
          <p:cNvPicPr>
            <a:picLocks noChangeAspect="1" noChangeArrowheads="1"/>
          </p:cNvPicPr>
          <p:nvPr/>
        </p:nvPicPr>
        <p:blipFill>
          <a:blip r:embed="rId3" cstate="print"/>
          <a:srcRect/>
          <a:stretch>
            <a:fillRect/>
          </a:stretch>
        </p:blipFill>
        <p:spPr bwMode="auto">
          <a:xfrm>
            <a:off x="1043608" y="3140968"/>
            <a:ext cx="1656184" cy="2239363"/>
          </a:xfrm>
          <a:prstGeom prst="rect">
            <a:avLst/>
          </a:prstGeom>
          <a:noFill/>
          <a:ln w="9525">
            <a:noFill/>
            <a:miter lim="800000"/>
            <a:headEnd/>
            <a:tailEnd/>
          </a:ln>
        </p:spPr>
      </p:pic>
      <p:sp>
        <p:nvSpPr>
          <p:cNvPr id="104451" name="Tekstvak 5"/>
          <p:cNvSpPr txBox="1">
            <a:spLocks noChangeArrowheads="1"/>
          </p:cNvSpPr>
          <p:nvPr/>
        </p:nvSpPr>
        <p:spPr bwMode="auto">
          <a:xfrm>
            <a:off x="179388" y="188913"/>
            <a:ext cx="5283819" cy="707886"/>
          </a:xfrm>
          <a:prstGeom prst="rect">
            <a:avLst/>
          </a:prstGeom>
          <a:noFill/>
          <a:ln w="9525">
            <a:noFill/>
            <a:miter lim="800000"/>
            <a:headEnd/>
            <a:tailEnd/>
          </a:ln>
        </p:spPr>
        <p:txBody>
          <a:bodyPr wrap="none">
            <a:spAutoFit/>
          </a:bodyPr>
          <a:lstStyle/>
          <a:p>
            <a:r>
              <a:rPr lang="en-GB" sz="4000" b="1" dirty="0" smtClean="0"/>
              <a:t>Conceptual </a:t>
            </a:r>
            <a:r>
              <a:rPr lang="en-GB" sz="4000" b="1" dirty="0"/>
              <a:t>learning</a:t>
            </a:r>
            <a:r>
              <a:rPr lang="en-GB" sz="4000" b="1" dirty="0" smtClean="0"/>
              <a:t>:</a:t>
            </a:r>
            <a:endParaRPr lang="en-GB" sz="4000" b="1" dirty="0"/>
          </a:p>
        </p:txBody>
      </p:sp>
      <p:pic>
        <p:nvPicPr>
          <p:cNvPr id="23554" name="Picture 2"/>
          <p:cNvPicPr>
            <a:picLocks noChangeAspect="1" noChangeArrowheads="1"/>
          </p:cNvPicPr>
          <p:nvPr/>
        </p:nvPicPr>
        <p:blipFill>
          <a:blip r:embed="rId4" cstate="print"/>
          <a:srcRect/>
          <a:stretch>
            <a:fillRect/>
          </a:stretch>
        </p:blipFill>
        <p:spPr bwMode="auto">
          <a:xfrm>
            <a:off x="3995936" y="2003204"/>
            <a:ext cx="4454996" cy="4277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idx="1"/>
          </p:nvPr>
        </p:nvGraphicFramePr>
        <p:xfrm>
          <a:off x="358775" y="692150"/>
          <a:ext cx="8389689" cy="5555456"/>
        </p:xfrm>
        <a:graphic>
          <a:graphicData uri="http://schemas.openxmlformats.org/drawingml/2006/table">
            <a:tbl>
              <a:tblPr/>
              <a:tblGrid>
                <a:gridCol w="1012475"/>
                <a:gridCol w="70980"/>
                <a:gridCol w="47526"/>
                <a:gridCol w="2921486"/>
                <a:gridCol w="47526"/>
                <a:gridCol w="4289696"/>
              </a:tblGrid>
              <a:tr h="320933">
                <a:tc>
                  <a:txBody>
                    <a:bodyPr/>
                    <a:lstStyle/>
                    <a:p>
                      <a:pPr algn="l" fontAlgn="b"/>
                      <a:r>
                        <a:rPr lang="nl-BE" sz="1800" b="1" i="0" u="sng" strike="noStrike" dirty="0" err="1" smtClean="0">
                          <a:solidFill>
                            <a:srgbClr val="000000"/>
                          </a:solidFill>
                          <a:latin typeface="Calibri"/>
                        </a:rPr>
                        <a:t>Organic</a:t>
                      </a:r>
                      <a:endParaRPr lang="nl-BE" sz="1800" b="1" i="0" u="sng" strike="noStrike" dirty="0" smtClean="0">
                        <a:solidFill>
                          <a:srgbClr val="000000"/>
                        </a:solidFill>
                        <a:latin typeface="Calibri"/>
                      </a:endParaRPr>
                    </a:p>
                    <a:p>
                      <a:pPr algn="l" fontAlgn="b"/>
                      <a:r>
                        <a:rPr lang="nl-BE" sz="1800" b="1" i="0" u="sng" strike="noStrike" dirty="0" smtClean="0">
                          <a:solidFill>
                            <a:srgbClr val="000000"/>
                          </a:solidFill>
                          <a:latin typeface="Calibri"/>
                        </a:rPr>
                        <a:t>High </a:t>
                      </a:r>
                      <a:r>
                        <a:rPr lang="nl-BE" sz="1800" b="1" i="0" u="sng" strike="noStrike" dirty="0" err="1" smtClean="0">
                          <a:solidFill>
                            <a:srgbClr val="000000"/>
                          </a:solidFill>
                          <a:latin typeface="Calibri"/>
                        </a:rPr>
                        <a:t>fidelity</a:t>
                      </a:r>
                      <a:endParaRPr lang="nl-BE" sz="1800" b="1" i="0" u="sng"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r>
                        <a:rPr lang="nl-BE" sz="1800" b="1" i="0" u="none" strike="noStrike" dirty="0" err="1" smtClean="0">
                          <a:solidFill>
                            <a:srgbClr val="000000"/>
                          </a:solidFill>
                          <a:latin typeface="Calibri"/>
                        </a:rPr>
                        <a:t>advantages</a:t>
                      </a:r>
                      <a:endParaRPr lang="nl-BE" sz="1800" b="1"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1"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r>
                        <a:rPr lang="nl-BE" sz="1800" b="1" i="0" u="none" strike="noStrike" dirty="0" err="1" smtClean="0">
                          <a:solidFill>
                            <a:srgbClr val="000000"/>
                          </a:solidFill>
                          <a:latin typeface="Calibri"/>
                        </a:rPr>
                        <a:t>disadvantages</a:t>
                      </a:r>
                      <a:endParaRPr lang="nl-BE" sz="1800" b="1" i="0" u="none" strike="noStrike" dirty="0">
                        <a:solidFill>
                          <a:srgbClr val="000000"/>
                        </a:solidFill>
                        <a:latin typeface="Calibri"/>
                      </a:endParaRPr>
                    </a:p>
                  </a:txBody>
                  <a:tcPr marL="8632" marR="8632" marT="8632" marB="0" anchor="b">
                    <a:lnL>
                      <a:noFill/>
                    </a:lnL>
                    <a:lnR>
                      <a:noFill/>
                    </a:lnR>
                    <a:lnT>
                      <a:noFill/>
                    </a:lnT>
                    <a:lnB>
                      <a:noFill/>
                    </a:lnB>
                    <a:noFill/>
                  </a:tcPr>
                </a:tc>
              </a:tr>
              <a:tr h="229238">
                <a:tc>
                  <a:txBody>
                    <a:bodyPr/>
                    <a:lstStyle/>
                    <a:p>
                      <a:pPr algn="l" fontAlgn="b"/>
                      <a:r>
                        <a:rPr lang="nl-BE" sz="1800" b="0" i="0" u="none" strike="noStrike" dirty="0" err="1" smtClean="0">
                          <a:solidFill>
                            <a:srgbClr val="000000"/>
                          </a:solidFill>
                          <a:latin typeface="Calibri"/>
                        </a:rPr>
                        <a:t>Human</a:t>
                      </a:r>
                      <a:endParaRPr lang="nl-BE" sz="1800" b="0" i="0" u="none" strike="noStrike" dirty="0" smtClean="0">
                        <a:solidFill>
                          <a:srgbClr val="000000"/>
                        </a:solidFill>
                        <a:latin typeface="Calibri"/>
                      </a:endParaRPr>
                    </a:p>
                    <a:p>
                      <a:pPr algn="l" fontAlgn="b"/>
                      <a:r>
                        <a:rPr lang="nl-BE" sz="1800" b="0" i="0" u="none" strike="noStrike" dirty="0" smtClean="0">
                          <a:solidFill>
                            <a:srgbClr val="000000"/>
                          </a:solidFill>
                          <a:latin typeface="Calibri"/>
                        </a:rPr>
                        <a:t>Live</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endParaRPr lang="nl-BE" sz="1800" dirty="0"/>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en-US" sz="1800" b="0" i="0" u="none" strike="noStrike" dirty="0">
                          <a:solidFill>
                            <a:srgbClr val="000000"/>
                          </a:solidFill>
                          <a:latin typeface="Calibri"/>
                        </a:rPr>
                        <a:t>Best modality: provides exact </a:t>
                      </a:r>
                      <a:r>
                        <a:rPr lang="en-US" sz="1800" b="0" i="0" u="none" strike="noStrike" dirty="0" smtClean="0">
                          <a:solidFill>
                            <a:srgbClr val="000000"/>
                          </a:solidFill>
                          <a:latin typeface="Calibri"/>
                        </a:rPr>
                        <a:t>anatomy and bleeding, real operating</a:t>
                      </a:r>
                      <a:r>
                        <a:rPr lang="en-US" sz="1800" b="0" i="0" u="none" strike="noStrike" baseline="0" dirty="0" smtClean="0">
                          <a:solidFill>
                            <a:srgbClr val="000000"/>
                          </a:solidFill>
                          <a:latin typeface="Calibri"/>
                        </a:rPr>
                        <a:t> theatre environment</a:t>
                      </a:r>
                      <a:endParaRPr lang="en-US"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smtClean="0">
                          <a:solidFill>
                            <a:srgbClr val="000000"/>
                          </a:solidFill>
                          <a:latin typeface="Calibri"/>
                        </a:rPr>
                        <a:t>Ethical</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consideration</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Requires</a:t>
                      </a:r>
                      <a:r>
                        <a:rPr lang="nl-BE" sz="1800" b="0" i="0" u="none" strike="noStrike" dirty="0" smtClean="0">
                          <a:solidFill>
                            <a:srgbClr val="000000"/>
                          </a:solidFill>
                          <a:latin typeface="Calibri"/>
                        </a:rPr>
                        <a:t> consent</a:t>
                      </a:r>
                    </a:p>
                    <a:p>
                      <a:pPr algn="l" fontAlgn="b"/>
                      <a:r>
                        <a:rPr lang="nl-BE" sz="1800" b="0" i="0" u="none" strike="noStrike" dirty="0" err="1" smtClean="0">
                          <a:solidFill>
                            <a:srgbClr val="000000"/>
                          </a:solidFill>
                          <a:latin typeface="Calibri"/>
                        </a:rPr>
                        <a:t>Pressure</a:t>
                      </a:r>
                      <a:r>
                        <a:rPr lang="nl-BE" sz="1800" b="0" i="0" u="none" strike="noStrike" dirty="0" smtClean="0">
                          <a:solidFill>
                            <a:srgbClr val="000000"/>
                          </a:solidFill>
                          <a:latin typeface="Calibri"/>
                        </a:rPr>
                        <a:t> of training </a:t>
                      </a:r>
                      <a:r>
                        <a:rPr lang="nl-BE" sz="1800" b="0" i="0" u="none" strike="noStrike" dirty="0" err="1" smtClean="0">
                          <a:solidFill>
                            <a:srgbClr val="000000"/>
                          </a:solidFill>
                          <a:latin typeface="Calibri"/>
                        </a:rPr>
                        <a:t>vs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provision</a:t>
                      </a:r>
                      <a:r>
                        <a:rPr lang="nl-BE" sz="1800" b="0" i="0" u="none" strike="noStrike" baseline="0" dirty="0" smtClean="0">
                          <a:solidFill>
                            <a:srgbClr val="000000"/>
                          </a:solidFill>
                          <a:latin typeface="Calibri"/>
                        </a:rPr>
                        <a:t> of service</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r>
              <a:tr h="229238">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endParaRPr lang="nl-BE" sz="1800" dirty="0"/>
                    </a:p>
                  </a:txBody>
                  <a:tcPr marL="8632" marR="8632" marT="8632" marB="0" anchor="b">
                    <a:lnL>
                      <a:noFill/>
                    </a:lnL>
                    <a:lnR>
                      <a:noFill/>
                    </a:lnR>
                    <a:lnT>
                      <a:noFill/>
                    </a:lnT>
                    <a:lnB>
                      <a:noFill/>
                    </a:lnB>
                    <a:noFill/>
                  </a:tcPr>
                </a:tc>
              </a:tr>
              <a:tr h="229238">
                <a:tc>
                  <a:txBody>
                    <a:bodyPr/>
                    <a:lstStyle/>
                    <a:p>
                      <a:pPr algn="l" fontAlgn="b"/>
                      <a:r>
                        <a:rPr lang="nl-BE" sz="1800" b="0" i="0" u="none" strike="noStrike" dirty="0" err="1" smtClean="0">
                          <a:solidFill>
                            <a:srgbClr val="000000"/>
                          </a:solidFill>
                          <a:latin typeface="Calibri"/>
                        </a:rPr>
                        <a:t>Human</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Cadaver</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sng"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a:solidFill>
                            <a:srgbClr val="000000"/>
                          </a:solidFill>
                          <a:latin typeface="Calibri"/>
                        </a:rPr>
                        <a:t>High </a:t>
                      </a:r>
                      <a:r>
                        <a:rPr lang="nl-BE" sz="1800" b="0" i="0" u="none" strike="noStrike" dirty="0" err="1">
                          <a:solidFill>
                            <a:srgbClr val="000000"/>
                          </a:solidFill>
                          <a:latin typeface="Calibri"/>
                        </a:rPr>
                        <a:t>fidelity</a:t>
                      </a:r>
                      <a:r>
                        <a:rPr lang="nl-BE" sz="1800" b="0" i="0" u="none" strike="noStrike" dirty="0">
                          <a:solidFill>
                            <a:srgbClr val="000000"/>
                          </a:solidFill>
                          <a:latin typeface="Calibri"/>
                        </a:rPr>
                        <a:t> </a:t>
                      </a:r>
                      <a:r>
                        <a:rPr lang="nl-BE" sz="1800" b="0" i="0" u="none" strike="noStrike" dirty="0" smtClean="0">
                          <a:solidFill>
                            <a:srgbClr val="000000"/>
                          </a:solidFill>
                          <a:latin typeface="Calibri"/>
                        </a:rPr>
                        <a:t>,</a:t>
                      </a:r>
                      <a:r>
                        <a:rPr lang="nl-BE" sz="1800" b="0" i="0" u="none" strike="noStrike" baseline="0" dirty="0" smtClean="0">
                          <a:solidFill>
                            <a:srgbClr val="000000"/>
                          </a:solidFill>
                          <a:latin typeface="Calibri"/>
                        </a:rPr>
                        <a:t> </a:t>
                      </a:r>
                      <a:r>
                        <a:rPr lang="nl-BE" sz="1800" b="0" i="0" u="none" strike="noStrike" baseline="0" dirty="0" err="1" smtClean="0">
                          <a:solidFill>
                            <a:srgbClr val="000000"/>
                          </a:solidFill>
                          <a:latin typeface="Calibri"/>
                        </a:rPr>
                        <a:t>c</a:t>
                      </a:r>
                      <a:r>
                        <a:rPr lang="nl-BE" sz="1800" b="0" i="0" u="none" strike="noStrike" dirty="0" err="1" smtClean="0">
                          <a:solidFill>
                            <a:srgbClr val="000000"/>
                          </a:solidFill>
                          <a:latin typeface="Calibri"/>
                        </a:rPr>
                        <a:t>ostly</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same</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anatomy</a:t>
                      </a:r>
                      <a:endParaRPr lang="nl-BE" sz="1800" b="0" i="0" u="none" strike="noStrike" dirty="0" smtClean="0">
                        <a:solidFill>
                          <a:srgbClr val="000000"/>
                        </a:solidFill>
                        <a:latin typeface="Calibri"/>
                      </a:endParaRPr>
                    </a:p>
                    <a:p>
                      <a:pPr algn="l" fontAlgn="b"/>
                      <a:r>
                        <a:rPr lang="nl-BE" sz="1800" b="0" i="0" u="none" strike="noStrike" dirty="0" smtClean="0">
                          <a:solidFill>
                            <a:srgbClr val="000000"/>
                          </a:solidFill>
                          <a:latin typeface="Calibri"/>
                        </a:rPr>
                        <a:t>Consent issue</a:t>
                      </a:r>
                    </a:p>
                    <a:p>
                      <a:pPr algn="l" fontAlgn="b"/>
                      <a:r>
                        <a:rPr lang="nl-BE" sz="1800" b="0" i="0" u="none" strike="noStrike" dirty="0" smtClean="0">
                          <a:solidFill>
                            <a:srgbClr val="000000"/>
                          </a:solidFill>
                          <a:latin typeface="Calibri"/>
                        </a:rPr>
                        <a:t>No time </a:t>
                      </a:r>
                      <a:r>
                        <a:rPr lang="nl-BE" sz="1800" b="0" i="0" u="none" strike="noStrike" dirty="0" err="1" smtClean="0">
                          <a:solidFill>
                            <a:srgbClr val="000000"/>
                          </a:solidFill>
                          <a:latin typeface="Calibri"/>
                        </a:rPr>
                        <a:t>pressure</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Less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ethical</a:t>
                      </a:r>
                      <a:r>
                        <a:rPr lang="nl-BE" sz="1800" b="0" i="0" u="none" strike="noStrike" dirty="0" smtClean="0">
                          <a:solidFill>
                            <a:srgbClr val="000000"/>
                          </a:solidFill>
                          <a:latin typeface="Calibri"/>
                        </a:rPr>
                        <a:t> concerns</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a:solidFill>
                            <a:srgbClr val="000000"/>
                          </a:solidFill>
                          <a:latin typeface="Calibri"/>
                        </a:rPr>
                        <a:t>Limited</a:t>
                      </a:r>
                      <a:r>
                        <a:rPr lang="nl-BE" sz="1800" b="0" i="0" u="none" strike="noStrike" dirty="0">
                          <a:solidFill>
                            <a:srgbClr val="000000"/>
                          </a:solidFill>
                          <a:latin typeface="Calibri"/>
                        </a:rPr>
                        <a:t> </a:t>
                      </a:r>
                      <a:r>
                        <a:rPr lang="nl-BE" sz="1800" b="0" i="0" u="none" strike="noStrike" dirty="0" err="1" smtClean="0">
                          <a:solidFill>
                            <a:srgbClr val="000000"/>
                          </a:solidFill>
                          <a:latin typeface="Calibri"/>
                        </a:rPr>
                        <a:t>availability</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Non-compliant</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bloodless</a:t>
                      </a:r>
                      <a:r>
                        <a:rPr lang="nl-BE" sz="1800" b="0" i="0" u="none" strike="noStrike" dirty="0" smtClean="0">
                          <a:solidFill>
                            <a:srgbClr val="000000"/>
                          </a:solidFill>
                          <a:latin typeface="Calibri"/>
                        </a:rPr>
                        <a:t> tissue </a:t>
                      </a:r>
                      <a:r>
                        <a:rPr lang="nl-BE" sz="1800" b="0" i="0" u="none" strike="noStrike" dirty="0" err="1" smtClean="0">
                          <a:solidFill>
                            <a:srgbClr val="000000"/>
                          </a:solidFill>
                          <a:latin typeface="Calibri"/>
                        </a:rPr>
                        <a:t>makes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difficult</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Variability</a:t>
                      </a:r>
                      <a:r>
                        <a:rPr lang="nl-BE" sz="1800" b="0" i="0" u="none" strike="noStrike" dirty="0" smtClean="0">
                          <a:solidFill>
                            <a:srgbClr val="000000"/>
                          </a:solidFill>
                          <a:latin typeface="Calibri"/>
                        </a:rPr>
                        <a:t> in </a:t>
                      </a:r>
                      <a:r>
                        <a:rPr lang="nl-BE" sz="1800" b="0" i="0" u="none" strike="noStrike" dirty="0" err="1" smtClean="0">
                          <a:solidFill>
                            <a:srgbClr val="000000"/>
                          </a:solidFill>
                          <a:latin typeface="Calibri"/>
                        </a:rPr>
                        <a:t>humans</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r>
              <a:tr h="174144">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r>
              <a:tr h="229238">
                <a:tc>
                  <a:txBody>
                    <a:bodyPr/>
                    <a:lstStyle/>
                    <a:p>
                      <a:pPr algn="l" fontAlgn="b"/>
                      <a:r>
                        <a:rPr lang="nl-BE" sz="1800" b="0" i="0" u="none" strike="noStrike" dirty="0" err="1" smtClean="0">
                          <a:solidFill>
                            <a:srgbClr val="000000"/>
                          </a:solidFill>
                          <a:latin typeface="Calibri"/>
                        </a:rPr>
                        <a:t>Animal</a:t>
                      </a:r>
                      <a:endParaRPr lang="nl-BE" sz="1800" b="0" i="0" u="none" strike="noStrike" dirty="0" smtClean="0">
                        <a:solidFill>
                          <a:srgbClr val="000000"/>
                        </a:solidFill>
                        <a:latin typeface="Calibri"/>
                      </a:endParaRPr>
                    </a:p>
                    <a:p>
                      <a:pPr algn="l" fontAlgn="b"/>
                      <a:r>
                        <a:rPr lang="nl-BE" sz="1800" b="0" i="0" u="none" strike="noStrike" dirty="0" smtClean="0">
                          <a:solidFill>
                            <a:srgbClr val="000000"/>
                          </a:solidFill>
                          <a:latin typeface="Calibri"/>
                        </a:rPr>
                        <a:t>Live</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endParaRPr lang="nl-BE" sz="1800" dirty="0"/>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smtClean="0">
                          <a:solidFill>
                            <a:srgbClr val="000000"/>
                          </a:solidFill>
                          <a:latin typeface="Calibri"/>
                        </a:rPr>
                        <a:t>Provides </a:t>
                      </a:r>
                      <a:r>
                        <a:rPr lang="nl-BE" sz="1800" b="0" i="0" u="none" strike="noStrike" dirty="0" err="1" smtClean="0">
                          <a:solidFill>
                            <a:srgbClr val="000000"/>
                          </a:solidFill>
                          <a:latin typeface="Calibri"/>
                        </a:rPr>
                        <a:t>bleeding</a:t>
                      </a:r>
                      <a:r>
                        <a:rPr lang="nl-BE" sz="1800" b="0" i="0" u="none" strike="noStrike" dirty="0" smtClean="0">
                          <a:solidFill>
                            <a:srgbClr val="000000"/>
                          </a:solidFill>
                          <a:latin typeface="Calibri"/>
                        </a:rPr>
                        <a:t> </a:t>
                      </a:r>
                      <a:r>
                        <a:rPr lang="nl-BE" sz="1800" b="0" i="0" u="none" strike="noStrike" dirty="0">
                          <a:solidFill>
                            <a:srgbClr val="000000"/>
                          </a:solidFill>
                          <a:latin typeface="Calibri"/>
                        </a:rPr>
                        <a:t>and </a:t>
                      </a:r>
                      <a:r>
                        <a:rPr lang="nl-BE" sz="1800" b="0" i="0" u="none" strike="noStrike" dirty="0" err="1">
                          <a:solidFill>
                            <a:srgbClr val="000000"/>
                          </a:solidFill>
                          <a:latin typeface="Calibri"/>
                        </a:rPr>
                        <a:t>real</a:t>
                      </a:r>
                      <a:r>
                        <a:rPr lang="nl-BE" sz="1800" b="0" i="0" u="none" strike="noStrike" dirty="0">
                          <a:solidFill>
                            <a:srgbClr val="000000"/>
                          </a:solidFill>
                          <a:latin typeface="Calibri"/>
                        </a:rPr>
                        <a:t> </a:t>
                      </a:r>
                      <a:r>
                        <a:rPr lang="nl-BE" sz="1800" b="0" i="0" u="none" strike="noStrike" dirty="0" err="1" smtClean="0">
                          <a:solidFill>
                            <a:srgbClr val="000000"/>
                          </a:solidFill>
                          <a:latin typeface="Calibri"/>
                        </a:rPr>
                        <a:t>operating</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theatre</a:t>
                      </a:r>
                      <a:r>
                        <a:rPr lang="nl-BE" sz="1800" b="0" i="0" u="none" strike="noStrike" baseline="0" dirty="0" smtClean="0">
                          <a:solidFill>
                            <a:srgbClr val="000000"/>
                          </a:solidFill>
                          <a:latin typeface="Calibri"/>
                        </a:rPr>
                        <a:t> environment</a:t>
                      </a:r>
                      <a:r>
                        <a:rPr lang="nl-BE" sz="1800" b="0" i="0" u="none" strike="noStrike" dirty="0" smtClean="0">
                          <a:solidFill>
                            <a:srgbClr val="000000"/>
                          </a:solidFill>
                          <a:latin typeface="Calibri"/>
                        </a:rPr>
                        <a:t> </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a:solidFill>
                            <a:srgbClr val="000000"/>
                          </a:solidFill>
                          <a:latin typeface="Calibri"/>
                        </a:rPr>
                        <a:t> </a:t>
                      </a:r>
                      <a:r>
                        <a:rPr lang="nl-BE" sz="1800" b="0" i="0" u="none" strike="noStrike" dirty="0" err="1">
                          <a:solidFill>
                            <a:srgbClr val="000000"/>
                          </a:solidFill>
                          <a:latin typeface="Calibri"/>
                        </a:rPr>
                        <a:t>Anatomical</a:t>
                      </a:r>
                      <a:r>
                        <a:rPr lang="nl-BE" sz="1800" b="0" i="0" u="none" strike="noStrike" dirty="0">
                          <a:solidFill>
                            <a:srgbClr val="000000"/>
                          </a:solidFill>
                          <a:latin typeface="Calibri"/>
                        </a:rPr>
                        <a:t> </a:t>
                      </a:r>
                      <a:r>
                        <a:rPr lang="nl-BE" sz="1800" b="0" i="0" u="none" strike="noStrike" dirty="0" err="1">
                          <a:solidFill>
                            <a:srgbClr val="000000"/>
                          </a:solidFill>
                          <a:latin typeface="Calibri"/>
                        </a:rPr>
                        <a:t>differences</a:t>
                      </a:r>
                      <a:r>
                        <a:rPr lang="nl-BE" sz="1800" b="0" i="0" u="none" strike="noStrike" dirty="0">
                          <a:solidFill>
                            <a:srgbClr val="000000"/>
                          </a:solidFill>
                          <a:latin typeface="Calibri"/>
                        </a:rPr>
                        <a:t> </a:t>
                      </a:r>
                      <a:r>
                        <a:rPr lang="nl-BE" sz="1800" b="0" i="0" u="none" strike="noStrike" dirty="0" err="1">
                          <a:solidFill>
                            <a:srgbClr val="000000"/>
                          </a:solidFill>
                          <a:latin typeface="Calibri"/>
                        </a:rPr>
                        <a:t>from</a:t>
                      </a:r>
                      <a:r>
                        <a:rPr lang="nl-BE" sz="1800" b="0" i="0" u="none" strike="noStrike" dirty="0">
                          <a:solidFill>
                            <a:srgbClr val="000000"/>
                          </a:solidFill>
                          <a:latin typeface="Calibri"/>
                        </a:rPr>
                        <a:t> </a:t>
                      </a:r>
                      <a:r>
                        <a:rPr lang="nl-BE" sz="1800" b="0" i="0" u="none" strike="noStrike" dirty="0" err="1" smtClean="0">
                          <a:solidFill>
                            <a:srgbClr val="000000"/>
                          </a:solidFill>
                          <a:latin typeface="Calibri"/>
                        </a:rPr>
                        <a:t>humans</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Ethical</a:t>
                      </a:r>
                      <a:r>
                        <a:rPr lang="nl-BE" sz="1800" b="0" i="0" u="none" strike="noStrike" dirty="0" smtClean="0">
                          <a:solidFill>
                            <a:srgbClr val="000000"/>
                          </a:solidFill>
                          <a:latin typeface="Calibri"/>
                        </a:rPr>
                        <a:t> concerns</a:t>
                      </a:r>
                    </a:p>
                    <a:p>
                      <a:pPr algn="l" fontAlgn="b"/>
                      <a:r>
                        <a:rPr lang="nl-BE" sz="1800" b="0" i="0" u="none" strike="noStrike" dirty="0" smtClean="0">
                          <a:solidFill>
                            <a:srgbClr val="000000"/>
                          </a:solidFill>
                          <a:latin typeface="Calibri"/>
                        </a:rPr>
                        <a:t>Inherent </a:t>
                      </a:r>
                      <a:r>
                        <a:rPr lang="nl-BE" sz="1800" b="0" i="0" u="none" strike="noStrike" dirty="0" err="1" smtClean="0">
                          <a:solidFill>
                            <a:srgbClr val="000000"/>
                          </a:solidFill>
                          <a:latin typeface="Calibri"/>
                        </a:rPr>
                        <a:t>costs</a:t>
                      </a:r>
                      <a:r>
                        <a:rPr lang="nl-BE" sz="1800" b="0" i="0" u="none" strike="noStrike" dirty="0" smtClean="0">
                          <a:solidFill>
                            <a:srgbClr val="000000"/>
                          </a:solidFill>
                          <a:latin typeface="Calibri"/>
                        </a:rPr>
                        <a:t> in </a:t>
                      </a:r>
                      <a:r>
                        <a:rPr lang="nl-BE" sz="1800" b="0" i="0" u="none" strike="noStrike" dirty="0" err="1" smtClean="0">
                          <a:solidFill>
                            <a:srgbClr val="000000"/>
                          </a:solidFill>
                          <a:latin typeface="Calibri"/>
                        </a:rPr>
                        <a:t>facilities</a:t>
                      </a:r>
                      <a:r>
                        <a:rPr lang="nl-BE" sz="1800" b="0" i="0" u="none" strike="noStrike" dirty="0" smtClean="0">
                          <a:solidFill>
                            <a:srgbClr val="000000"/>
                          </a:solidFill>
                          <a:latin typeface="Calibri"/>
                        </a:rPr>
                        <a:t> and </a:t>
                      </a:r>
                      <a:r>
                        <a:rPr lang="nl-BE" sz="1800" b="0" i="0" u="none" strike="noStrike" dirty="0" err="1" smtClean="0">
                          <a:solidFill>
                            <a:srgbClr val="000000"/>
                          </a:solidFill>
                          <a:latin typeface="Calibri"/>
                        </a:rPr>
                        <a:t>personnel</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r>
              <a:tr h="229238">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a:solidFill>
                          <a:srgbClr val="000000"/>
                        </a:solidFill>
                        <a:latin typeface="Calibri"/>
                      </a:endParaRPr>
                    </a:p>
                  </a:txBody>
                  <a:tcPr marL="8632" marR="8632" marT="8632" marB="0" anchor="b">
                    <a:lnL>
                      <a:noFill/>
                    </a:lnL>
                    <a:lnR>
                      <a:noFill/>
                    </a:lnR>
                    <a:lnT>
                      <a:noFill/>
                    </a:lnT>
                    <a:lnB>
                      <a:noFill/>
                    </a:lnB>
                    <a:no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noFill/>
                  </a:tcPr>
                </a:tc>
              </a:tr>
              <a:tr h="229238">
                <a:tc>
                  <a:txBody>
                    <a:bodyPr/>
                    <a:lstStyle/>
                    <a:p>
                      <a:pPr algn="l" fontAlgn="b"/>
                      <a:r>
                        <a:rPr lang="nl-BE" sz="1800" b="0" i="0" u="none" strike="noStrike" dirty="0" err="1" smtClean="0">
                          <a:solidFill>
                            <a:srgbClr val="000000"/>
                          </a:solidFill>
                          <a:latin typeface="Calibri"/>
                        </a:rPr>
                        <a:t>Animal</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Cadaver</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sng"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t"/>
                      <a:r>
                        <a:rPr lang="nl-BE" sz="1800" b="0" i="0" u="none" strike="noStrike" dirty="0" err="1" smtClean="0">
                          <a:solidFill>
                            <a:srgbClr val="000000"/>
                          </a:solidFill>
                          <a:latin typeface="Calibri"/>
                        </a:rPr>
                        <a:t>Cheap</a:t>
                      </a:r>
                      <a:endParaRPr lang="nl-BE" sz="1800" b="0" i="0" u="none" strike="noStrike" dirty="0" smtClean="0">
                        <a:solidFill>
                          <a:srgbClr val="000000"/>
                        </a:solidFill>
                        <a:latin typeface="Calibri"/>
                      </a:endParaRPr>
                    </a:p>
                    <a:p>
                      <a:pPr algn="l" fontAlgn="t"/>
                      <a:r>
                        <a:rPr lang="nl-BE" sz="1800" b="0" i="0" u="none" strike="noStrike" dirty="0" err="1" smtClean="0">
                          <a:solidFill>
                            <a:srgbClr val="000000"/>
                          </a:solidFill>
                          <a:latin typeface="Calibri"/>
                        </a:rPr>
                        <a:t>Ubiquitous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availability</a:t>
                      </a:r>
                      <a:r>
                        <a:rPr lang="nl-BE" sz="1800" b="0" i="0" u="none" strike="noStrike" dirty="0" smtClean="0">
                          <a:solidFill>
                            <a:srgbClr val="000000"/>
                          </a:solidFill>
                          <a:latin typeface="Calibri"/>
                        </a:rPr>
                        <a:t>  </a:t>
                      </a:r>
                    </a:p>
                    <a:p>
                      <a:pPr algn="l" fontAlgn="t"/>
                      <a:r>
                        <a:rPr lang="nl-BE" sz="1800" b="0" i="0" u="none" strike="noStrike" dirty="0" err="1" smtClean="0">
                          <a:solidFill>
                            <a:srgbClr val="000000"/>
                          </a:solidFill>
                          <a:latin typeface="Calibri"/>
                        </a:rPr>
                        <a:t>Good</a:t>
                      </a:r>
                      <a:r>
                        <a:rPr lang="nl-BE" sz="1800" b="0" i="0" u="none" strike="noStrike" dirty="0" smtClean="0">
                          <a:solidFill>
                            <a:srgbClr val="000000"/>
                          </a:solidFill>
                          <a:latin typeface="Calibri"/>
                        </a:rPr>
                        <a:t> tissue </a:t>
                      </a:r>
                      <a:r>
                        <a:rPr lang="nl-BE" sz="1800" b="0" i="0" u="none" strike="noStrike" dirty="0" err="1" smtClean="0">
                          <a:solidFill>
                            <a:srgbClr val="000000"/>
                          </a:solidFill>
                          <a:latin typeface="Calibri"/>
                        </a:rPr>
                        <a:t>handling</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if</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fresh</a:t>
                      </a:r>
                      <a:endParaRPr lang="nl-BE" sz="1800" b="0" i="0" u="none" strike="noStrike" dirty="0">
                        <a:solidFill>
                          <a:srgbClr val="000000"/>
                        </a:solidFill>
                        <a:latin typeface="Calibri"/>
                      </a:endParaRPr>
                    </a:p>
                  </a:txBody>
                  <a:tcPr marL="8632" marR="8632" marT="8632" marB="0">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smtClean="0">
                          <a:solidFill>
                            <a:srgbClr val="000000"/>
                          </a:solidFill>
                          <a:latin typeface="Calibri"/>
                        </a:rPr>
                        <a:t>Potential</a:t>
                      </a:r>
                      <a:r>
                        <a:rPr lang="nl-BE" sz="1800" b="0" i="0" u="none" strike="noStrike" dirty="0" smtClean="0">
                          <a:solidFill>
                            <a:srgbClr val="000000"/>
                          </a:solidFill>
                          <a:latin typeface="Calibri"/>
                        </a:rPr>
                        <a:t> risk of </a:t>
                      </a:r>
                      <a:r>
                        <a:rPr lang="nl-BE" sz="1800" b="0" i="0" u="none" strike="noStrike" dirty="0" err="1" smtClean="0">
                          <a:solidFill>
                            <a:srgbClr val="000000"/>
                          </a:solidFill>
                          <a:latin typeface="Calibri"/>
                        </a:rPr>
                        <a:t>infection</a:t>
                      </a:r>
                      <a:endParaRPr lang="nl-BE" sz="1800" b="0" i="0" u="none" strike="noStrike" dirty="0" smtClean="0">
                        <a:solidFill>
                          <a:srgbClr val="000000"/>
                        </a:solidFill>
                        <a:latin typeface="Calibri"/>
                      </a:endParaRPr>
                    </a:p>
                    <a:p>
                      <a:pPr algn="l" fontAlgn="b"/>
                      <a:r>
                        <a:rPr lang="nl-BE" sz="1800" b="0" i="0" u="none" strike="noStrike" dirty="0" err="1" smtClean="0">
                          <a:solidFill>
                            <a:srgbClr val="000000"/>
                          </a:solidFill>
                          <a:latin typeface="Calibri"/>
                        </a:rPr>
                        <a:t>Unproven</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transferability</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from</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inanimate</a:t>
                      </a:r>
                      <a:r>
                        <a:rPr lang="nl-BE" sz="1800" b="0" i="0" u="none" strike="noStrike" baseline="0" dirty="0" smtClean="0">
                          <a:solidFill>
                            <a:srgbClr val="000000"/>
                          </a:solidFill>
                          <a:latin typeface="Calibri"/>
                        </a:rPr>
                        <a:t> models to </a:t>
                      </a:r>
                      <a:r>
                        <a:rPr lang="nl-BE" sz="1800" b="0" i="0" u="none" strike="noStrike" baseline="0" dirty="0" err="1" smtClean="0">
                          <a:solidFill>
                            <a:srgbClr val="000000"/>
                          </a:solidFill>
                          <a:latin typeface="Calibri"/>
                        </a:rPr>
                        <a:t>human</a:t>
                      </a:r>
                      <a:r>
                        <a:rPr lang="nl-BE" sz="1800" b="0" i="0" u="none" strike="noStrike" baseline="0" dirty="0" smtClean="0">
                          <a:solidFill>
                            <a:srgbClr val="000000"/>
                          </a:solidFill>
                          <a:latin typeface="Calibri"/>
                        </a:rPr>
                        <a:t> </a:t>
                      </a:r>
                      <a:r>
                        <a:rPr lang="nl-BE" sz="1800" b="0" i="0" u="none" strike="noStrike" baseline="0" dirty="0" err="1" smtClean="0">
                          <a:solidFill>
                            <a:srgbClr val="000000"/>
                          </a:solidFill>
                          <a:latin typeface="Calibri"/>
                        </a:rPr>
                        <a:t>operating</a:t>
                      </a:r>
                      <a:endParaRPr lang="nl-BE" sz="1800" b="0" i="0" u="none" strike="noStrike" dirty="0">
                        <a:solidFill>
                          <a:srgbClr val="000000"/>
                        </a:solidFill>
                        <a:latin typeface="Calibri"/>
                      </a:endParaRPr>
                    </a:p>
                  </a:txBody>
                  <a:tcPr marL="8632" marR="8632" marT="8632" marB="0" anchor="b">
                    <a:lnL>
                      <a:noFill/>
                    </a:lnL>
                    <a:lnR>
                      <a:noFill/>
                    </a:lnR>
                    <a:lnT>
                      <a:noFill/>
                    </a:lnT>
                    <a:lnB>
                      <a:noFill/>
                    </a:lnB>
                    <a:solidFill>
                      <a:schemeClr val="bg1">
                        <a:lumMod val="95000"/>
                      </a:schemeClr>
                    </a:solidFill>
                  </a:tcPr>
                </a:tc>
              </a:tr>
            </a:tbl>
          </a:graphicData>
        </a:graphic>
      </p:graphicFrame>
      <p:sp>
        <p:nvSpPr>
          <p:cNvPr id="119859" name="Titel 1"/>
          <p:cNvSpPr>
            <a:spLocks noGrp="1"/>
          </p:cNvSpPr>
          <p:nvPr>
            <p:ph type="title"/>
          </p:nvPr>
        </p:nvSpPr>
        <p:spPr>
          <a:xfrm>
            <a:off x="323850" y="0"/>
            <a:ext cx="8229600" cy="620713"/>
          </a:xfrm>
        </p:spPr>
        <p:txBody>
          <a:bodyPr/>
          <a:lstStyle/>
          <a:p>
            <a:pPr eaLnBrk="1" hangingPunct="1"/>
            <a:r>
              <a:rPr lang="en-US" sz="2200" b="1" smtClean="0"/>
              <a:t>Different levels of simulation according fidelity</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a:xfrm>
            <a:off x="0" y="381000"/>
            <a:ext cx="9144000" cy="1143000"/>
          </a:xfrm>
        </p:spPr>
        <p:txBody>
          <a:bodyPr/>
          <a:lstStyle/>
          <a:p>
            <a:pPr>
              <a:defRPr/>
            </a:pPr>
            <a:r>
              <a:rPr lang="en-US" sz="3200" b="1" dirty="0" smtClean="0">
                <a:latin typeface="+mn-lt"/>
                <a:ea typeface="ＭＳ Ｐゴシック" pitchFamily="34" charset="-128"/>
              </a:rPr>
              <a:t>High-Fidelity” Biological Simulator</a:t>
            </a:r>
            <a:r>
              <a:rPr lang="en-US" sz="3200" dirty="0" smtClean="0">
                <a:latin typeface="+mn-lt"/>
                <a:ea typeface="ＭＳ Ｐゴシック" pitchFamily="34" charset="-128"/>
              </a:rPr>
              <a:t/>
            </a:r>
            <a:br>
              <a:rPr lang="en-US" sz="3200" dirty="0" smtClean="0">
                <a:latin typeface="+mn-lt"/>
                <a:ea typeface="ＭＳ Ｐゴシック" pitchFamily="34" charset="-128"/>
              </a:rPr>
            </a:br>
            <a:r>
              <a:rPr lang="en-US" sz="3200" dirty="0" smtClean="0">
                <a:latin typeface="+mn-lt"/>
                <a:ea typeface="ＭＳ Ｐゴシック" pitchFamily="34" charset="-128"/>
              </a:rPr>
              <a:t>Aortic-Mitral Curtain Removed </a:t>
            </a:r>
            <a:r>
              <a:rPr lang="en-US" sz="1200" dirty="0" smtClean="0">
                <a:latin typeface="+mn-lt"/>
                <a:ea typeface="ＭＳ Ｐゴシック" pitchFamily="34" charset="-128"/>
              </a:rPr>
              <a:t>Northrop </a:t>
            </a:r>
            <a:r>
              <a:rPr lang="en-US" sz="1200" dirty="0" err="1" smtClean="0">
                <a:latin typeface="+mn-lt"/>
                <a:ea typeface="ＭＳ Ｐゴシック" pitchFamily="34" charset="-128"/>
              </a:rPr>
              <a:t>Cryolife</a:t>
            </a:r>
            <a:endParaRPr lang="en-US" sz="1200" dirty="0" smtClean="0">
              <a:latin typeface="+mn-lt"/>
              <a:ea typeface="ＭＳ Ｐゴシック" pitchFamily="34" charset="-128"/>
            </a:endParaRPr>
          </a:p>
        </p:txBody>
      </p:sp>
      <p:pic>
        <p:nvPicPr>
          <p:cNvPr id="137219" name="Picture 1027" descr="pig aortic mitral curtain 2"/>
          <p:cNvPicPr>
            <a:picLocks noChangeAspect="1" noChangeArrowheads="1"/>
          </p:cNvPicPr>
          <p:nvPr/>
        </p:nvPicPr>
        <p:blipFill>
          <a:blip r:embed="rId3" cstate="print"/>
          <a:srcRect/>
          <a:stretch>
            <a:fillRect/>
          </a:stretch>
        </p:blipFill>
        <p:spPr bwMode="auto">
          <a:xfrm>
            <a:off x="1600200" y="1828800"/>
            <a:ext cx="6051550" cy="4818063"/>
          </a:xfrm>
          <a:prstGeom prst="rect">
            <a:avLst/>
          </a:prstGeom>
          <a:noFill/>
          <a:ln w="9525">
            <a:noFill/>
            <a:miter lim="800000"/>
            <a:headEnd/>
            <a:tailEnd/>
          </a:ln>
        </p:spPr>
      </p:pic>
      <p:sp>
        <p:nvSpPr>
          <p:cNvPr id="22532" name="Line 1028"/>
          <p:cNvSpPr>
            <a:spLocks noChangeShapeType="1"/>
          </p:cNvSpPr>
          <p:nvPr/>
        </p:nvSpPr>
        <p:spPr bwMode="auto">
          <a:xfrm flipH="1">
            <a:off x="4876800" y="3200400"/>
            <a:ext cx="381000" cy="0"/>
          </a:xfrm>
          <a:prstGeom prst="line">
            <a:avLst/>
          </a:prstGeom>
          <a:noFill/>
          <a:ln w="28575">
            <a:solidFill>
              <a:schemeClr val="bg2"/>
            </a:solidFill>
            <a:round/>
            <a:headEnd/>
            <a:tailEnd type="triangle" w="med" len="med"/>
          </a:ln>
        </p:spPr>
        <p:txBody>
          <a:bodyPr/>
          <a:lstStyle/>
          <a:p>
            <a:endParaRPr lang="nl-BE"/>
          </a:p>
        </p:txBody>
      </p:sp>
      <p:sp>
        <p:nvSpPr>
          <p:cNvPr id="22533" name="Text Box 1029"/>
          <p:cNvSpPr txBox="1">
            <a:spLocks noChangeArrowheads="1"/>
          </p:cNvSpPr>
          <p:nvPr/>
        </p:nvSpPr>
        <p:spPr bwMode="auto">
          <a:xfrm>
            <a:off x="5257800" y="3048000"/>
            <a:ext cx="2438400" cy="336550"/>
          </a:xfrm>
          <a:prstGeom prst="rect">
            <a:avLst/>
          </a:prstGeom>
          <a:noFill/>
          <a:ln w="9525">
            <a:noFill/>
            <a:miter lim="800000"/>
            <a:headEnd/>
            <a:tailEnd/>
          </a:ln>
        </p:spPr>
        <p:txBody>
          <a:bodyPr>
            <a:spAutoFit/>
          </a:bodyPr>
          <a:lstStyle/>
          <a:p>
            <a:r>
              <a:rPr lang="en-US" sz="1600">
                <a:solidFill>
                  <a:schemeClr val="bg1"/>
                </a:solidFill>
              </a:rPr>
              <a:t>Right  Fibrous Trigone</a:t>
            </a:r>
          </a:p>
        </p:txBody>
      </p:sp>
      <p:sp>
        <p:nvSpPr>
          <p:cNvPr id="22534" name="Line 1030"/>
          <p:cNvSpPr>
            <a:spLocks noChangeShapeType="1"/>
          </p:cNvSpPr>
          <p:nvPr/>
        </p:nvSpPr>
        <p:spPr bwMode="auto">
          <a:xfrm flipH="1">
            <a:off x="4648200" y="4724400"/>
            <a:ext cx="381000" cy="0"/>
          </a:xfrm>
          <a:prstGeom prst="line">
            <a:avLst/>
          </a:prstGeom>
          <a:noFill/>
          <a:ln w="28575">
            <a:solidFill>
              <a:schemeClr val="bg2"/>
            </a:solidFill>
            <a:round/>
            <a:headEnd/>
            <a:tailEnd type="triangle" w="med" len="med"/>
          </a:ln>
        </p:spPr>
        <p:txBody>
          <a:bodyPr/>
          <a:lstStyle/>
          <a:p>
            <a:endParaRPr lang="nl-BE"/>
          </a:p>
        </p:txBody>
      </p:sp>
      <p:sp>
        <p:nvSpPr>
          <p:cNvPr id="22535" name="Text Box 1031"/>
          <p:cNvSpPr txBox="1">
            <a:spLocks noChangeArrowheads="1"/>
          </p:cNvSpPr>
          <p:nvPr/>
        </p:nvSpPr>
        <p:spPr bwMode="auto">
          <a:xfrm>
            <a:off x="5029200" y="4572000"/>
            <a:ext cx="2008188" cy="338138"/>
          </a:xfrm>
          <a:prstGeom prst="rect">
            <a:avLst/>
          </a:prstGeom>
          <a:noFill/>
          <a:ln w="9525">
            <a:noFill/>
            <a:miter lim="800000"/>
            <a:headEnd/>
            <a:tailEnd/>
          </a:ln>
        </p:spPr>
        <p:txBody>
          <a:bodyPr wrap="none">
            <a:spAutoFit/>
          </a:bodyPr>
          <a:lstStyle/>
          <a:p>
            <a:r>
              <a:rPr lang="en-US" sz="1600">
                <a:solidFill>
                  <a:schemeClr val="bg1"/>
                </a:solidFill>
              </a:rPr>
              <a:t>Left Fibrous Trigone</a:t>
            </a:r>
          </a:p>
        </p:txBody>
      </p:sp>
      <p:sp>
        <p:nvSpPr>
          <p:cNvPr id="137224" name="Text Box 1032"/>
          <p:cNvSpPr txBox="1">
            <a:spLocks noChangeArrowheads="1"/>
          </p:cNvSpPr>
          <p:nvPr/>
        </p:nvSpPr>
        <p:spPr bwMode="auto">
          <a:xfrm>
            <a:off x="5181600" y="3733800"/>
            <a:ext cx="1268413" cy="336550"/>
          </a:xfrm>
          <a:prstGeom prst="rect">
            <a:avLst/>
          </a:prstGeom>
          <a:noFill/>
          <a:ln w="9525">
            <a:noFill/>
            <a:miter lim="800000"/>
            <a:headEnd/>
            <a:tailEnd/>
          </a:ln>
        </p:spPr>
        <p:txBody>
          <a:bodyPr wrap="none">
            <a:spAutoFit/>
          </a:bodyPr>
          <a:lstStyle/>
          <a:p>
            <a:r>
              <a:rPr lang="en-US" sz="1600">
                <a:solidFill>
                  <a:schemeClr val="accent2"/>
                </a:solidFill>
              </a:rPr>
              <a:t>Left Atrium</a:t>
            </a:r>
          </a:p>
        </p:txBody>
      </p:sp>
      <p:sp>
        <p:nvSpPr>
          <p:cNvPr id="137225" name="Text Box 1033"/>
          <p:cNvSpPr txBox="1">
            <a:spLocks noChangeArrowheads="1"/>
          </p:cNvSpPr>
          <p:nvPr/>
        </p:nvSpPr>
        <p:spPr bwMode="auto">
          <a:xfrm>
            <a:off x="3124200" y="3810000"/>
            <a:ext cx="1290638" cy="336550"/>
          </a:xfrm>
          <a:prstGeom prst="rect">
            <a:avLst/>
          </a:prstGeom>
          <a:noFill/>
          <a:ln w="9525">
            <a:noFill/>
            <a:miter lim="800000"/>
            <a:headEnd/>
            <a:tailEnd/>
          </a:ln>
        </p:spPr>
        <p:txBody>
          <a:bodyPr wrap="none">
            <a:spAutoFit/>
          </a:bodyPr>
          <a:lstStyle/>
          <a:p>
            <a:r>
              <a:rPr lang="en-US" sz="1600">
                <a:solidFill>
                  <a:schemeClr val="accent2"/>
                </a:solidFill>
              </a:rPr>
              <a:t>Aortic Root</a:t>
            </a:r>
          </a:p>
        </p:txBody>
      </p:sp>
      <p:sp>
        <p:nvSpPr>
          <p:cNvPr id="22538" name="Line 1034"/>
          <p:cNvSpPr>
            <a:spLocks noChangeShapeType="1"/>
          </p:cNvSpPr>
          <p:nvPr/>
        </p:nvSpPr>
        <p:spPr bwMode="auto">
          <a:xfrm flipH="1">
            <a:off x="4343400" y="3200400"/>
            <a:ext cx="381000" cy="1447800"/>
          </a:xfrm>
          <a:prstGeom prst="line">
            <a:avLst/>
          </a:prstGeom>
          <a:noFill/>
          <a:ln w="28575">
            <a:solidFill>
              <a:schemeClr val="bg1"/>
            </a:solidFill>
            <a:prstDash val="dash"/>
            <a:round/>
            <a:headEnd/>
            <a:tailEnd/>
          </a:ln>
        </p:spPr>
        <p:txBody>
          <a:bodyPr wrap="none" anchor="ctr"/>
          <a:lstStyle/>
          <a:p>
            <a:endParaRPr lang="nl-BE"/>
          </a:p>
        </p:txBody>
      </p:sp>
      <p:sp>
        <p:nvSpPr>
          <p:cNvPr id="22539" name="Line 1035"/>
          <p:cNvSpPr>
            <a:spLocks noChangeShapeType="1"/>
          </p:cNvSpPr>
          <p:nvPr/>
        </p:nvSpPr>
        <p:spPr bwMode="auto">
          <a:xfrm flipH="1">
            <a:off x="4724400" y="3429000"/>
            <a:ext cx="304800" cy="1295400"/>
          </a:xfrm>
          <a:prstGeom prst="line">
            <a:avLst/>
          </a:prstGeom>
          <a:noFill/>
          <a:ln w="28575">
            <a:solidFill>
              <a:schemeClr val="bg1"/>
            </a:solidFill>
            <a:prstDash val="dash"/>
            <a:round/>
            <a:headEnd/>
            <a:tailEnd/>
          </a:ln>
        </p:spPr>
        <p:txBody>
          <a:bodyPr wrap="none" anchor="ctr"/>
          <a:lstStyle/>
          <a:p>
            <a:endParaRPr lang="nl-BE"/>
          </a:p>
        </p:txBody>
      </p:sp>
      <p:sp>
        <p:nvSpPr>
          <p:cNvPr id="22540" name="Text Box 1036"/>
          <p:cNvSpPr txBox="1">
            <a:spLocks noChangeArrowheads="1"/>
          </p:cNvSpPr>
          <p:nvPr/>
        </p:nvSpPr>
        <p:spPr bwMode="auto">
          <a:xfrm>
            <a:off x="2057400" y="3429000"/>
            <a:ext cx="2435225" cy="338138"/>
          </a:xfrm>
          <a:prstGeom prst="rect">
            <a:avLst/>
          </a:prstGeom>
          <a:noFill/>
          <a:ln w="9525">
            <a:noFill/>
            <a:miter lim="800000"/>
            <a:headEnd/>
            <a:tailEnd/>
          </a:ln>
        </p:spPr>
        <p:txBody>
          <a:bodyPr wrap="none">
            <a:spAutoFit/>
          </a:bodyPr>
          <a:lstStyle/>
          <a:p>
            <a:r>
              <a:rPr lang="en-US" sz="1600">
                <a:solidFill>
                  <a:schemeClr val="bg1"/>
                </a:solidFill>
              </a:rPr>
              <a:t>Aortic Valve Hinge Plane</a:t>
            </a:r>
          </a:p>
        </p:txBody>
      </p:sp>
      <p:sp>
        <p:nvSpPr>
          <p:cNvPr id="22541" name="Text Box 1037"/>
          <p:cNvSpPr txBox="1">
            <a:spLocks noChangeArrowheads="1"/>
          </p:cNvSpPr>
          <p:nvPr/>
        </p:nvSpPr>
        <p:spPr bwMode="auto">
          <a:xfrm>
            <a:off x="4800600" y="4114800"/>
            <a:ext cx="2411413" cy="338138"/>
          </a:xfrm>
          <a:prstGeom prst="rect">
            <a:avLst/>
          </a:prstGeom>
          <a:noFill/>
          <a:ln w="9525">
            <a:noFill/>
            <a:miter lim="800000"/>
            <a:headEnd/>
            <a:tailEnd/>
          </a:ln>
        </p:spPr>
        <p:txBody>
          <a:bodyPr wrap="none">
            <a:spAutoFit/>
          </a:bodyPr>
          <a:lstStyle/>
          <a:p>
            <a:r>
              <a:rPr lang="en-US" sz="1600">
                <a:solidFill>
                  <a:schemeClr val="bg1"/>
                </a:solidFill>
              </a:rPr>
              <a:t>Mitral Valve Hinge Plane</a:t>
            </a:r>
          </a:p>
        </p:txBody>
      </p:sp>
      <p:sp>
        <p:nvSpPr>
          <p:cNvPr id="22542" name="Line 1038"/>
          <p:cNvSpPr>
            <a:spLocks noChangeShapeType="1"/>
          </p:cNvSpPr>
          <p:nvPr/>
        </p:nvSpPr>
        <p:spPr bwMode="auto">
          <a:xfrm>
            <a:off x="4724400" y="3200400"/>
            <a:ext cx="304800" cy="152400"/>
          </a:xfrm>
          <a:prstGeom prst="line">
            <a:avLst/>
          </a:prstGeom>
          <a:noFill/>
          <a:ln w="28575">
            <a:solidFill>
              <a:schemeClr val="bg1"/>
            </a:solidFill>
            <a:prstDash val="dash"/>
            <a:round/>
            <a:headEnd/>
            <a:tailEnd/>
          </a:ln>
        </p:spPr>
        <p:txBody>
          <a:bodyPr wrap="none" anchor="ctr"/>
          <a:lstStyle/>
          <a:p>
            <a:endParaRPr lang="nl-BE"/>
          </a:p>
        </p:txBody>
      </p:sp>
      <p:sp>
        <p:nvSpPr>
          <p:cNvPr id="22543" name="Line 1039"/>
          <p:cNvSpPr>
            <a:spLocks noChangeShapeType="1"/>
          </p:cNvSpPr>
          <p:nvPr/>
        </p:nvSpPr>
        <p:spPr bwMode="auto">
          <a:xfrm>
            <a:off x="4343400" y="4648200"/>
            <a:ext cx="381000" cy="76200"/>
          </a:xfrm>
          <a:prstGeom prst="line">
            <a:avLst/>
          </a:prstGeom>
          <a:noFill/>
          <a:ln w="28575">
            <a:solidFill>
              <a:schemeClr val="bg1"/>
            </a:solidFill>
            <a:prstDash val="dash"/>
            <a:round/>
            <a:headEnd/>
            <a:tailEnd/>
          </a:ln>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p:bldP spid="22534" grpId="0" animBg="1"/>
      <p:bldP spid="22538" grpId="0" animBg="1"/>
      <p:bldP spid="22539" grpId="0" animBg="1"/>
      <p:bldP spid="22540" grpId="0"/>
      <p:bldP spid="22541" grpId="0"/>
      <p:bldP spid="22542" grpId="0" animBg="1"/>
      <p:bldP spid="225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2400"/>
            <a:ext cx="9144000" cy="1066800"/>
          </a:xfrm>
        </p:spPr>
        <p:txBody>
          <a:bodyPr/>
          <a:lstStyle/>
          <a:p>
            <a:pPr>
              <a:defRPr/>
            </a:pPr>
            <a:r>
              <a:rPr lang="en-US" sz="3600" b="1" dirty="0" smtClean="0">
                <a:latin typeface="+mn-lt"/>
                <a:ea typeface="ＭＳ Ｐゴシック" pitchFamily="34" charset="-128"/>
              </a:rPr>
              <a:t>Summative Assessment Tool</a:t>
            </a:r>
            <a:r>
              <a:rPr lang="en-US" sz="3200" dirty="0" smtClean="0">
                <a:latin typeface="+mn-lt"/>
                <a:ea typeface="ＭＳ Ｐゴシック" pitchFamily="34" charset="-128"/>
              </a:rPr>
              <a:t/>
            </a:r>
            <a:br>
              <a:rPr lang="en-US" sz="3200" dirty="0" smtClean="0">
                <a:latin typeface="+mn-lt"/>
                <a:ea typeface="ＭＳ Ｐゴシック" pitchFamily="34" charset="-128"/>
              </a:rPr>
            </a:br>
            <a:r>
              <a:rPr lang="en-US" sz="3200" dirty="0" smtClean="0">
                <a:latin typeface="+mn-lt"/>
                <a:ea typeface="ＭＳ Ｐゴシック" pitchFamily="34" charset="-128"/>
              </a:rPr>
              <a:t>Immediate Feedback </a:t>
            </a:r>
            <a:r>
              <a:rPr lang="en-US" sz="1200" dirty="0" smtClean="0">
                <a:latin typeface="+mn-lt"/>
                <a:ea typeface="ＭＳ Ｐゴシック" pitchFamily="34" charset="-128"/>
              </a:rPr>
              <a:t>Northrop </a:t>
            </a:r>
            <a:r>
              <a:rPr lang="en-US" sz="1200" dirty="0" err="1" smtClean="0">
                <a:latin typeface="+mn-lt"/>
                <a:ea typeface="ＭＳ Ｐゴシック" pitchFamily="34" charset="-128"/>
              </a:rPr>
              <a:t>Cryolife</a:t>
            </a:r>
            <a:endParaRPr lang="en-US" sz="1200" dirty="0" smtClean="0">
              <a:latin typeface="+mn-lt"/>
              <a:ea typeface="ＭＳ Ｐゴシック" pitchFamily="34" charset="-128"/>
            </a:endParaRPr>
          </a:p>
        </p:txBody>
      </p:sp>
      <p:pic>
        <p:nvPicPr>
          <p:cNvPr id="24579" name="Picture 3" descr="Aortic Wet Lab - Termination- Evaluation photos 2-11-11 010"/>
          <p:cNvPicPr>
            <a:picLocks noChangeAspect="1" noChangeArrowheads="1"/>
          </p:cNvPicPr>
          <p:nvPr/>
        </p:nvPicPr>
        <p:blipFill>
          <a:blip r:embed="rId4" cstate="print"/>
          <a:srcRect/>
          <a:stretch>
            <a:fillRect/>
          </a:stretch>
        </p:blipFill>
        <p:spPr bwMode="auto">
          <a:xfrm>
            <a:off x="1524000" y="1371600"/>
            <a:ext cx="6172200" cy="47910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ctrTitle" idx="4294967295"/>
          </p:nvPr>
        </p:nvSpPr>
        <p:spPr>
          <a:xfrm>
            <a:off x="0" y="476250"/>
            <a:ext cx="9144000" cy="914400"/>
          </a:xfrm>
        </p:spPr>
        <p:txBody>
          <a:bodyPr/>
          <a:lstStyle/>
          <a:p>
            <a:r>
              <a:rPr lang="en-US" sz="3200" b="1" smtClean="0">
                <a:ea typeface="ＭＳ Ｐゴシック" pitchFamily="34" charset="-128"/>
              </a:rPr>
              <a:t/>
            </a:r>
            <a:br>
              <a:rPr lang="en-US" sz="3200" b="1" smtClean="0">
                <a:ea typeface="ＭＳ Ｐゴシック" pitchFamily="34" charset="-128"/>
              </a:rPr>
            </a:br>
            <a:r>
              <a:rPr lang="en-US" sz="3200" b="1" smtClean="0">
                <a:ea typeface="ＭＳ Ｐゴシック" pitchFamily="34" charset="-128"/>
              </a:rPr>
              <a:t>“Machine-Made By Hand”</a:t>
            </a:r>
            <a:br>
              <a:rPr lang="en-US" sz="3200" b="1" smtClean="0">
                <a:ea typeface="ＭＳ Ｐゴシック" pitchFamily="34" charset="-128"/>
              </a:rPr>
            </a:br>
            <a:r>
              <a:rPr lang="en-US" sz="2800" smtClean="0">
                <a:ea typeface="ＭＳ Ｐゴシック" pitchFamily="34" charset="-128"/>
              </a:rPr>
              <a:t>Equal Spacing From Edges and Each Other </a:t>
            </a:r>
            <a:r>
              <a:rPr lang="en-US" sz="1200" smtClean="0">
                <a:ea typeface="ＭＳ Ｐゴシック" pitchFamily="34" charset="-128"/>
              </a:rPr>
              <a:t>Northrop Cryolife</a:t>
            </a:r>
          </a:p>
        </p:txBody>
      </p:sp>
      <p:sp>
        <p:nvSpPr>
          <p:cNvPr id="136195" name="Text Box 1027"/>
          <p:cNvSpPr txBox="1">
            <a:spLocks noChangeArrowheads="1"/>
          </p:cNvSpPr>
          <p:nvPr/>
        </p:nvSpPr>
        <p:spPr bwMode="auto">
          <a:xfrm>
            <a:off x="1524000" y="4495800"/>
            <a:ext cx="727075" cy="457200"/>
          </a:xfrm>
          <a:prstGeom prst="rect">
            <a:avLst/>
          </a:prstGeom>
          <a:noFill/>
          <a:ln w="9525">
            <a:noFill/>
            <a:miter lim="800000"/>
            <a:headEnd/>
            <a:tailEnd/>
          </a:ln>
        </p:spPr>
        <p:txBody>
          <a:bodyPr wrap="none">
            <a:spAutoFit/>
          </a:bodyPr>
          <a:lstStyle/>
          <a:p>
            <a:r>
              <a:rPr lang="en-US" sz="2400"/>
              <a:t>Yes</a:t>
            </a:r>
          </a:p>
        </p:txBody>
      </p:sp>
      <p:sp>
        <p:nvSpPr>
          <p:cNvPr id="136196" name="Text Box 1028"/>
          <p:cNvSpPr txBox="1">
            <a:spLocks noChangeArrowheads="1"/>
          </p:cNvSpPr>
          <p:nvPr/>
        </p:nvSpPr>
        <p:spPr bwMode="auto">
          <a:xfrm>
            <a:off x="4343400" y="4495800"/>
            <a:ext cx="590550" cy="457200"/>
          </a:xfrm>
          <a:prstGeom prst="rect">
            <a:avLst/>
          </a:prstGeom>
          <a:noFill/>
          <a:ln w="9525">
            <a:noFill/>
            <a:miter lim="800000"/>
            <a:headEnd/>
            <a:tailEnd/>
          </a:ln>
        </p:spPr>
        <p:txBody>
          <a:bodyPr>
            <a:spAutoFit/>
          </a:bodyPr>
          <a:lstStyle/>
          <a:p>
            <a:r>
              <a:rPr lang="en-US" sz="2400"/>
              <a:t>No</a:t>
            </a:r>
          </a:p>
        </p:txBody>
      </p:sp>
      <p:sp>
        <p:nvSpPr>
          <p:cNvPr id="136197" name="Text Box 1029"/>
          <p:cNvSpPr txBox="1">
            <a:spLocks noChangeArrowheads="1"/>
          </p:cNvSpPr>
          <p:nvPr/>
        </p:nvSpPr>
        <p:spPr bwMode="auto">
          <a:xfrm>
            <a:off x="6934200" y="4495800"/>
            <a:ext cx="727075" cy="457200"/>
          </a:xfrm>
          <a:prstGeom prst="rect">
            <a:avLst/>
          </a:prstGeom>
          <a:noFill/>
          <a:ln w="9525">
            <a:noFill/>
            <a:miter lim="800000"/>
            <a:headEnd/>
            <a:tailEnd/>
          </a:ln>
        </p:spPr>
        <p:txBody>
          <a:bodyPr wrap="none">
            <a:spAutoFit/>
          </a:bodyPr>
          <a:lstStyle/>
          <a:p>
            <a:r>
              <a:rPr lang="en-US" sz="2400"/>
              <a:t>Yes</a:t>
            </a:r>
          </a:p>
        </p:txBody>
      </p:sp>
      <p:sp>
        <p:nvSpPr>
          <p:cNvPr id="136198" name="Line 1030"/>
          <p:cNvSpPr>
            <a:spLocks noChangeShapeType="1"/>
          </p:cNvSpPr>
          <p:nvPr/>
        </p:nvSpPr>
        <p:spPr bwMode="auto">
          <a:xfrm>
            <a:off x="762000" y="3276600"/>
            <a:ext cx="2209800" cy="0"/>
          </a:xfrm>
          <a:prstGeom prst="line">
            <a:avLst/>
          </a:prstGeom>
          <a:noFill/>
          <a:ln w="28575">
            <a:solidFill>
              <a:schemeClr val="tx1"/>
            </a:solidFill>
            <a:round/>
            <a:headEnd/>
            <a:tailEnd/>
          </a:ln>
        </p:spPr>
        <p:txBody>
          <a:bodyPr wrap="none" anchor="ctr"/>
          <a:lstStyle/>
          <a:p>
            <a:endParaRPr lang="nl-BE"/>
          </a:p>
        </p:txBody>
      </p:sp>
      <p:sp>
        <p:nvSpPr>
          <p:cNvPr id="136199" name="Line 1031"/>
          <p:cNvSpPr>
            <a:spLocks noChangeShapeType="1"/>
          </p:cNvSpPr>
          <p:nvPr/>
        </p:nvSpPr>
        <p:spPr bwMode="auto">
          <a:xfrm flipV="1">
            <a:off x="762000" y="3657600"/>
            <a:ext cx="2209800" cy="0"/>
          </a:xfrm>
          <a:prstGeom prst="line">
            <a:avLst/>
          </a:prstGeom>
          <a:noFill/>
          <a:ln w="28575">
            <a:solidFill>
              <a:schemeClr val="tx1"/>
            </a:solidFill>
            <a:round/>
            <a:headEnd/>
            <a:tailEnd/>
          </a:ln>
        </p:spPr>
        <p:txBody>
          <a:bodyPr wrap="none" anchor="ctr"/>
          <a:lstStyle/>
          <a:p>
            <a:endParaRPr lang="nl-BE"/>
          </a:p>
        </p:txBody>
      </p:sp>
      <p:sp>
        <p:nvSpPr>
          <p:cNvPr id="136200" name="Line 1032"/>
          <p:cNvSpPr>
            <a:spLocks noChangeShapeType="1"/>
          </p:cNvSpPr>
          <p:nvPr/>
        </p:nvSpPr>
        <p:spPr bwMode="auto">
          <a:xfrm>
            <a:off x="3505200" y="3276600"/>
            <a:ext cx="2286000" cy="0"/>
          </a:xfrm>
          <a:prstGeom prst="line">
            <a:avLst/>
          </a:prstGeom>
          <a:noFill/>
          <a:ln w="28575">
            <a:solidFill>
              <a:schemeClr val="tx1"/>
            </a:solidFill>
            <a:round/>
            <a:headEnd/>
            <a:tailEnd/>
          </a:ln>
        </p:spPr>
        <p:txBody>
          <a:bodyPr wrap="none" anchor="ctr"/>
          <a:lstStyle/>
          <a:p>
            <a:endParaRPr lang="nl-BE"/>
          </a:p>
        </p:txBody>
      </p:sp>
      <p:sp>
        <p:nvSpPr>
          <p:cNvPr id="136201" name="Line 1033"/>
          <p:cNvSpPr>
            <a:spLocks noChangeShapeType="1"/>
          </p:cNvSpPr>
          <p:nvPr/>
        </p:nvSpPr>
        <p:spPr bwMode="auto">
          <a:xfrm>
            <a:off x="3505200" y="3657600"/>
            <a:ext cx="2286000" cy="0"/>
          </a:xfrm>
          <a:prstGeom prst="line">
            <a:avLst/>
          </a:prstGeom>
          <a:noFill/>
          <a:ln w="28575">
            <a:solidFill>
              <a:schemeClr val="tx1"/>
            </a:solidFill>
            <a:round/>
            <a:headEnd/>
            <a:tailEnd/>
          </a:ln>
        </p:spPr>
        <p:txBody>
          <a:bodyPr wrap="none" anchor="ctr"/>
          <a:lstStyle/>
          <a:p>
            <a:endParaRPr lang="nl-BE"/>
          </a:p>
        </p:txBody>
      </p:sp>
      <p:sp>
        <p:nvSpPr>
          <p:cNvPr id="136202" name="Line 1034"/>
          <p:cNvSpPr>
            <a:spLocks noChangeShapeType="1"/>
          </p:cNvSpPr>
          <p:nvPr/>
        </p:nvSpPr>
        <p:spPr bwMode="auto">
          <a:xfrm>
            <a:off x="6324600" y="3276600"/>
            <a:ext cx="2209800" cy="0"/>
          </a:xfrm>
          <a:prstGeom prst="line">
            <a:avLst/>
          </a:prstGeom>
          <a:noFill/>
          <a:ln w="28575">
            <a:solidFill>
              <a:schemeClr val="tx1"/>
            </a:solidFill>
            <a:round/>
            <a:headEnd/>
            <a:tailEnd/>
          </a:ln>
        </p:spPr>
        <p:txBody>
          <a:bodyPr wrap="none" anchor="ctr"/>
          <a:lstStyle/>
          <a:p>
            <a:endParaRPr lang="nl-BE"/>
          </a:p>
        </p:txBody>
      </p:sp>
      <p:sp>
        <p:nvSpPr>
          <p:cNvPr id="136203" name="Line 1035"/>
          <p:cNvSpPr>
            <a:spLocks noChangeShapeType="1"/>
          </p:cNvSpPr>
          <p:nvPr/>
        </p:nvSpPr>
        <p:spPr bwMode="auto">
          <a:xfrm>
            <a:off x="6324600" y="3657600"/>
            <a:ext cx="2209800" cy="0"/>
          </a:xfrm>
          <a:prstGeom prst="line">
            <a:avLst/>
          </a:prstGeom>
          <a:noFill/>
          <a:ln w="28575">
            <a:solidFill>
              <a:schemeClr val="tx1"/>
            </a:solidFill>
            <a:round/>
            <a:headEnd/>
            <a:tailEnd/>
          </a:ln>
        </p:spPr>
        <p:txBody>
          <a:bodyPr wrap="none" anchor="ctr"/>
          <a:lstStyle/>
          <a:p>
            <a:endParaRPr lang="nl-BE"/>
          </a:p>
        </p:txBody>
      </p:sp>
      <p:cxnSp>
        <p:nvCxnSpPr>
          <p:cNvPr id="136204" name="AutoShape 1036"/>
          <p:cNvCxnSpPr>
            <a:cxnSpLocks noChangeShapeType="1"/>
          </p:cNvCxnSpPr>
          <p:nvPr/>
        </p:nvCxnSpPr>
        <p:spPr bwMode="auto">
          <a:xfrm>
            <a:off x="1905000" y="2971800"/>
            <a:ext cx="0" cy="1066800"/>
          </a:xfrm>
          <a:prstGeom prst="straightConnector1">
            <a:avLst/>
          </a:prstGeom>
          <a:noFill/>
          <a:ln w="28575">
            <a:solidFill>
              <a:schemeClr val="tx2"/>
            </a:solidFill>
            <a:round/>
            <a:headEnd/>
            <a:tailEnd/>
          </a:ln>
        </p:spPr>
      </p:cxnSp>
      <p:cxnSp>
        <p:nvCxnSpPr>
          <p:cNvPr id="136205" name="AutoShape 1037"/>
          <p:cNvCxnSpPr>
            <a:cxnSpLocks noChangeShapeType="1"/>
          </p:cNvCxnSpPr>
          <p:nvPr/>
        </p:nvCxnSpPr>
        <p:spPr bwMode="auto">
          <a:xfrm>
            <a:off x="1524000" y="2971800"/>
            <a:ext cx="0" cy="1066800"/>
          </a:xfrm>
          <a:prstGeom prst="straightConnector1">
            <a:avLst/>
          </a:prstGeom>
          <a:noFill/>
          <a:ln w="28575">
            <a:solidFill>
              <a:schemeClr val="tx2"/>
            </a:solidFill>
            <a:round/>
            <a:headEnd/>
            <a:tailEnd/>
          </a:ln>
        </p:spPr>
      </p:cxnSp>
      <p:cxnSp>
        <p:nvCxnSpPr>
          <p:cNvPr id="136206" name="AutoShape 1038"/>
          <p:cNvCxnSpPr>
            <a:cxnSpLocks noChangeShapeType="1"/>
          </p:cNvCxnSpPr>
          <p:nvPr/>
        </p:nvCxnSpPr>
        <p:spPr bwMode="auto">
          <a:xfrm>
            <a:off x="2286000" y="2971800"/>
            <a:ext cx="0" cy="1066800"/>
          </a:xfrm>
          <a:prstGeom prst="straightConnector1">
            <a:avLst/>
          </a:prstGeom>
          <a:noFill/>
          <a:ln w="28575">
            <a:solidFill>
              <a:schemeClr val="tx2"/>
            </a:solidFill>
            <a:round/>
            <a:headEnd/>
            <a:tailEnd/>
          </a:ln>
        </p:spPr>
      </p:cxnSp>
      <p:sp>
        <p:nvSpPr>
          <p:cNvPr id="136207" name="Line 1039"/>
          <p:cNvSpPr>
            <a:spLocks noChangeShapeType="1"/>
          </p:cNvSpPr>
          <p:nvPr/>
        </p:nvSpPr>
        <p:spPr bwMode="auto">
          <a:xfrm>
            <a:off x="7315200" y="2971800"/>
            <a:ext cx="0" cy="990600"/>
          </a:xfrm>
          <a:prstGeom prst="line">
            <a:avLst/>
          </a:prstGeom>
          <a:noFill/>
          <a:ln w="28575">
            <a:solidFill>
              <a:schemeClr val="tx2"/>
            </a:solidFill>
            <a:round/>
            <a:headEnd/>
            <a:tailEnd/>
          </a:ln>
        </p:spPr>
        <p:txBody>
          <a:bodyPr wrap="none" anchor="ctr"/>
          <a:lstStyle/>
          <a:p>
            <a:endParaRPr lang="nl-BE"/>
          </a:p>
        </p:txBody>
      </p:sp>
      <p:cxnSp>
        <p:nvCxnSpPr>
          <p:cNvPr id="136208" name="AutoShape 1040"/>
          <p:cNvCxnSpPr>
            <a:cxnSpLocks noChangeShapeType="1"/>
          </p:cNvCxnSpPr>
          <p:nvPr/>
        </p:nvCxnSpPr>
        <p:spPr bwMode="auto">
          <a:xfrm>
            <a:off x="6934200" y="2971800"/>
            <a:ext cx="0" cy="990600"/>
          </a:xfrm>
          <a:prstGeom prst="straightConnector1">
            <a:avLst/>
          </a:prstGeom>
          <a:noFill/>
          <a:ln w="28575">
            <a:solidFill>
              <a:schemeClr val="tx2"/>
            </a:solidFill>
            <a:round/>
            <a:headEnd/>
            <a:tailEnd/>
          </a:ln>
        </p:spPr>
      </p:cxnSp>
      <p:cxnSp>
        <p:nvCxnSpPr>
          <p:cNvPr id="136209" name="AutoShape 1041"/>
          <p:cNvCxnSpPr>
            <a:cxnSpLocks noChangeShapeType="1"/>
          </p:cNvCxnSpPr>
          <p:nvPr/>
        </p:nvCxnSpPr>
        <p:spPr bwMode="auto">
          <a:xfrm>
            <a:off x="7696200" y="2971800"/>
            <a:ext cx="0" cy="990600"/>
          </a:xfrm>
          <a:prstGeom prst="straightConnector1">
            <a:avLst/>
          </a:prstGeom>
          <a:noFill/>
          <a:ln w="28575">
            <a:solidFill>
              <a:schemeClr val="tx2"/>
            </a:solidFill>
            <a:round/>
            <a:headEnd/>
            <a:tailEnd/>
          </a:ln>
        </p:spPr>
      </p:cxnSp>
      <p:cxnSp>
        <p:nvCxnSpPr>
          <p:cNvPr id="136210" name="AutoShape 1042"/>
          <p:cNvCxnSpPr>
            <a:cxnSpLocks noChangeShapeType="1"/>
          </p:cNvCxnSpPr>
          <p:nvPr/>
        </p:nvCxnSpPr>
        <p:spPr bwMode="auto">
          <a:xfrm>
            <a:off x="4267200" y="2971800"/>
            <a:ext cx="0" cy="1371600"/>
          </a:xfrm>
          <a:prstGeom prst="straightConnector1">
            <a:avLst/>
          </a:prstGeom>
          <a:noFill/>
          <a:ln w="28575">
            <a:solidFill>
              <a:schemeClr val="accent2"/>
            </a:solidFill>
            <a:round/>
            <a:headEnd/>
            <a:tailEnd/>
          </a:ln>
        </p:spPr>
      </p:cxnSp>
      <p:cxnSp>
        <p:nvCxnSpPr>
          <p:cNvPr id="136211" name="AutoShape 1043"/>
          <p:cNvCxnSpPr>
            <a:cxnSpLocks noChangeShapeType="1"/>
          </p:cNvCxnSpPr>
          <p:nvPr/>
        </p:nvCxnSpPr>
        <p:spPr bwMode="auto">
          <a:xfrm>
            <a:off x="4648200" y="2971800"/>
            <a:ext cx="0" cy="838200"/>
          </a:xfrm>
          <a:prstGeom prst="straightConnector1">
            <a:avLst/>
          </a:prstGeom>
          <a:noFill/>
          <a:ln w="28575">
            <a:solidFill>
              <a:schemeClr val="accent2"/>
            </a:solidFill>
            <a:round/>
            <a:headEnd/>
            <a:tailEnd/>
          </a:ln>
        </p:spPr>
      </p:cxnSp>
      <p:cxnSp>
        <p:nvCxnSpPr>
          <p:cNvPr id="136212" name="AutoShape 1044"/>
          <p:cNvCxnSpPr>
            <a:cxnSpLocks noChangeShapeType="1"/>
          </p:cNvCxnSpPr>
          <p:nvPr/>
        </p:nvCxnSpPr>
        <p:spPr bwMode="auto">
          <a:xfrm>
            <a:off x="5334000" y="2971800"/>
            <a:ext cx="0" cy="990600"/>
          </a:xfrm>
          <a:prstGeom prst="straightConnector1">
            <a:avLst/>
          </a:prstGeom>
          <a:noFill/>
          <a:ln w="28575">
            <a:solidFill>
              <a:schemeClr val="accent2"/>
            </a:solidFill>
            <a:round/>
            <a:headEnd/>
            <a:tailEnd/>
          </a:ln>
        </p:spPr>
      </p:cxnSp>
      <p:sp>
        <p:nvSpPr>
          <p:cNvPr id="136213" name="Line 1045"/>
          <p:cNvSpPr>
            <a:spLocks noChangeShapeType="1"/>
          </p:cNvSpPr>
          <p:nvPr/>
        </p:nvSpPr>
        <p:spPr bwMode="auto">
          <a:xfrm>
            <a:off x="1371600" y="2971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4" name="Line 1046"/>
          <p:cNvSpPr>
            <a:spLocks noChangeShapeType="1"/>
          </p:cNvSpPr>
          <p:nvPr/>
        </p:nvSpPr>
        <p:spPr bwMode="auto">
          <a:xfrm>
            <a:off x="1600200" y="29718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5" name="Line 1047"/>
          <p:cNvSpPr>
            <a:spLocks noChangeShapeType="1"/>
          </p:cNvSpPr>
          <p:nvPr/>
        </p:nvSpPr>
        <p:spPr bwMode="auto">
          <a:xfrm>
            <a:off x="1371600" y="3733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6" name="Line 1048"/>
          <p:cNvSpPr>
            <a:spLocks noChangeShapeType="1"/>
          </p:cNvSpPr>
          <p:nvPr/>
        </p:nvSpPr>
        <p:spPr bwMode="auto">
          <a:xfrm>
            <a:off x="1600200" y="40386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7" name="Line 1049"/>
          <p:cNvSpPr>
            <a:spLocks noChangeShapeType="1"/>
          </p:cNvSpPr>
          <p:nvPr/>
        </p:nvSpPr>
        <p:spPr bwMode="auto">
          <a:xfrm flipV="1">
            <a:off x="4114800" y="30480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8" name="Line 1050"/>
          <p:cNvSpPr>
            <a:spLocks noChangeShapeType="1"/>
          </p:cNvSpPr>
          <p:nvPr/>
        </p:nvSpPr>
        <p:spPr bwMode="auto">
          <a:xfrm>
            <a:off x="4114800" y="3657600"/>
            <a:ext cx="0" cy="6858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19" name="Line 1051"/>
          <p:cNvSpPr>
            <a:spLocks noChangeShapeType="1"/>
          </p:cNvSpPr>
          <p:nvPr/>
        </p:nvSpPr>
        <p:spPr bwMode="auto">
          <a:xfrm>
            <a:off x="4343400" y="29718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0" name="Line 1052"/>
          <p:cNvSpPr>
            <a:spLocks noChangeShapeType="1"/>
          </p:cNvSpPr>
          <p:nvPr/>
        </p:nvSpPr>
        <p:spPr bwMode="auto">
          <a:xfrm>
            <a:off x="4343400" y="38100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1" name="Line 1053"/>
          <p:cNvSpPr>
            <a:spLocks noChangeShapeType="1"/>
          </p:cNvSpPr>
          <p:nvPr/>
        </p:nvSpPr>
        <p:spPr bwMode="auto">
          <a:xfrm flipV="1">
            <a:off x="5181600" y="2971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2" name="Line 1054"/>
          <p:cNvSpPr>
            <a:spLocks noChangeShapeType="1"/>
          </p:cNvSpPr>
          <p:nvPr/>
        </p:nvSpPr>
        <p:spPr bwMode="auto">
          <a:xfrm>
            <a:off x="5181600" y="36576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3" name="Line 1055"/>
          <p:cNvSpPr>
            <a:spLocks noChangeShapeType="1"/>
          </p:cNvSpPr>
          <p:nvPr/>
        </p:nvSpPr>
        <p:spPr bwMode="auto">
          <a:xfrm>
            <a:off x="4724400" y="3429000"/>
            <a:ext cx="5334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4" name="Line 1056"/>
          <p:cNvSpPr>
            <a:spLocks noChangeShapeType="1"/>
          </p:cNvSpPr>
          <p:nvPr/>
        </p:nvSpPr>
        <p:spPr bwMode="auto">
          <a:xfrm flipV="1">
            <a:off x="6781800" y="2971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5" name="Line 1057"/>
          <p:cNvSpPr>
            <a:spLocks noChangeShapeType="1"/>
          </p:cNvSpPr>
          <p:nvPr/>
        </p:nvSpPr>
        <p:spPr bwMode="auto">
          <a:xfrm>
            <a:off x="7010400" y="29718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6" name="Line 1058"/>
          <p:cNvSpPr>
            <a:spLocks noChangeShapeType="1"/>
          </p:cNvSpPr>
          <p:nvPr/>
        </p:nvSpPr>
        <p:spPr bwMode="auto">
          <a:xfrm>
            <a:off x="6781800" y="36576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7" name="Line 1059"/>
          <p:cNvSpPr>
            <a:spLocks noChangeShapeType="1"/>
          </p:cNvSpPr>
          <p:nvPr/>
        </p:nvSpPr>
        <p:spPr bwMode="auto">
          <a:xfrm>
            <a:off x="7010400" y="39624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28" name="Line 1060"/>
          <p:cNvSpPr>
            <a:spLocks noChangeShapeType="1"/>
          </p:cNvSpPr>
          <p:nvPr/>
        </p:nvSpPr>
        <p:spPr bwMode="auto">
          <a:xfrm>
            <a:off x="4800600" y="3657600"/>
            <a:ext cx="0" cy="152400"/>
          </a:xfrm>
          <a:prstGeom prst="line">
            <a:avLst/>
          </a:prstGeom>
          <a:noFill/>
          <a:ln w="9525">
            <a:solidFill>
              <a:schemeClr val="tx1"/>
            </a:solidFill>
            <a:round/>
            <a:headEnd type="triangle" w="med" len="med"/>
            <a:tailEnd type="triangle" w="med" len="med"/>
          </a:ln>
        </p:spPr>
        <p:txBody>
          <a:bodyPr wrap="none" anchor="ctr"/>
          <a:lstStyle/>
          <a:p>
            <a:endParaRPr lang="nl-BE"/>
          </a:p>
        </p:txBody>
      </p:sp>
      <p:cxnSp>
        <p:nvCxnSpPr>
          <p:cNvPr id="136229" name="AutoShape 1061"/>
          <p:cNvCxnSpPr>
            <a:cxnSpLocks noChangeShapeType="1"/>
          </p:cNvCxnSpPr>
          <p:nvPr/>
        </p:nvCxnSpPr>
        <p:spPr bwMode="auto">
          <a:xfrm flipH="1">
            <a:off x="3581400" y="2971800"/>
            <a:ext cx="304800" cy="990600"/>
          </a:xfrm>
          <a:prstGeom prst="straightConnector1">
            <a:avLst/>
          </a:prstGeom>
          <a:noFill/>
          <a:ln w="28575">
            <a:solidFill>
              <a:schemeClr val="accent2"/>
            </a:solidFill>
            <a:round/>
            <a:headEnd/>
            <a:tailEnd/>
          </a:ln>
        </p:spPr>
      </p:cxnSp>
      <p:sp>
        <p:nvSpPr>
          <p:cNvPr id="136230" name="Line 1062"/>
          <p:cNvSpPr>
            <a:spLocks noChangeShapeType="1"/>
          </p:cNvSpPr>
          <p:nvPr/>
        </p:nvSpPr>
        <p:spPr bwMode="auto">
          <a:xfrm flipV="1">
            <a:off x="3733800" y="2971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31" name="Line 1063"/>
          <p:cNvSpPr>
            <a:spLocks noChangeShapeType="1"/>
          </p:cNvSpPr>
          <p:nvPr/>
        </p:nvSpPr>
        <p:spPr bwMode="auto">
          <a:xfrm>
            <a:off x="3505200" y="3733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32" name="Line 1064"/>
          <p:cNvSpPr>
            <a:spLocks noChangeShapeType="1"/>
          </p:cNvSpPr>
          <p:nvPr/>
        </p:nvSpPr>
        <p:spPr bwMode="auto">
          <a:xfrm>
            <a:off x="3657600" y="3962400"/>
            <a:ext cx="3810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33" name="Line 1065"/>
          <p:cNvSpPr>
            <a:spLocks noChangeShapeType="1"/>
          </p:cNvSpPr>
          <p:nvPr/>
        </p:nvSpPr>
        <p:spPr bwMode="auto">
          <a:xfrm>
            <a:off x="3962400" y="2971800"/>
            <a:ext cx="228600" cy="0"/>
          </a:xfrm>
          <a:prstGeom prst="line">
            <a:avLst/>
          </a:prstGeom>
          <a:noFill/>
          <a:ln w="9525">
            <a:solidFill>
              <a:schemeClr val="tx1"/>
            </a:solidFill>
            <a:round/>
            <a:headEnd type="triangle" w="med" len="med"/>
            <a:tailEnd type="triangle" w="med" len="med"/>
          </a:ln>
        </p:spPr>
        <p:txBody>
          <a:bodyPr wrap="none" anchor="ctr"/>
          <a:lstStyle/>
          <a:p>
            <a:endParaRPr lang="nl-BE"/>
          </a:p>
        </p:txBody>
      </p:sp>
      <p:sp>
        <p:nvSpPr>
          <p:cNvPr id="136234" name="Line 1066"/>
          <p:cNvSpPr>
            <a:spLocks noChangeShapeType="1"/>
          </p:cNvSpPr>
          <p:nvPr/>
        </p:nvSpPr>
        <p:spPr bwMode="auto">
          <a:xfrm>
            <a:off x="4724400" y="2971800"/>
            <a:ext cx="0" cy="228600"/>
          </a:xfrm>
          <a:prstGeom prst="line">
            <a:avLst/>
          </a:prstGeom>
          <a:noFill/>
          <a:ln w="9525">
            <a:solidFill>
              <a:schemeClr val="tx1"/>
            </a:solidFill>
            <a:round/>
            <a:headEnd type="triangle" w="med" len="med"/>
            <a:tailEnd type="triangle" w="med" len="med"/>
          </a:ln>
        </p:spPr>
        <p:txBody>
          <a:bodyPr wrap="none" anchor="ctr"/>
          <a:lstStyle/>
          <a:p>
            <a:endParaRPr lang="nl-BE"/>
          </a:p>
        </p:txBody>
      </p:sp>
      <p:cxnSp>
        <p:nvCxnSpPr>
          <p:cNvPr id="136235" name="AutoShape 1067"/>
          <p:cNvCxnSpPr>
            <a:cxnSpLocks noChangeShapeType="1"/>
          </p:cNvCxnSpPr>
          <p:nvPr/>
        </p:nvCxnSpPr>
        <p:spPr bwMode="auto">
          <a:xfrm flipV="1">
            <a:off x="3733800" y="3429000"/>
            <a:ext cx="457200" cy="152400"/>
          </a:xfrm>
          <a:prstGeom prst="curvedConnector3">
            <a:avLst>
              <a:gd name="adj1" fmla="val 50000"/>
            </a:avLst>
          </a:prstGeom>
          <a:noFill/>
          <a:ln w="38100">
            <a:solidFill>
              <a:schemeClr val="accent1"/>
            </a:solidFill>
            <a:round/>
            <a:headEnd/>
            <a:tailEnd/>
          </a:ln>
        </p:spPr>
      </p:cxnSp>
      <p:cxnSp>
        <p:nvCxnSpPr>
          <p:cNvPr id="136236" name="AutoShape 1068"/>
          <p:cNvCxnSpPr>
            <a:cxnSpLocks noChangeShapeType="1"/>
          </p:cNvCxnSpPr>
          <p:nvPr/>
        </p:nvCxnSpPr>
        <p:spPr bwMode="auto">
          <a:xfrm>
            <a:off x="4343400" y="3429000"/>
            <a:ext cx="228600" cy="152400"/>
          </a:xfrm>
          <a:prstGeom prst="curvedConnector3">
            <a:avLst>
              <a:gd name="adj1" fmla="val 50000"/>
            </a:avLst>
          </a:prstGeom>
          <a:noFill/>
          <a:ln w="38100">
            <a:solidFill>
              <a:schemeClr val="accent1"/>
            </a:solidFill>
            <a:round/>
            <a:headEnd/>
            <a:tailEnd/>
          </a:ln>
        </p:spPr>
      </p:cxnSp>
      <p:cxnSp>
        <p:nvCxnSpPr>
          <p:cNvPr id="136237" name="AutoShape 1069"/>
          <p:cNvCxnSpPr>
            <a:cxnSpLocks noChangeShapeType="1"/>
          </p:cNvCxnSpPr>
          <p:nvPr/>
        </p:nvCxnSpPr>
        <p:spPr bwMode="auto">
          <a:xfrm flipV="1">
            <a:off x="4724400" y="3505200"/>
            <a:ext cx="533400" cy="76200"/>
          </a:xfrm>
          <a:prstGeom prst="curvedConnector3">
            <a:avLst>
              <a:gd name="adj1" fmla="val 50000"/>
            </a:avLst>
          </a:prstGeom>
          <a:noFill/>
          <a:ln w="38100">
            <a:solidFill>
              <a:schemeClr val="accent1"/>
            </a:solidFill>
            <a:round/>
            <a:headEnd/>
            <a:tailEnd/>
          </a:ln>
        </p:spPr>
      </p:cxnSp>
      <p:sp>
        <p:nvSpPr>
          <p:cNvPr id="22574" name="Text Box 1070"/>
          <p:cNvSpPr txBox="1">
            <a:spLocks noChangeArrowheads="1"/>
          </p:cNvSpPr>
          <p:nvPr/>
        </p:nvSpPr>
        <p:spPr bwMode="auto">
          <a:xfrm>
            <a:off x="5392738" y="3222625"/>
            <a:ext cx="887412" cy="457200"/>
          </a:xfrm>
          <a:prstGeom prst="rect">
            <a:avLst/>
          </a:prstGeom>
          <a:noFill/>
          <a:ln w="9525">
            <a:noFill/>
            <a:miter lim="800000"/>
            <a:headEnd/>
            <a:tailEnd/>
          </a:ln>
          <a:effectLst/>
        </p:spPr>
        <p:txBody>
          <a:bodyPr wrap="none">
            <a:spAutoFit/>
          </a:bodyPr>
          <a:lstStyle/>
          <a:p>
            <a:pPr>
              <a:defRPr/>
            </a:pPr>
            <a:r>
              <a:rPr lang="en-US" sz="1200">
                <a:solidFill>
                  <a:schemeClr val="accent1"/>
                </a:solidFill>
                <a:effectLst>
                  <a:outerShdw blurRad="38100" dist="38100" dir="2700000" algn="tl">
                    <a:srgbClr val="000000"/>
                  </a:outerShdw>
                </a:effectLst>
                <a:ea typeface="ＭＳ Ｐゴシック" pitchFamily="92" charset="-128"/>
              </a:rPr>
              <a:t>Dog-ears,</a:t>
            </a:r>
          </a:p>
          <a:p>
            <a:pPr>
              <a:defRPr/>
            </a:pPr>
            <a:r>
              <a:rPr lang="en-US" sz="1200">
                <a:solidFill>
                  <a:schemeClr val="accent1"/>
                </a:solidFill>
                <a:effectLst>
                  <a:outerShdw blurRad="38100" dist="38100" dir="2700000" algn="tl">
                    <a:srgbClr val="000000"/>
                  </a:outerShdw>
                </a:effectLst>
                <a:ea typeface="ＭＳ Ｐゴシック" pitchFamily="92" charset="-128"/>
              </a:rPr>
              <a:t>gaps</a:t>
            </a:r>
            <a:endParaRPr lang="en-US" sz="1400" u="sng">
              <a:effectLst>
                <a:outerShdw blurRad="38100" dist="38100" dir="2700000" algn="tl">
                  <a:srgbClr val="000000"/>
                </a:outerShdw>
              </a:effectLst>
              <a:ea typeface="ＭＳ Ｐゴシック" pitchFamily="9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179388" y="1268413"/>
          <a:ext cx="8712968" cy="4744220"/>
        </p:xfrm>
        <a:graphic>
          <a:graphicData uri="http://schemas.openxmlformats.org/drawingml/2006/table">
            <a:tbl>
              <a:tblPr/>
              <a:tblGrid>
                <a:gridCol w="936104"/>
                <a:gridCol w="216024"/>
                <a:gridCol w="1008236"/>
                <a:gridCol w="53766"/>
                <a:gridCol w="2506336"/>
                <a:gridCol w="214107"/>
                <a:gridCol w="3778395"/>
              </a:tblGrid>
              <a:tr h="431643">
                <a:tc gridSpan="2">
                  <a:txBody>
                    <a:bodyPr/>
                    <a:lstStyle/>
                    <a:p>
                      <a:pPr algn="l" fontAlgn="b"/>
                      <a:r>
                        <a:rPr lang="nl-BE" sz="1800" b="1" i="0" u="none" strike="noStrike" dirty="0" err="1" smtClean="0">
                          <a:solidFill>
                            <a:srgbClr val="000000"/>
                          </a:solidFill>
                          <a:latin typeface="Calibri"/>
                        </a:rPr>
                        <a:t>Inorganic</a:t>
                      </a:r>
                      <a:endParaRPr lang="nl-BE" sz="1800" b="1" i="0" u="none" strike="noStrike" dirty="0" smtClean="0">
                        <a:solidFill>
                          <a:srgbClr val="000000"/>
                        </a:solidFill>
                        <a:latin typeface="Calibri"/>
                      </a:endParaRPr>
                    </a:p>
                    <a:p>
                      <a:pPr algn="l" fontAlgn="b"/>
                      <a:r>
                        <a:rPr lang="nl-BE" sz="1800" b="1" i="0" u="none" strike="noStrike" dirty="0" err="1" smtClean="0">
                          <a:solidFill>
                            <a:srgbClr val="000000"/>
                          </a:solidFill>
                          <a:latin typeface="Calibri"/>
                        </a:rPr>
                        <a:t>median</a:t>
                      </a:r>
                      <a:r>
                        <a:rPr lang="nl-BE" sz="1800" b="1" i="0" u="none" strike="noStrike" dirty="0" smtClean="0">
                          <a:solidFill>
                            <a:srgbClr val="000000"/>
                          </a:solidFill>
                          <a:latin typeface="Calibri"/>
                        </a:rPr>
                        <a:t> </a:t>
                      </a:r>
                      <a:r>
                        <a:rPr lang="nl-BE" sz="1800" b="1" i="0" u="none" strike="noStrike" dirty="0" err="1" smtClean="0">
                          <a:solidFill>
                            <a:srgbClr val="000000"/>
                          </a:solidFill>
                          <a:latin typeface="Calibri"/>
                        </a:rPr>
                        <a:t>fidelity</a:t>
                      </a:r>
                      <a:endParaRPr lang="nl-BE" sz="1800" b="1"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hMerge="1">
                  <a:txBody>
                    <a:bodyPr/>
                    <a:lstStyle/>
                    <a:p>
                      <a:pPr algn="l" fontAlgn="b"/>
                      <a:endParaRPr lang="nl-BE" sz="700" b="0" i="0" u="none" strike="noStrike">
                        <a:solidFill>
                          <a:srgbClr val="000000"/>
                        </a:solidFill>
                        <a:latin typeface="Calibri"/>
                      </a:endParaRPr>
                    </a:p>
                  </a:txBody>
                  <a:tcPr marL="6394" marR="6394" marT="6394" marB="0" anchor="b">
                    <a:lnL>
                      <a:noFill/>
                    </a:lnL>
                    <a:lnR>
                      <a:noFill/>
                    </a:lnR>
                    <a:lnT>
                      <a:noFill/>
                    </a:lnT>
                    <a:lnB>
                      <a:noFill/>
                    </a:lnB>
                  </a:tcPr>
                </a:tc>
                <a:tc>
                  <a:txBody>
                    <a:bodyPr/>
                    <a:lstStyle/>
                    <a:p>
                      <a:pPr algn="l" fontAlgn="b"/>
                      <a:r>
                        <a:rPr lang="nl-BE" sz="1800" b="0" i="0" u="none" strike="noStrike" dirty="0" err="1" smtClean="0">
                          <a:solidFill>
                            <a:srgbClr val="000000"/>
                          </a:solidFill>
                          <a:latin typeface="Calibri"/>
                        </a:rPr>
                        <a:t>virtual</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reality</a:t>
                      </a:r>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smtClean="0">
                          <a:solidFill>
                            <a:srgbClr val="000000"/>
                          </a:solidFill>
                          <a:latin typeface="Calibri"/>
                        </a:rPr>
                        <a:t>Reproducible</a:t>
                      </a:r>
                      <a:r>
                        <a:rPr lang="nl-BE" sz="1800" b="0" i="0" u="none" strike="noStrike" dirty="0" smtClean="0">
                          <a:solidFill>
                            <a:srgbClr val="000000"/>
                          </a:solidFill>
                          <a:latin typeface="Calibri"/>
                        </a:rPr>
                        <a:t> and </a:t>
                      </a:r>
                      <a:r>
                        <a:rPr lang="nl-BE" sz="1800" b="0" i="0" u="none" strike="noStrike" dirty="0" err="1" smtClean="0">
                          <a:solidFill>
                            <a:srgbClr val="000000"/>
                          </a:solidFill>
                          <a:latin typeface="Calibri"/>
                        </a:rPr>
                        <a:t>standardized</a:t>
                      </a:r>
                      <a:r>
                        <a:rPr lang="nl-BE" sz="1800" b="0" i="0" u="none" strike="noStrike" dirty="0" smtClean="0">
                          <a:solidFill>
                            <a:srgbClr val="000000"/>
                          </a:solidFill>
                          <a:latin typeface="Calibri"/>
                        </a:rPr>
                        <a:t>,</a:t>
                      </a:r>
                      <a:r>
                        <a:rPr lang="nl-BE" sz="1800" b="0" i="0" u="none" strike="noStrike" baseline="0" dirty="0" smtClean="0">
                          <a:solidFill>
                            <a:srgbClr val="000000"/>
                          </a:solidFill>
                          <a:latin typeface="Calibri"/>
                        </a:rPr>
                        <a:t> </a:t>
                      </a:r>
                      <a:r>
                        <a:rPr lang="nl-BE" sz="1800" b="0" i="0" u="none" strike="noStrike" baseline="0" dirty="0" err="1" smtClean="0">
                          <a:solidFill>
                            <a:srgbClr val="000000"/>
                          </a:solidFill>
                          <a:latin typeface="Calibri"/>
                        </a:rPr>
                        <a:t>c</a:t>
                      </a:r>
                      <a:r>
                        <a:rPr lang="nl-BE" sz="1800" b="0" i="0" u="none" strike="noStrike" dirty="0" err="1" smtClean="0">
                          <a:solidFill>
                            <a:srgbClr val="000000"/>
                          </a:solidFill>
                          <a:latin typeface="Calibri"/>
                        </a:rPr>
                        <a:t>an</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be</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used</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for</a:t>
                      </a:r>
                      <a:r>
                        <a:rPr lang="nl-BE" sz="1800" b="0" i="0" u="none" strike="noStrike" dirty="0" smtClean="0">
                          <a:solidFill>
                            <a:srgbClr val="000000"/>
                          </a:solidFill>
                          <a:latin typeface="Calibri"/>
                        </a:rPr>
                        <a:t> training and </a:t>
                      </a:r>
                      <a:r>
                        <a:rPr lang="nl-BE" sz="1800" b="0" i="0" u="none" strike="noStrike" dirty="0" err="1" smtClean="0">
                          <a:solidFill>
                            <a:srgbClr val="000000"/>
                          </a:solidFill>
                          <a:latin typeface="Calibri"/>
                        </a:rPr>
                        <a:t>assessing</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isolated</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skills</a:t>
                      </a:r>
                      <a:r>
                        <a:rPr lang="nl-BE" sz="1800" b="0" i="0" u="none" strike="noStrike" dirty="0" smtClean="0">
                          <a:solidFill>
                            <a:srgbClr val="000000"/>
                          </a:solidFill>
                          <a:latin typeface="Calibri"/>
                        </a:rPr>
                        <a:t>,</a:t>
                      </a:r>
                      <a:r>
                        <a:rPr lang="nl-BE" sz="1800" b="0" i="0" u="none" strike="noStrike" baseline="0" dirty="0" smtClean="0">
                          <a:solidFill>
                            <a:srgbClr val="000000"/>
                          </a:solidFill>
                          <a:latin typeface="Calibri"/>
                        </a:rPr>
                        <a:t> </a:t>
                      </a:r>
                      <a:r>
                        <a:rPr lang="nl-BE" sz="1800" b="0" i="0" u="none" strike="noStrike" baseline="0" dirty="0" err="1" smtClean="0">
                          <a:solidFill>
                            <a:srgbClr val="000000"/>
                          </a:solidFill>
                          <a:latin typeface="Calibri"/>
                        </a:rPr>
                        <a:t>v</a:t>
                      </a:r>
                      <a:r>
                        <a:rPr lang="nl-BE" sz="1800" b="0" i="0" u="none" strike="noStrike" dirty="0" err="1" smtClean="0">
                          <a:solidFill>
                            <a:srgbClr val="000000"/>
                          </a:solidFill>
                          <a:latin typeface="Calibri"/>
                        </a:rPr>
                        <a:t>irtual</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reality</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ability</a:t>
                      </a:r>
                      <a:r>
                        <a:rPr lang="nl-BE" sz="1800" b="0" i="0" u="none" strike="noStrike" dirty="0" smtClean="0">
                          <a:solidFill>
                            <a:srgbClr val="000000"/>
                          </a:solidFill>
                          <a:latin typeface="Calibri"/>
                        </a:rPr>
                        <a:t> to </a:t>
                      </a:r>
                      <a:r>
                        <a:rPr lang="nl-BE" sz="1800" b="0" i="0" u="none" strike="noStrike" dirty="0" err="1" smtClean="0">
                          <a:solidFill>
                            <a:srgbClr val="000000"/>
                          </a:solidFill>
                          <a:latin typeface="Calibri"/>
                        </a:rPr>
                        <a:t>perform</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operation</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real</a:t>
                      </a:r>
                      <a:r>
                        <a:rPr lang="nl-BE" sz="1800" b="0" i="0" u="none" strike="noStrike" dirty="0" smtClean="0">
                          <a:solidFill>
                            <a:srgbClr val="000000"/>
                          </a:solidFill>
                          <a:latin typeface="Calibri"/>
                        </a:rPr>
                        <a:t> time, instant </a:t>
                      </a:r>
                      <a:r>
                        <a:rPr lang="nl-BE" sz="1800" b="0" i="0" u="none" strike="noStrike" dirty="0" err="1" smtClean="0">
                          <a:solidFill>
                            <a:srgbClr val="000000"/>
                          </a:solidFill>
                          <a:latin typeface="Calibri"/>
                        </a:rPr>
                        <a:t>objective</a:t>
                      </a:r>
                      <a:r>
                        <a:rPr lang="nl-BE" sz="1800" b="0" i="0" u="none" strike="noStrike" dirty="0" smtClean="0">
                          <a:solidFill>
                            <a:srgbClr val="000000"/>
                          </a:solidFill>
                          <a:latin typeface="Calibri"/>
                        </a:rPr>
                        <a:t> feedback</a:t>
                      </a:r>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smtClean="0">
                          <a:solidFill>
                            <a:srgbClr val="000000"/>
                          </a:solidFill>
                          <a:latin typeface="Calibri"/>
                        </a:rPr>
                        <a:t>limited</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availibility</a:t>
                      </a:r>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r>
              <a:tr h="308316">
                <a:tc gridSpan="2">
                  <a:txBody>
                    <a:bodyPr/>
                    <a:lstStyle/>
                    <a:p>
                      <a:pPr algn="l" fontAlgn="b"/>
                      <a:endParaRPr lang="nl-BE" sz="1800" b="1" i="0" u="none" strike="noStrike" dirty="0">
                        <a:solidFill>
                          <a:srgbClr val="000000"/>
                        </a:solidFill>
                        <a:latin typeface="Calibri"/>
                      </a:endParaRPr>
                    </a:p>
                  </a:txBody>
                  <a:tcPr marL="6394" marR="6394" marT="6394" marB="0" anchor="b">
                    <a:lnL>
                      <a:noFill/>
                    </a:lnL>
                    <a:lnR>
                      <a:noFill/>
                    </a:lnR>
                    <a:lnT>
                      <a:noFill/>
                    </a:lnT>
                    <a:lnB>
                      <a:noFill/>
                    </a:lnB>
                  </a:tcPr>
                </a:tc>
                <a:tc hMerge="1">
                  <a:txBody>
                    <a:bodyPr/>
                    <a:lstStyle/>
                    <a:p>
                      <a:endParaRPr lang="en-US"/>
                    </a:p>
                  </a:txBody>
                  <a:tcPr/>
                </a:tc>
                <a:tc>
                  <a:txBody>
                    <a:bodyPr/>
                    <a:lstStyle/>
                    <a:p>
                      <a:pPr algn="l" fontAlgn="b"/>
                      <a:endParaRPr lang="nl-BE" sz="1800" b="0" i="0" u="sng" strike="noStrike" dirty="0">
                        <a:solidFill>
                          <a:srgbClr val="000000"/>
                        </a:solidFill>
                        <a:latin typeface="Calibri"/>
                      </a:endParaRPr>
                    </a:p>
                  </a:txBody>
                  <a:tcPr marL="6394" marR="6394" marT="6394" marB="0" anchor="b">
                    <a:lnL>
                      <a:noFill/>
                    </a:lnL>
                    <a:lnR>
                      <a:noFill/>
                    </a:lnR>
                    <a:lnT>
                      <a:noFill/>
                    </a:lnT>
                    <a:lnB>
                      <a:noFill/>
                    </a:lnB>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tcPr>
                </a:tc>
                <a:tc>
                  <a:txBody>
                    <a:bodyPr/>
                    <a:lstStyle/>
                    <a:p>
                      <a:endParaRPr lang="nl-BE" sz="1800" dirty="0"/>
                    </a:p>
                  </a:txBody>
                  <a:tcPr marL="6394" marR="6394" marT="6394" marB="0" anchor="b">
                    <a:lnL>
                      <a:noFill/>
                    </a:lnL>
                    <a:lnR>
                      <a:noFill/>
                    </a:lnR>
                    <a:lnT>
                      <a:noFill/>
                    </a:lnT>
                    <a:lnB>
                      <a:noFill/>
                    </a:lnB>
                  </a:tcPr>
                </a:tc>
                <a:tc>
                  <a:txBody>
                    <a:bodyPr/>
                    <a:lstStyle/>
                    <a:p>
                      <a:endParaRPr lang="nl-BE" sz="1800" dirty="0"/>
                    </a:p>
                  </a:txBody>
                  <a:tcPr marL="6394" marR="6394" marT="6394" marB="0" anchor="b">
                    <a:lnL>
                      <a:noFill/>
                    </a:lnL>
                    <a:lnR>
                      <a:noFill/>
                    </a:lnR>
                    <a:lnT>
                      <a:noFill/>
                    </a:lnT>
                    <a:lnB>
                      <a:noFill/>
                    </a:lnB>
                  </a:tcPr>
                </a:tc>
              </a:tr>
              <a:tr h="308316">
                <a:tc>
                  <a:txBody>
                    <a:bodyPr/>
                    <a:lstStyle/>
                    <a:p>
                      <a:pPr algn="l" fontAlgn="b"/>
                      <a:r>
                        <a:rPr lang="nl-BE" sz="1800" b="1" i="0" u="none" strike="noStrike" dirty="0" err="1" smtClean="0">
                          <a:solidFill>
                            <a:srgbClr val="000000"/>
                          </a:solidFill>
                          <a:latin typeface="Calibri"/>
                        </a:rPr>
                        <a:t>lnorganic</a:t>
                      </a:r>
                      <a:r>
                        <a:rPr lang="nl-BE" sz="1800" b="1" i="0" u="none" strike="noStrike" dirty="0" smtClean="0">
                          <a:solidFill>
                            <a:srgbClr val="000000"/>
                          </a:solidFill>
                          <a:latin typeface="Calibri"/>
                        </a:rPr>
                        <a:t> </a:t>
                      </a:r>
                    </a:p>
                    <a:p>
                      <a:pPr algn="l" fontAlgn="b"/>
                      <a:r>
                        <a:rPr lang="nl-BE" sz="1800" b="1" i="0" u="none" strike="noStrike" dirty="0" smtClean="0">
                          <a:solidFill>
                            <a:srgbClr val="000000"/>
                          </a:solidFill>
                          <a:latin typeface="Calibri"/>
                        </a:rPr>
                        <a:t>low </a:t>
                      </a:r>
                      <a:r>
                        <a:rPr lang="nl-BE" sz="1800" b="1" i="0" u="none" strike="noStrike" dirty="0" err="1">
                          <a:solidFill>
                            <a:srgbClr val="000000"/>
                          </a:solidFill>
                          <a:latin typeface="Calibri"/>
                        </a:rPr>
                        <a:t>fidelity</a:t>
                      </a:r>
                      <a:endParaRPr lang="nl-BE" sz="1800" b="1"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r>
                        <a:rPr lang="nl-BE" sz="1800" b="0" i="0" u="none" strike="noStrike" dirty="0">
                          <a:solidFill>
                            <a:srgbClr val="000000"/>
                          </a:solidFill>
                          <a:latin typeface="Calibri"/>
                        </a:rPr>
                        <a:t>box trainer</a:t>
                      </a:r>
                    </a:p>
                  </a:txBody>
                  <a:tcPr marL="6394" marR="6394" marT="6394" marB="0" anchor="b">
                    <a:lnL>
                      <a:noFill/>
                    </a:lnL>
                    <a:lnR>
                      <a:noFill/>
                    </a:lnR>
                    <a:lnT>
                      <a:noFill/>
                    </a:lnT>
                    <a:lnB>
                      <a:noFill/>
                    </a:lnB>
                    <a:solidFill>
                      <a:schemeClr val="bg1">
                        <a:lumMod val="95000"/>
                      </a:schemeClr>
                    </a:solidFill>
                  </a:tcPr>
                </a:tc>
                <a:tc>
                  <a:txBody>
                    <a:bodyPr/>
                    <a:lstStyle/>
                    <a:p>
                      <a:pPr algn="l" fontAlgn="b"/>
                      <a:endParaRPr lang="nl-BE" sz="1800" b="0" i="0" u="none" strike="noStrike">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r>
                        <a:rPr lang="nl-BE" sz="1800" b="0" i="0" u="none" strike="noStrike" dirty="0">
                          <a:solidFill>
                            <a:srgbClr val="000000"/>
                          </a:solidFill>
                          <a:latin typeface="Calibri"/>
                        </a:rPr>
                        <a:t>as </a:t>
                      </a:r>
                      <a:r>
                        <a:rPr lang="nl-BE" sz="1800" b="0" i="0" u="none" strike="noStrike" dirty="0" err="1">
                          <a:solidFill>
                            <a:srgbClr val="000000"/>
                          </a:solidFill>
                          <a:latin typeface="Calibri"/>
                        </a:rPr>
                        <a:t>performant</a:t>
                      </a:r>
                      <a:r>
                        <a:rPr lang="nl-BE" sz="1800" b="0" i="0" u="none" strike="noStrike" dirty="0">
                          <a:solidFill>
                            <a:srgbClr val="000000"/>
                          </a:solidFill>
                          <a:latin typeface="Calibri"/>
                        </a:rPr>
                        <a:t> as </a:t>
                      </a:r>
                      <a:r>
                        <a:rPr lang="nl-BE" sz="1800" b="0" i="0" u="none" strike="noStrike" dirty="0" err="1" smtClean="0">
                          <a:solidFill>
                            <a:srgbClr val="000000"/>
                          </a:solidFill>
                          <a:latin typeface="Calibri"/>
                        </a:rPr>
                        <a:t>animal</a:t>
                      </a:r>
                      <a:r>
                        <a:rPr lang="nl-BE" sz="1800" b="0" i="0" u="none" strike="noStrike" dirty="0" smtClean="0">
                          <a:solidFill>
                            <a:srgbClr val="000000"/>
                          </a:solidFill>
                          <a:latin typeface="Calibri"/>
                        </a:rPr>
                        <a:t>/</a:t>
                      </a:r>
                      <a:r>
                        <a:rPr lang="nl-BE" sz="1800" b="0" i="0" u="none" strike="noStrike" dirty="0" err="1" smtClean="0">
                          <a:solidFill>
                            <a:srgbClr val="000000"/>
                          </a:solidFill>
                          <a:latin typeface="Calibri"/>
                        </a:rPr>
                        <a:t>cadaver</a:t>
                      </a:r>
                      <a:r>
                        <a:rPr lang="nl-BE" sz="1800" b="0" i="0" u="none" strike="noStrike" dirty="0" smtClean="0">
                          <a:solidFill>
                            <a:srgbClr val="000000"/>
                          </a:solidFill>
                          <a:latin typeface="Calibri"/>
                        </a:rPr>
                        <a:t>  model, low </a:t>
                      </a:r>
                      <a:r>
                        <a:rPr lang="nl-BE" sz="1800" b="0" i="0" u="none" strike="noStrike" dirty="0" err="1" smtClean="0">
                          <a:solidFill>
                            <a:srgbClr val="000000"/>
                          </a:solidFill>
                          <a:latin typeface="Calibri"/>
                        </a:rPr>
                        <a:t>cost</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reusable</a:t>
                      </a:r>
                      <a:r>
                        <a:rPr lang="nl-BE" sz="1800" b="0" i="0" u="none" strike="noStrike" dirty="0" smtClean="0">
                          <a:solidFill>
                            <a:srgbClr val="000000"/>
                          </a:solidFill>
                          <a:latin typeface="Calibri"/>
                        </a:rPr>
                        <a:t>, safe, </a:t>
                      </a:r>
                      <a:r>
                        <a:rPr lang="nl-BE" sz="1800" b="0" i="0" u="none" strike="noStrike" dirty="0" err="1" smtClean="0">
                          <a:solidFill>
                            <a:srgbClr val="000000"/>
                          </a:solidFill>
                          <a:latin typeface="Calibri"/>
                        </a:rPr>
                        <a:t>portability</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maximal</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availibity</a:t>
                      </a:r>
                      <a:r>
                        <a:rPr lang="nl-BE" sz="1800" b="0" i="0" u="none" strike="noStrike" dirty="0" smtClean="0">
                          <a:solidFill>
                            <a:srgbClr val="000000"/>
                          </a:solidFill>
                          <a:latin typeface="Calibri"/>
                        </a:rPr>
                        <a:t>, perfect </a:t>
                      </a:r>
                      <a:r>
                        <a:rPr lang="nl-BE" sz="1800" b="0" i="0" u="none" strike="noStrike" dirty="0" err="1" smtClean="0">
                          <a:solidFill>
                            <a:srgbClr val="000000"/>
                          </a:solidFill>
                          <a:latin typeface="Calibri"/>
                        </a:rPr>
                        <a:t>for</a:t>
                      </a:r>
                      <a:r>
                        <a:rPr lang="nl-BE" sz="1800" b="0" i="0" u="none" strike="noStrike" dirty="0" smtClean="0">
                          <a:solidFill>
                            <a:srgbClr val="000000"/>
                          </a:solidFill>
                          <a:latin typeface="Calibri"/>
                        </a:rPr>
                        <a:t> novice </a:t>
                      </a:r>
                      <a:r>
                        <a:rPr lang="nl-BE" sz="1800" b="0" i="0" u="none" strike="noStrike" dirty="0" err="1" smtClean="0">
                          <a:solidFill>
                            <a:srgbClr val="000000"/>
                          </a:solidFill>
                          <a:latin typeface="Calibri"/>
                        </a:rPr>
                        <a:t>learners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maybe</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less</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optimal</a:t>
                      </a:r>
                      <a:r>
                        <a:rPr lang="nl-BE" sz="1800" b="0" i="0" u="none" strike="noStrike" dirty="0" smtClean="0">
                          <a:solidFill>
                            <a:srgbClr val="000000"/>
                          </a:solidFill>
                          <a:latin typeface="Calibri"/>
                        </a:rPr>
                        <a:t> </a:t>
                      </a:r>
                      <a:r>
                        <a:rPr lang="nl-BE" sz="1800" b="0" i="0" u="none" strike="noStrike" dirty="0" err="1" smtClean="0">
                          <a:solidFill>
                            <a:srgbClr val="000000"/>
                          </a:solidFill>
                          <a:latin typeface="Calibri"/>
                        </a:rPr>
                        <a:t>for</a:t>
                      </a:r>
                      <a:r>
                        <a:rPr lang="nl-BE" sz="1800" b="0" i="0" u="none" strike="noStrike" dirty="0" smtClean="0">
                          <a:solidFill>
                            <a:srgbClr val="000000"/>
                          </a:solidFill>
                          <a:latin typeface="Calibri"/>
                        </a:rPr>
                        <a:t> the expert </a:t>
                      </a:r>
                      <a:r>
                        <a:rPr lang="nl-BE" sz="1800" b="0" i="0" u="none" strike="noStrike" dirty="0" err="1" smtClean="0">
                          <a:solidFill>
                            <a:srgbClr val="000000"/>
                          </a:solidFill>
                          <a:latin typeface="Calibri"/>
                        </a:rPr>
                        <a:t>surgeon</a:t>
                      </a:r>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c>
                  <a:txBody>
                    <a:bodyPr/>
                    <a:lstStyle/>
                    <a:p>
                      <a:pPr algn="l" fontAlgn="b"/>
                      <a:r>
                        <a:rPr lang="nl-BE" sz="1800" b="0" i="0" u="none" strike="noStrike" dirty="0" err="1">
                          <a:solidFill>
                            <a:srgbClr val="000000"/>
                          </a:solidFill>
                          <a:latin typeface="Calibri"/>
                        </a:rPr>
                        <a:t>deconstruction</a:t>
                      </a:r>
                      <a:r>
                        <a:rPr lang="nl-BE" sz="1800" b="0" i="0" u="none" strike="noStrike" dirty="0">
                          <a:solidFill>
                            <a:srgbClr val="000000"/>
                          </a:solidFill>
                          <a:latin typeface="Calibri"/>
                        </a:rPr>
                        <a:t> in </a:t>
                      </a:r>
                      <a:r>
                        <a:rPr lang="nl-BE" sz="1800" b="0" i="0" u="none" strike="noStrike" dirty="0" err="1">
                          <a:solidFill>
                            <a:srgbClr val="000000"/>
                          </a:solidFill>
                          <a:latin typeface="Calibri"/>
                        </a:rPr>
                        <a:t>teachable</a:t>
                      </a:r>
                      <a:r>
                        <a:rPr lang="nl-BE" sz="1800" b="0" i="0" u="none" strike="noStrike" dirty="0">
                          <a:solidFill>
                            <a:srgbClr val="000000"/>
                          </a:solidFill>
                          <a:latin typeface="Calibri"/>
                        </a:rPr>
                        <a:t> </a:t>
                      </a:r>
                      <a:r>
                        <a:rPr lang="nl-BE" sz="1800" b="0" i="0" u="none" strike="noStrike" dirty="0" err="1">
                          <a:solidFill>
                            <a:srgbClr val="000000"/>
                          </a:solidFill>
                          <a:latin typeface="Calibri"/>
                        </a:rPr>
                        <a:t>components</a:t>
                      </a:r>
                      <a:endParaRPr lang="nl-BE" sz="1800" b="0" i="0" u="none" strike="noStrike" dirty="0">
                        <a:solidFill>
                          <a:srgbClr val="000000"/>
                        </a:solidFill>
                        <a:latin typeface="Calibri"/>
                      </a:endParaRPr>
                    </a:p>
                  </a:txBody>
                  <a:tcPr marL="6394" marR="6394" marT="6394" marB="0" anchor="b">
                    <a:lnL>
                      <a:noFill/>
                    </a:lnL>
                    <a:lnR>
                      <a:noFill/>
                    </a:lnR>
                    <a:lnT>
                      <a:noFill/>
                    </a:lnT>
                    <a:lnB>
                      <a:noFill/>
                    </a:lnB>
                    <a:solidFill>
                      <a:schemeClr val="bg1">
                        <a:lumMod val="95000"/>
                      </a:schemeClr>
                    </a:solidFill>
                  </a:tcPr>
                </a:tc>
              </a:tr>
              <a:tr h="308316">
                <a:tc>
                  <a:txBody>
                    <a:bodyPr/>
                    <a:lstStyle/>
                    <a:p>
                      <a:pPr algn="l" fontAlgn="b"/>
                      <a:endParaRPr lang="nl-BE" sz="700" b="0" i="0" u="none" strike="noStrike">
                        <a:solidFill>
                          <a:srgbClr val="000000"/>
                        </a:solidFill>
                        <a:latin typeface="Calibri"/>
                      </a:endParaRPr>
                    </a:p>
                  </a:txBody>
                  <a:tcPr marL="6394" marR="6394" marT="6394" marB="0" anchor="b">
                    <a:lnL>
                      <a:noFill/>
                    </a:lnL>
                    <a:lnR>
                      <a:noFill/>
                    </a:lnR>
                    <a:lnT>
                      <a:noFill/>
                    </a:lnT>
                    <a:lnB>
                      <a:noFill/>
                    </a:lnB>
                  </a:tcPr>
                </a:tc>
                <a:tc>
                  <a:txBody>
                    <a:bodyPr/>
                    <a:lstStyle/>
                    <a:p>
                      <a:pPr algn="l" fontAlgn="b"/>
                      <a:endParaRPr lang="nl-BE" sz="700" b="0" i="0" u="none" strike="noStrike">
                        <a:solidFill>
                          <a:srgbClr val="000000"/>
                        </a:solidFill>
                        <a:latin typeface="Calibri"/>
                      </a:endParaRPr>
                    </a:p>
                  </a:txBody>
                  <a:tcPr marL="6394" marR="6394" marT="6394" marB="0" anchor="b">
                    <a:lnL>
                      <a:noFill/>
                    </a:lnL>
                    <a:lnR>
                      <a:noFill/>
                    </a:lnR>
                    <a:lnT>
                      <a:noFill/>
                    </a:lnT>
                    <a:lnB>
                      <a:noFill/>
                    </a:lnB>
                  </a:tcPr>
                </a:tc>
                <a:tc>
                  <a:txBody>
                    <a:bodyPr/>
                    <a:lstStyle/>
                    <a:p>
                      <a:endParaRPr lang="nl-BE" dirty="0"/>
                    </a:p>
                  </a:txBody>
                  <a:tcPr marL="6394" marR="6394" marT="6394" marB="0" anchor="b">
                    <a:lnL>
                      <a:noFill/>
                    </a:lnL>
                    <a:lnR>
                      <a:noFill/>
                    </a:lnR>
                    <a:lnT>
                      <a:noFill/>
                    </a:lnT>
                    <a:lnB>
                      <a:noFill/>
                    </a:lnB>
                  </a:tcPr>
                </a:tc>
                <a:tc>
                  <a:txBody>
                    <a:bodyPr/>
                    <a:lstStyle/>
                    <a:p>
                      <a:endParaRPr lang="nl-BE"/>
                    </a:p>
                  </a:txBody>
                  <a:tcPr marL="6394" marR="6394" marT="6394" marB="0" anchor="b">
                    <a:lnL>
                      <a:noFill/>
                    </a:lnL>
                    <a:lnR>
                      <a:noFill/>
                    </a:lnR>
                    <a:lnT>
                      <a:noFill/>
                    </a:lnT>
                    <a:lnB>
                      <a:noFill/>
                    </a:lnB>
                  </a:tcPr>
                </a:tc>
                <a:tc>
                  <a:txBody>
                    <a:bodyPr/>
                    <a:lstStyle/>
                    <a:p>
                      <a:endParaRPr lang="nl-BE" dirty="0"/>
                    </a:p>
                  </a:txBody>
                  <a:tcPr marL="6394" marR="6394" marT="6394" marB="0" anchor="b">
                    <a:lnL>
                      <a:noFill/>
                    </a:lnL>
                    <a:lnR>
                      <a:noFill/>
                    </a:lnR>
                    <a:lnT>
                      <a:noFill/>
                    </a:lnT>
                    <a:lnB>
                      <a:noFill/>
                    </a:lnB>
                  </a:tcPr>
                </a:tc>
                <a:tc>
                  <a:txBody>
                    <a:bodyPr/>
                    <a:lstStyle/>
                    <a:p>
                      <a:pPr algn="l" fontAlgn="b"/>
                      <a:endParaRPr lang="nl-BE" sz="1000" b="0" i="0" u="none" strike="noStrike">
                        <a:solidFill>
                          <a:srgbClr val="000000"/>
                        </a:solidFill>
                        <a:latin typeface="Calibri"/>
                      </a:endParaRPr>
                    </a:p>
                  </a:txBody>
                  <a:tcPr marL="6394" marR="6394" marT="6394" marB="0" anchor="b">
                    <a:lnL>
                      <a:noFill/>
                    </a:lnL>
                    <a:lnR>
                      <a:noFill/>
                    </a:lnR>
                    <a:lnT>
                      <a:noFill/>
                    </a:lnT>
                    <a:lnB>
                      <a:noFill/>
                    </a:lnB>
                  </a:tcPr>
                </a:tc>
                <a:tc>
                  <a:txBody>
                    <a:bodyPr/>
                    <a:lstStyle/>
                    <a:p>
                      <a:pPr algn="l" fontAlgn="b"/>
                      <a:endParaRPr lang="nl-BE" sz="1000" b="0" i="0" u="none" strike="noStrike" dirty="0">
                        <a:solidFill>
                          <a:srgbClr val="000000"/>
                        </a:solidFill>
                        <a:latin typeface="Calibri"/>
                      </a:endParaRPr>
                    </a:p>
                  </a:txBody>
                  <a:tcPr marL="6394" marR="6394" marT="6394" marB="0" anchor="b">
                    <a:lnL>
                      <a:noFill/>
                    </a:lnL>
                    <a:lnR>
                      <a:noFill/>
                    </a:lnR>
                    <a:lnT>
                      <a:noFill/>
                    </a:lnT>
                    <a:lnB>
                      <a:noFill/>
                    </a:lnB>
                  </a:tcPr>
                </a:tc>
              </a:tr>
            </a:tbl>
          </a:graphicData>
        </a:graphic>
      </p:graphicFrame>
      <p:sp>
        <p:nvSpPr>
          <p:cNvPr id="120861" name="Titel 1"/>
          <p:cNvSpPr>
            <a:spLocks noGrp="1"/>
          </p:cNvSpPr>
          <p:nvPr>
            <p:ph type="title"/>
          </p:nvPr>
        </p:nvSpPr>
        <p:spPr>
          <a:xfrm>
            <a:off x="323850" y="215900"/>
            <a:ext cx="8229600" cy="620713"/>
          </a:xfrm>
        </p:spPr>
        <p:txBody>
          <a:bodyPr/>
          <a:lstStyle/>
          <a:p>
            <a:pPr eaLnBrk="1" hangingPunct="1"/>
            <a:r>
              <a:rPr lang="en-US" sz="2200" b="1" smtClean="0"/>
              <a:t>Different levels of simulation according fidelity</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el 1"/>
          <p:cNvSpPr>
            <a:spLocks noGrp="1"/>
          </p:cNvSpPr>
          <p:nvPr>
            <p:ph type="title"/>
          </p:nvPr>
        </p:nvSpPr>
        <p:spPr/>
        <p:txBody>
          <a:bodyPr/>
          <a:lstStyle/>
          <a:p>
            <a:r>
              <a:rPr lang="nl-BE" sz="4000" b="1" smtClean="0"/>
              <a:t>Commercially available</a:t>
            </a:r>
          </a:p>
        </p:txBody>
      </p:sp>
      <p:pic>
        <p:nvPicPr>
          <p:cNvPr id="174083" name="Picture 10" descr="C:\Documents and Settings\iwallish\Desktop\Heart LAD POD.jpg"/>
          <p:cNvPicPr>
            <a:picLocks noChangeAspect="1" noChangeArrowheads="1"/>
          </p:cNvPicPr>
          <p:nvPr/>
        </p:nvPicPr>
        <p:blipFill>
          <a:blip r:embed="rId2" cstate="print"/>
          <a:srcRect/>
          <a:stretch>
            <a:fillRect/>
          </a:stretch>
        </p:blipFill>
        <p:spPr bwMode="auto">
          <a:xfrm>
            <a:off x="1042988" y="1773238"/>
            <a:ext cx="2844800" cy="2219325"/>
          </a:xfrm>
          <a:prstGeom prst="rect">
            <a:avLst/>
          </a:prstGeom>
          <a:noFill/>
          <a:ln w="9525">
            <a:noFill/>
            <a:miter lim="800000"/>
            <a:headEnd/>
            <a:tailEnd/>
          </a:ln>
        </p:spPr>
      </p:pic>
      <p:pic>
        <p:nvPicPr>
          <p:cNvPr id="174084" name="Picture 5" descr="C:\Documents and Settings\iwallish\Desktop\Vessels for POD.jpg"/>
          <p:cNvPicPr>
            <a:picLocks noChangeAspect="1" noChangeArrowheads="1"/>
          </p:cNvPicPr>
          <p:nvPr/>
        </p:nvPicPr>
        <p:blipFill>
          <a:blip r:embed="rId3" cstate="print"/>
          <a:srcRect/>
          <a:stretch>
            <a:fillRect/>
          </a:stretch>
        </p:blipFill>
        <p:spPr bwMode="auto">
          <a:xfrm>
            <a:off x="1042988" y="4149725"/>
            <a:ext cx="2882900" cy="2343150"/>
          </a:xfrm>
          <a:prstGeom prst="rect">
            <a:avLst/>
          </a:prstGeom>
          <a:noFill/>
          <a:ln w="9525">
            <a:noFill/>
            <a:miter lim="800000"/>
            <a:headEnd/>
            <a:tailEnd/>
          </a:ln>
        </p:spPr>
      </p:pic>
      <p:sp>
        <p:nvSpPr>
          <p:cNvPr id="174085" name="Rechthoek 5"/>
          <p:cNvSpPr>
            <a:spLocks noChangeArrowheads="1"/>
          </p:cNvSpPr>
          <p:nvPr/>
        </p:nvSpPr>
        <p:spPr bwMode="auto">
          <a:xfrm>
            <a:off x="4248150" y="2828925"/>
            <a:ext cx="4572000" cy="2032000"/>
          </a:xfrm>
          <a:prstGeom prst="rect">
            <a:avLst/>
          </a:prstGeom>
          <a:noFill/>
          <a:ln w="9525">
            <a:noFill/>
            <a:miter lim="800000"/>
            <a:headEnd/>
            <a:tailEnd/>
          </a:ln>
        </p:spPr>
        <p:txBody>
          <a:bodyPr>
            <a:spAutoFit/>
          </a:bodyPr>
          <a:lstStyle/>
          <a:p>
            <a:r>
              <a:rPr lang="en-US" b="1">
                <a:latin typeface="Times New Roman" pitchFamily="18" charset="0"/>
              </a:rPr>
              <a:t>Native Coronary Artery 10-pack,  @ $129</a:t>
            </a:r>
          </a:p>
          <a:p>
            <a:r>
              <a:rPr lang="en-US" b="1">
                <a:latin typeface="Times New Roman" pitchFamily="18" charset="0"/>
              </a:rPr>
              <a:t>Allowing 40 anastomoses</a:t>
            </a:r>
          </a:p>
          <a:p>
            <a:endParaRPr lang="en-US" b="1">
              <a:latin typeface="Times New Roman" pitchFamily="18" charset="0"/>
            </a:endParaRPr>
          </a:p>
          <a:p>
            <a:r>
              <a:rPr lang="en-US" b="1">
                <a:latin typeface="Times New Roman" pitchFamily="18" charset="0"/>
              </a:rPr>
              <a:t>3mm Vessel (0.8mm wall), 60-pack @ $34.</a:t>
            </a:r>
          </a:p>
          <a:p>
            <a:r>
              <a:rPr lang="en-US" b="1">
                <a:latin typeface="Times New Roman" pitchFamily="18" charset="0"/>
              </a:rPr>
              <a:t>Allowing 600 anastomoses</a:t>
            </a:r>
          </a:p>
          <a:p>
            <a:endParaRPr lang="en-US" b="1">
              <a:latin typeface="Times New Roman" pitchFamily="18" charset="0"/>
            </a:endParaRPr>
          </a:p>
          <a:p>
            <a:r>
              <a:rPr lang="en-US" b="1">
                <a:latin typeface="Times New Roman" pitchFamily="18" charset="0"/>
              </a:rPr>
              <a:t>Heart LAD Pod, @ 69$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1"/>
          <p:cNvSpPr>
            <a:spLocks noGrp="1"/>
          </p:cNvSpPr>
          <p:nvPr>
            <p:ph type="title"/>
          </p:nvPr>
        </p:nvSpPr>
        <p:spPr>
          <a:xfrm>
            <a:off x="457200" y="274638"/>
            <a:ext cx="8229600" cy="561975"/>
          </a:xfrm>
        </p:spPr>
        <p:txBody>
          <a:bodyPr/>
          <a:lstStyle/>
          <a:p>
            <a:pPr eaLnBrk="1" hangingPunct="1"/>
            <a:r>
              <a:rPr lang="nl-BE" smtClean="0"/>
              <a:t>Drivers toward simulation</a:t>
            </a:r>
          </a:p>
        </p:txBody>
      </p:sp>
      <p:sp>
        <p:nvSpPr>
          <p:cNvPr id="3" name="Tijdelijke aanduiding voor inhoud 2"/>
          <p:cNvSpPr>
            <a:spLocks noGrp="1"/>
          </p:cNvSpPr>
          <p:nvPr>
            <p:ph idx="1"/>
          </p:nvPr>
        </p:nvSpPr>
        <p:spPr>
          <a:xfrm>
            <a:off x="323528" y="1196801"/>
            <a:ext cx="8496300" cy="5616575"/>
          </a:xfrm>
        </p:spPr>
        <p:txBody>
          <a:bodyPr rtlCol="0">
            <a:noAutofit/>
          </a:bodyPr>
          <a:lstStyle/>
          <a:p>
            <a:pPr eaLnBrk="1" fontAlgn="auto" hangingPunct="1">
              <a:spcAft>
                <a:spcPts val="0"/>
              </a:spcAft>
              <a:defRPr/>
            </a:pPr>
            <a:r>
              <a:rPr lang="en-US" sz="2400" b="1" dirty="0" smtClean="0"/>
              <a:t>Quantify </a:t>
            </a:r>
            <a:r>
              <a:rPr lang="en-US" sz="2400" b="1" dirty="0"/>
              <a:t>surgical performance </a:t>
            </a:r>
            <a:endParaRPr lang="en-US" sz="2400" b="1" dirty="0" smtClean="0"/>
          </a:p>
          <a:p>
            <a:pPr marL="457200" lvl="1" indent="0" eaLnBrk="1" fontAlgn="auto" hangingPunct="1">
              <a:spcAft>
                <a:spcPts val="0"/>
              </a:spcAft>
              <a:buFont typeface="Arial" pitchFamily="34" charset="0"/>
              <a:buNone/>
              <a:defRPr/>
            </a:pPr>
            <a:r>
              <a:rPr lang="en-US" sz="1800" dirty="0" smtClean="0"/>
              <a:t>Mandatory formative (progress) and summative (versus standard) assessments</a:t>
            </a:r>
          </a:p>
          <a:p>
            <a:pPr eaLnBrk="1" fontAlgn="auto" hangingPunct="1">
              <a:spcAft>
                <a:spcPts val="0"/>
              </a:spcAft>
              <a:defRPr/>
            </a:pPr>
            <a:r>
              <a:rPr lang="en-US" sz="2400" b="1" dirty="0"/>
              <a:t>Ethical concerns </a:t>
            </a:r>
            <a:r>
              <a:rPr lang="en-US" sz="2400" b="1" dirty="0" smtClean="0"/>
              <a:t>: environment </a:t>
            </a:r>
            <a:r>
              <a:rPr lang="en-US" sz="2400" b="1" dirty="0"/>
              <a:t>that </a:t>
            </a:r>
            <a:r>
              <a:rPr lang="en-US" sz="2400" b="1" dirty="0" smtClean="0"/>
              <a:t>does not </a:t>
            </a:r>
            <a:r>
              <a:rPr lang="en-US" sz="2400" b="1" dirty="0"/>
              <a:t>jeopardize </a:t>
            </a:r>
            <a:r>
              <a:rPr lang="en-US" sz="2400" b="1" dirty="0" smtClean="0"/>
              <a:t>patient </a:t>
            </a:r>
            <a:r>
              <a:rPr lang="en-US" sz="2400" b="1" dirty="0"/>
              <a:t>safety</a:t>
            </a:r>
          </a:p>
          <a:p>
            <a:pPr eaLnBrk="1" fontAlgn="auto" hangingPunct="1">
              <a:spcAft>
                <a:spcPts val="0"/>
              </a:spcAft>
              <a:defRPr/>
            </a:pPr>
            <a:r>
              <a:rPr lang="en-US" sz="2400" b="1" dirty="0" smtClean="0"/>
              <a:t>Training </a:t>
            </a:r>
            <a:r>
              <a:rPr lang="en-US" sz="2400" b="1" dirty="0"/>
              <a:t>not dictated by random case exposure, but </a:t>
            </a:r>
            <a:r>
              <a:rPr lang="nl-NL" sz="2400" b="1" dirty="0" err="1" smtClean="0"/>
              <a:t>by</a:t>
            </a:r>
            <a:r>
              <a:rPr lang="nl-NL" sz="2400" b="1" dirty="0" smtClean="0"/>
              <a:t> </a:t>
            </a:r>
            <a:r>
              <a:rPr lang="nl-NL" sz="2400" b="1" dirty="0" err="1"/>
              <a:t>curricular</a:t>
            </a:r>
            <a:r>
              <a:rPr lang="nl-NL" sz="2400" b="1" dirty="0"/>
              <a:t> </a:t>
            </a:r>
            <a:r>
              <a:rPr lang="nl-NL" sz="2400" b="1" dirty="0" smtClean="0"/>
              <a:t>design</a:t>
            </a:r>
            <a:endParaRPr lang="nl-NL" sz="2400" b="1" dirty="0"/>
          </a:p>
          <a:p>
            <a:pPr eaLnBrk="1" fontAlgn="auto" hangingPunct="1">
              <a:spcAft>
                <a:spcPts val="0"/>
              </a:spcAft>
              <a:buNone/>
              <a:defRPr/>
            </a:pPr>
            <a:r>
              <a:rPr lang="nl-NL" sz="2400" b="1" dirty="0" smtClean="0"/>
              <a:t>	</a:t>
            </a:r>
            <a:r>
              <a:rPr lang="en-US" sz="1800" dirty="0" smtClean="0"/>
              <a:t>Variability </a:t>
            </a:r>
            <a:r>
              <a:rPr lang="en-US" sz="1800" dirty="0"/>
              <a:t>in individual rates of </a:t>
            </a:r>
            <a:r>
              <a:rPr lang="en-US" sz="1800" dirty="0" smtClean="0"/>
              <a:t>learning, </a:t>
            </a:r>
          </a:p>
          <a:p>
            <a:pPr eaLnBrk="1" fontAlgn="auto" hangingPunct="1">
              <a:spcAft>
                <a:spcPts val="0"/>
              </a:spcAft>
              <a:buNone/>
              <a:defRPr/>
            </a:pPr>
            <a:r>
              <a:rPr lang="en-US" sz="1800" dirty="0" smtClean="0"/>
              <a:t>	Objective </a:t>
            </a:r>
            <a:r>
              <a:rPr lang="en-US" sz="1800" dirty="0"/>
              <a:t>proficiency </a:t>
            </a:r>
            <a:r>
              <a:rPr lang="en-US" sz="1800" dirty="0" smtClean="0"/>
              <a:t>level and evaluation </a:t>
            </a:r>
            <a:r>
              <a:rPr lang="en-US" sz="1800" dirty="0"/>
              <a:t>of </a:t>
            </a:r>
            <a:r>
              <a:rPr lang="en-US" sz="1800" dirty="0" smtClean="0"/>
              <a:t>trainee</a:t>
            </a:r>
          </a:p>
          <a:p>
            <a:pPr eaLnBrk="1" fontAlgn="auto" hangingPunct="1">
              <a:spcAft>
                <a:spcPts val="0"/>
              </a:spcAft>
              <a:defRPr/>
            </a:pPr>
            <a:r>
              <a:rPr lang="en-US" sz="2400" b="1" dirty="0" smtClean="0"/>
              <a:t>Complexity </a:t>
            </a:r>
            <a:r>
              <a:rPr lang="en-US" sz="2400" b="1" dirty="0"/>
              <a:t>of current </a:t>
            </a:r>
            <a:r>
              <a:rPr lang="en-US" sz="2400" b="1" dirty="0" smtClean="0"/>
              <a:t>surgery (if true?)</a:t>
            </a:r>
            <a:endParaRPr lang="en-US" sz="2400" b="1" dirty="0"/>
          </a:p>
          <a:p>
            <a:pPr marL="365125" indent="-365125" eaLnBrk="1" fontAlgn="auto" hangingPunct="1">
              <a:spcAft>
                <a:spcPts val="0"/>
              </a:spcAft>
              <a:buClr>
                <a:schemeClr val="folHlink"/>
              </a:buClr>
              <a:buFont typeface="Arial" pitchFamily="34" charset="0"/>
              <a:buNone/>
              <a:defRPr/>
            </a:pPr>
            <a:r>
              <a:rPr lang="en-US" sz="1800" dirty="0"/>
              <a:t>	</a:t>
            </a:r>
            <a:r>
              <a:rPr lang="en-US" sz="1800" dirty="0" smtClean="0"/>
              <a:t>Less </a:t>
            </a:r>
            <a:r>
              <a:rPr lang="en-US" sz="1800" dirty="0"/>
              <a:t>open, more minimal </a:t>
            </a:r>
            <a:r>
              <a:rPr lang="en-US" sz="1800" dirty="0" smtClean="0"/>
              <a:t>invasive, Patients </a:t>
            </a:r>
            <a:r>
              <a:rPr lang="en-US" sz="1800" dirty="0"/>
              <a:t>older, more co-morbidities </a:t>
            </a:r>
          </a:p>
          <a:p>
            <a:pPr marL="365125" indent="-365125" eaLnBrk="1" fontAlgn="auto" hangingPunct="1">
              <a:spcAft>
                <a:spcPts val="0"/>
              </a:spcAft>
              <a:buClr>
                <a:schemeClr val="folHlink"/>
              </a:buClr>
              <a:buFont typeface="Arial" pitchFamily="34" charset="0"/>
              <a:buNone/>
              <a:defRPr/>
            </a:pPr>
            <a:r>
              <a:rPr lang="en-US" sz="1800" dirty="0"/>
              <a:t>	</a:t>
            </a:r>
            <a:r>
              <a:rPr lang="en-US" sz="1800" dirty="0" smtClean="0"/>
              <a:t>New </a:t>
            </a:r>
            <a:r>
              <a:rPr lang="en-US" sz="1800" dirty="0"/>
              <a:t>skills and </a:t>
            </a:r>
            <a:r>
              <a:rPr lang="en-US" sz="1800" dirty="0" smtClean="0"/>
              <a:t>techniques, ACGME </a:t>
            </a:r>
            <a:r>
              <a:rPr lang="en-US" sz="1800" dirty="0"/>
              <a:t>competency </a:t>
            </a:r>
            <a:r>
              <a:rPr lang="en-US" sz="1800" dirty="0" smtClean="0"/>
              <a:t>initiative</a:t>
            </a:r>
            <a:r>
              <a:rPr lang="en-US" sz="1800" dirty="0">
                <a:solidFill>
                  <a:schemeClr val="folHlink"/>
                </a:solidFill>
              </a:rPr>
              <a:t>	</a:t>
            </a:r>
            <a:endParaRPr lang="nl-BE" sz="1800" dirty="0"/>
          </a:p>
          <a:p>
            <a:pPr eaLnBrk="1" fontAlgn="auto" hangingPunct="1">
              <a:spcAft>
                <a:spcPts val="0"/>
              </a:spcAft>
              <a:defRPr/>
            </a:pPr>
            <a:r>
              <a:rPr lang="en-US" sz="2400" b="1" dirty="0" smtClean="0"/>
              <a:t>Reimbursement, fewer </a:t>
            </a:r>
            <a:r>
              <a:rPr lang="en-US" sz="2400" b="1" dirty="0"/>
              <a:t>mentor opportunitie</a:t>
            </a:r>
            <a:r>
              <a:rPr lang="en-US" sz="1800" dirty="0"/>
              <a: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el 1"/>
          <p:cNvSpPr>
            <a:spLocks noGrp="1"/>
          </p:cNvSpPr>
          <p:nvPr>
            <p:ph type="title"/>
          </p:nvPr>
        </p:nvSpPr>
        <p:spPr/>
        <p:txBody>
          <a:bodyPr/>
          <a:lstStyle/>
          <a:p>
            <a:r>
              <a:rPr lang="nl-BE" sz="4000" b="1" smtClean="0"/>
              <a:t>Commercially available</a:t>
            </a:r>
          </a:p>
        </p:txBody>
      </p:sp>
      <p:pic>
        <p:nvPicPr>
          <p:cNvPr id="175107" name="Picture 3"/>
          <p:cNvPicPr>
            <a:picLocks noChangeAspect="1" noChangeArrowheads="1"/>
          </p:cNvPicPr>
          <p:nvPr/>
        </p:nvPicPr>
        <p:blipFill>
          <a:blip r:embed="rId2" cstate="print"/>
          <a:srcRect/>
          <a:stretch>
            <a:fillRect/>
          </a:stretch>
        </p:blipFill>
        <p:spPr bwMode="auto">
          <a:xfrm>
            <a:off x="2627313" y="1916113"/>
            <a:ext cx="3708400" cy="304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23850" y="692150"/>
            <a:ext cx="8458200" cy="9324975"/>
          </a:xfrm>
          <a:prstGeom prst="rect">
            <a:avLst/>
          </a:prstGeom>
          <a:noFill/>
          <a:ln w="9525">
            <a:noFill/>
            <a:miter lim="800000"/>
            <a:headEnd/>
            <a:tailEnd/>
          </a:ln>
        </p:spPr>
        <p:txBody>
          <a:bodyPr>
            <a:spAutoFit/>
          </a:bodyPr>
          <a:lstStyle/>
          <a:p>
            <a:pPr marL="1371600" indent="-1371600">
              <a:defRPr/>
            </a:pPr>
            <a:endParaRPr lang="en-US" sz="1000" dirty="0">
              <a:latin typeface="Calibri" pitchFamily="34" charset="0"/>
            </a:endParaRPr>
          </a:p>
          <a:p>
            <a:pPr marL="1371600" indent="-1371600" algn="ctr">
              <a:defRPr/>
            </a:pPr>
            <a:r>
              <a:rPr lang="en-US" sz="2400" dirty="0">
                <a:latin typeface="+mj-lt"/>
              </a:rPr>
              <a:t>LABORATORY SET-UP</a:t>
            </a:r>
          </a:p>
          <a:p>
            <a:pPr marL="1371600" indent="-1371600">
              <a:defRPr/>
            </a:pPr>
            <a:endParaRPr lang="en-US" sz="2400" dirty="0">
              <a:solidFill>
                <a:schemeClr val="tx2"/>
              </a:solidFill>
            </a:endParaRPr>
          </a:p>
          <a:p>
            <a:pPr marL="1828800" lvl="1" indent="-1371600">
              <a:defRPr/>
            </a:pPr>
            <a:r>
              <a:rPr lang="en-US" dirty="0">
                <a:latin typeface="+mj-lt"/>
              </a:rPr>
              <a:t>Disposables per trainee		No. used		Price/each	Total	</a:t>
            </a:r>
          </a:p>
          <a:p>
            <a:pPr marL="2286000" lvl="2" indent="-1371600">
              <a:defRPr/>
            </a:pPr>
            <a:endParaRPr lang="en-US" dirty="0">
              <a:latin typeface="+mj-lt"/>
            </a:endParaRPr>
          </a:p>
          <a:p>
            <a:pPr marL="2286000" lvl="2" indent="-1371600">
              <a:defRPr/>
            </a:pPr>
            <a:r>
              <a:rPr lang="en-US" dirty="0">
                <a:latin typeface="+mj-lt"/>
              </a:rPr>
              <a:t>Coronary artery segments*	4		$11		$44</a:t>
            </a:r>
          </a:p>
          <a:p>
            <a:pPr marL="2286000" lvl="2" indent="-1371600">
              <a:defRPr/>
            </a:pPr>
            <a:r>
              <a:rPr lang="en-US" dirty="0">
                <a:latin typeface="+mj-lt"/>
              </a:rPr>
              <a:t>Vein segments*		10		$25		$250</a:t>
            </a:r>
          </a:p>
          <a:p>
            <a:pPr marL="2286000" lvl="2" indent="-1371600">
              <a:defRPr/>
            </a:pPr>
            <a:r>
              <a:rPr lang="en-US" dirty="0">
                <a:latin typeface="+mj-lt"/>
              </a:rPr>
              <a:t>Sutures, 6-0 </a:t>
            </a:r>
            <a:r>
              <a:rPr lang="en-US" dirty="0" err="1">
                <a:latin typeface="+mj-lt"/>
              </a:rPr>
              <a:t>Prolene</a:t>
            </a:r>
            <a:r>
              <a:rPr lang="en-US" dirty="0">
                <a:latin typeface="+mj-lt"/>
              </a:rPr>
              <a:t>	15		$20		$300</a:t>
            </a:r>
          </a:p>
          <a:p>
            <a:pPr marL="2286000" lvl="2" indent="-1371600">
              <a:defRPr/>
            </a:pPr>
            <a:r>
              <a:rPr lang="en-US" dirty="0">
                <a:latin typeface="+mj-lt"/>
              </a:rPr>
              <a:t>Aortic root model*		1		$205		$205</a:t>
            </a:r>
          </a:p>
          <a:p>
            <a:pPr marL="2286000" lvl="2" indent="-1371600">
              <a:defRPr/>
            </a:pPr>
            <a:r>
              <a:rPr lang="en-US" dirty="0">
                <a:latin typeface="+mj-lt"/>
              </a:rPr>
              <a:t>Mitral valve model*	1		$55		$55</a:t>
            </a:r>
          </a:p>
          <a:p>
            <a:pPr marL="2286000" lvl="2" indent="-1371600">
              <a:defRPr/>
            </a:pPr>
            <a:r>
              <a:rPr lang="en-US" dirty="0">
                <a:latin typeface="+mj-lt"/>
              </a:rPr>
              <a:t>Synthetic aorta* 		1		$60		$60</a:t>
            </a:r>
          </a:p>
          <a:p>
            <a:pPr marL="2286000" lvl="2" indent="-1371600">
              <a:defRPr/>
            </a:pPr>
            <a:r>
              <a:rPr lang="en-US" dirty="0">
                <a:latin typeface="+mj-lt"/>
              </a:rPr>
              <a:t>Porcine hearts			4		$10		$40</a:t>
            </a:r>
          </a:p>
          <a:p>
            <a:pPr marL="2286000" lvl="2" indent="-1371600">
              <a:defRPr/>
            </a:pPr>
            <a:r>
              <a:rPr lang="en-US" dirty="0">
                <a:latin typeface="+mj-lt"/>
              </a:rPr>
              <a:t>Expired valves, sutures, pump kit, cannulas</a:t>
            </a:r>
          </a:p>
          <a:p>
            <a:pPr marL="2286000" lvl="2" indent="-1371600">
              <a:defRPr/>
            </a:pPr>
            <a:endParaRPr lang="en-US" dirty="0">
              <a:latin typeface="+mj-lt"/>
            </a:endParaRPr>
          </a:p>
          <a:p>
            <a:pPr marL="2286000" lvl="2" indent="-1371600">
              <a:defRPr/>
            </a:pPr>
            <a:r>
              <a:rPr lang="en-US" dirty="0">
                <a:latin typeface="+mj-lt"/>
              </a:rPr>
              <a:t>TOTAL							$954</a:t>
            </a:r>
          </a:p>
          <a:p>
            <a:pPr marL="2286000" lvl="2" indent="-1371600">
              <a:defRPr/>
            </a:pPr>
            <a:endParaRPr lang="en-US" dirty="0">
              <a:latin typeface="+mj-lt"/>
            </a:endParaRPr>
          </a:p>
          <a:p>
            <a:pPr marL="2286000" lvl="2" indent="-1371600">
              <a:defRPr/>
            </a:pPr>
            <a:r>
              <a:rPr lang="en-US" dirty="0">
                <a:latin typeface="+mj-lt"/>
              </a:rPr>
              <a:t>Additional:</a:t>
            </a:r>
          </a:p>
          <a:p>
            <a:pPr marL="2286000" lvl="2" indent="-1371600">
              <a:defRPr/>
            </a:pPr>
            <a:r>
              <a:rPr lang="en-US" dirty="0">
                <a:latin typeface="+mj-lt"/>
              </a:rPr>
              <a:t>Environmental simulation (</a:t>
            </a:r>
            <a:r>
              <a:rPr lang="en-US" dirty="0" err="1">
                <a:latin typeface="+mj-lt"/>
              </a:rPr>
              <a:t>Sim</a:t>
            </a:r>
            <a:r>
              <a:rPr lang="en-US" dirty="0">
                <a:latin typeface="+mj-lt"/>
              </a:rPr>
              <a:t> Center) 	$200/hr			$400</a:t>
            </a:r>
          </a:p>
          <a:p>
            <a:pPr marL="2286000" lvl="2" indent="-1371600">
              <a:defRPr/>
            </a:pPr>
            <a:endParaRPr lang="en-US" dirty="0"/>
          </a:p>
          <a:p>
            <a:pPr marL="2286000" lvl="2" indent="-1371600">
              <a:defRPr/>
            </a:pPr>
            <a:endParaRPr lang="en-US" dirty="0"/>
          </a:p>
          <a:p>
            <a:pPr marL="2286000" lvl="2" indent="-1371600">
              <a:defRPr/>
            </a:pPr>
            <a:r>
              <a:rPr lang="en-US" dirty="0"/>
              <a:t>* </a:t>
            </a:r>
            <a:r>
              <a:rPr lang="en-US" sz="1600" dirty="0"/>
              <a:t>From Chamberlain Group (Great Barrington, MA)</a:t>
            </a:r>
          </a:p>
          <a:p>
            <a:pPr marL="2286000" lvl="2" indent="-1371600">
              <a:defRPr/>
            </a:pPr>
            <a:endParaRPr lang="en-US" dirty="0"/>
          </a:p>
          <a:p>
            <a:pPr marL="2286000" lvl="2" indent="-1371600">
              <a:defRPr/>
            </a:pPr>
            <a:endParaRPr lang="en-US" dirty="0"/>
          </a:p>
          <a:p>
            <a:pPr marL="2286000" lvl="2" indent="-1371600">
              <a:defRPr/>
            </a:pPr>
            <a:endParaRPr lang="en-US" dirty="0"/>
          </a:p>
          <a:p>
            <a:pPr marL="2286000" lvl="2" indent="-1371600">
              <a:defRPr/>
            </a:pPr>
            <a:endParaRPr lang="en-US" dirty="0"/>
          </a:p>
          <a:p>
            <a:pPr marL="2286000" lvl="2" indent="-1371600">
              <a:defRPr/>
            </a:pPr>
            <a:endParaRPr lang="en-US" dirty="0"/>
          </a:p>
          <a:p>
            <a:pPr marL="1371600" indent="-1371600">
              <a:defRPr/>
            </a:pPr>
            <a:endParaRPr lang="en-US" sz="2000" dirty="0"/>
          </a:p>
          <a:p>
            <a:pPr marL="1371600" indent="-1371600">
              <a:defRPr/>
            </a:pPr>
            <a:r>
              <a:rPr lang="en-US" sz="2400" dirty="0">
                <a:latin typeface="Calibri" pitchFamily="34" charset="0"/>
              </a:rPr>
              <a:t> </a:t>
            </a:r>
          </a:p>
          <a:p>
            <a:pPr marL="1371600" indent="-1371600">
              <a:defRPr/>
            </a:pPr>
            <a:r>
              <a:rPr lang="en-US" sz="2800" dirty="0">
                <a:latin typeface="Calibri" pitchFamily="34" charset="0"/>
              </a:rPr>
              <a:t> </a:t>
            </a:r>
          </a:p>
          <a:p>
            <a:pPr marL="1371600" indent="-1371600">
              <a:defRPr/>
            </a:pPr>
            <a:endParaRPr lang="en-US" sz="2800" dirty="0">
              <a:solidFill>
                <a:schemeClr val="tx2"/>
              </a:solidFill>
            </a:endParaRPr>
          </a:p>
          <a:p>
            <a:pPr marL="1371600" indent="-1371600">
              <a:defRPr/>
            </a:pPr>
            <a:endParaRPr lang="en-US" sz="2800" dirty="0"/>
          </a:p>
        </p:txBody>
      </p:sp>
      <p:sp>
        <p:nvSpPr>
          <p:cNvPr id="169987" name="Rectangle 2"/>
          <p:cNvSpPr>
            <a:spLocks noChangeArrowheads="1"/>
          </p:cNvSpPr>
          <p:nvPr/>
        </p:nvSpPr>
        <p:spPr bwMode="auto">
          <a:xfrm>
            <a:off x="762000" y="0"/>
            <a:ext cx="7772400" cy="1143000"/>
          </a:xfrm>
          <a:prstGeom prst="rect">
            <a:avLst/>
          </a:prstGeom>
          <a:noFill/>
          <a:ln w="9525">
            <a:noFill/>
            <a:miter lim="800000"/>
            <a:headEnd/>
            <a:tailEnd/>
          </a:ln>
        </p:spPr>
        <p:txBody>
          <a:bodyPr anchor="ctr"/>
          <a:lstStyle/>
          <a:p>
            <a:pPr algn="ctr"/>
            <a:r>
              <a:rPr lang="en-US" sz="4000" b="1">
                <a:latin typeface="Calibri" pitchFamily="34" charset="0"/>
              </a:rPr>
              <a:t>Simulation in cardiac surgery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nl-BE" sz="3600" b="1" smtClean="0"/>
              <a:t>Training the untrained surgeon</a:t>
            </a:r>
            <a:r>
              <a:rPr lang="nl-BE" b="1" smtClean="0"/>
              <a:t> </a:t>
            </a:r>
            <a:br>
              <a:rPr lang="nl-BE" b="1" smtClean="0"/>
            </a:br>
            <a:r>
              <a:rPr lang="nl-BE" sz="2800" b="1" smtClean="0"/>
              <a:t>a low-fidelity training box</a:t>
            </a:r>
            <a:endParaRPr lang="nl-NL" sz="2800" b="1" smtClean="0"/>
          </a:p>
        </p:txBody>
      </p:sp>
      <p:pic>
        <p:nvPicPr>
          <p:cNvPr id="40963" name="Picture 3" descr="DSCN0784"/>
          <p:cNvPicPr>
            <a:picLocks noChangeAspect="1" noChangeArrowheads="1"/>
          </p:cNvPicPr>
          <p:nvPr/>
        </p:nvPicPr>
        <p:blipFill>
          <a:blip r:embed="rId4" cstate="print"/>
          <a:srcRect/>
          <a:stretch>
            <a:fillRect/>
          </a:stretch>
        </p:blipFill>
        <p:spPr bwMode="auto">
          <a:xfrm>
            <a:off x="1981200" y="1905000"/>
            <a:ext cx="5029200" cy="46339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Sergeant\Desktop\fotos of anastomoses. Edem\IMG_2089.JPG"/>
          <p:cNvPicPr>
            <a:picLocks noGrp="1" noChangeAspect="1" noChangeArrowheads="1"/>
          </p:cNvPicPr>
          <p:nvPr>
            <p:ph idx="1"/>
          </p:nvPr>
        </p:nvPicPr>
        <p:blipFill>
          <a:blip r:embed="rId2" cstate="print"/>
          <a:srcRect/>
          <a:stretch>
            <a:fillRect/>
          </a:stretch>
        </p:blipFill>
        <p:spPr>
          <a:xfrm>
            <a:off x="468313" y="333375"/>
            <a:ext cx="8135937" cy="610235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p:cNvSpPr>
            <a:spLocks noGrp="1"/>
          </p:cNvSpPr>
          <p:nvPr>
            <p:ph type="title"/>
          </p:nvPr>
        </p:nvSpPr>
        <p:spPr>
          <a:xfrm>
            <a:off x="179388" y="188913"/>
            <a:ext cx="6562725" cy="1143000"/>
          </a:xfrm>
        </p:spPr>
        <p:txBody>
          <a:bodyPr/>
          <a:lstStyle/>
          <a:p>
            <a:pPr algn="l"/>
            <a:r>
              <a:rPr lang="nl-BE" sz="2800" b="1" smtClean="0"/>
              <a:t>The cardiothoracic</a:t>
            </a:r>
            <a:br>
              <a:rPr lang="nl-BE" sz="2800" b="1" smtClean="0"/>
            </a:br>
            <a:r>
              <a:rPr lang="nl-BE" sz="2800" b="1" smtClean="0"/>
              <a:t> surgical Hand</a:t>
            </a:r>
          </a:p>
        </p:txBody>
      </p:sp>
      <p:pic>
        <p:nvPicPr>
          <p:cNvPr id="107523" name="Picture 2"/>
          <p:cNvPicPr>
            <a:picLocks noChangeAspect="1" noChangeArrowheads="1"/>
          </p:cNvPicPr>
          <p:nvPr/>
        </p:nvPicPr>
        <p:blipFill>
          <a:blip r:embed="rId3" cstate="print"/>
          <a:srcRect/>
          <a:stretch>
            <a:fillRect/>
          </a:stretch>
        </p:blipFill>
        <p:spPr bwMode="auto">
          <a:xfrm>
            <a:off x="4294188" y="66675"/>
            <a:ext cx="4689475" cy="6675438"/>
          </a:xfrm>
          <a:prstGeom prst="rect">
            <a:avLst/>
          </a:prstGeom>
          <a:noFill/>
          <a:ln w="9525">
            <a:noFill/>
            <a:miter lim="800000"/>
            <a:headEnd/>
            <a:tailEnd/>
          </a:ln>
        </p:spPr>
      </p:pic>
      <p:sp>
        <p:nvSpPr>
          <p:cNvPr id="107524" name="Tekstvak 5"/>
          <p:cNvSpPr txBox="1">
            <a:spLocks noChangeArrowheads="1"/>
          </p:cNvSpPr>
          <p:nvPr/>
        </p:nvSpPr>
        <p:spPr bwMode="auto">
          <a:xfrm>
            <a:off x="179388" y="1773238"/>
            <a:ext cx="3916362" cy="6462712"/>
          </a:xfrm>
          <a:prstGeom prst="rect">
            <a:avLst/>
          </a:prstGeom>
          <a:noFill/>
          <a:ln w="9525">
            <a:noFill/>
            <a:miter lim="800000"/>
            <a:headEnd/>
            <a:tailEnd/>
          </a:ln>
        </p:spPr>
        <p:txBody>
          <a:bodyPr wrap="none">
            <a:spAutoFit/>
          </a:bodyPr>
          <a:lstStyle/>
          <a:p>
            <a:r>
              <a:rPr lang="en-GB"/>
              <a:t>Simulator building awards</a:t>
            </a:r>
          </a:p>
          <a:p>
            <a:r>
              <a:rPr lang="en-GB"/>
              <a:t>	EACTS 2011 	coron a</a:t>
            </a:r>
          </a:p>
          <a:p>
            <a:r>
              <a:rPr lang="en-GB"/>
              <a:t>	EACTS 2012 	mitral v</a:t>
            </a:r>
          </a:p>
          <a:p>
            <a:r>
              <a:rPr lang="en-GB"/>
              <a:t>	Brazil  2012	aortic v</a:t>
            </a:r>
          </a:p>
          <a:p>
            <a:r>
              <a:rPr lang="en-GB"/>
              <a:t>	SA Bloemfontein 2012</a:t>
            </a:r>
          </a:p>
          <a:p>
            <a:endParaRPr lang="en-GB"/>
          </a:p>
          <a:p>
            <a:r>
              <a:rPr lang="en-GB"/>
              <a:t>Simulator portfolio on CTSNet</a:t>
            </a:r>
          </a:p>
          <a:p>
            <a:endParaRPr lang="en-GB"/>
          </a:p>
          <a:p>
            <a:r>
              <a:rPr lang="en-GB"/>
              <a:t>Simulator use wetlabs</a:t>
            </a:r>
          </a:p>
          <a:p>
            <a:r>
              <a:rPr lang="en-GB"/>
              <a:t>	…</a:t>
            </a:r>
          </a:p>
          <a:p>
            <a:r>
              <a:rPr lang="en-US"/>
              <a:t>Integration with CT surgical brain</a:t>
            </a:r>
          </a:p>
          <a:p>
            <a:r>
              <a:rPr lang="en-US"/>
              <a:t>Portfolio of virtual learning is needed</a:t>
            </a:r>
          </a:p>
          <a:p>
            <a:pPr lvl="2"/>
            <a:r>
              <a:rPr lang="en-US"/>
              <a:t>Low-fidelity</a:t>
            </a:r>
          </a:p>
          <a:p>
            <a:pPr lvl="2"/>
            <a:r>
              <a:rPr lang="en-US"/>
              <a:t>Wet-labs</a:t>
            </a:r>
          </a:p>
          <a:p>
            <a:pPr lvl="2"/>
            <a:r>
              <a:rPr lang="en-US"/>
              <a:t>Animal labs</a:t>
            </a:r>
          </a:p>
          <a:p>
            <a:pPr lvl="2"/>
            <a:r>
              <a:rPr lang="en-US"/>
              <a:t>Cadaver–labs</a:t>
            </a:r>
          </a:p>
          <a:p>
            <a:pPr lvl="2"/>
            <a:r>
              <a:rPr lang="en-US"/>
              <a:t>High tech environments</a:t>
            </a:r>
          </a:p>
          <a:p>
            <a:pPr lvl="2"/>
            <a:r>
              <a:rPr lang="en-US"/>
              <a:t>	</a:t>
            </a:r>
          </a:p>
          <a:p>
            <a:pPr lvl="2"/>
            <a:endParaRPr lang="en-US"/>
          </a:p>
          <a:p>
            <a:pPr lvl="2"/>
            <a:endParaRPr lang="en-US"/>
          </a:p>
          <a:p>
            <a:pPr lvl="2"/>
            <a:endParaRPr lang="en-US"/>
          </a:p>
          <a:p>
            <a:pPr lvl="2"/>
            <a:r>
              <a:rPr lang="en-US"/>
              <a:t>	</a:t>
            </a:r>
          </a:p>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p:cNvSpPr>
            <a:spLocks noGrp="1"/>
          </p:cNvSpPr>
          <p:nvPr>
            <p:ph type="title"/>
          </p:nvPr>
        </p:nvSpPr>
        <p:spPr>
          <a:xfrm>
            <a:off x="457200" y="274638"/>
            <a:ext cx="8229600" cy="706437"/>
          </a:xfrm>
        </p:spPr>
        <p:txBody>
          <a:bodyPr/>
          <a:lstStyle/>
          <a:p>
            <a:pPr eaLnBrk="1" hangingPunct="1"/>
            <a:r>
              <a:rPr lang="en-US" sz="3600" b="1" smtClean="0"/>
              <a:t>Shaping and Fading</a:t>
            </a:r>
            <a:endParaRPr lang="en-US" smtClean="0"/>
          </a:p>
        </p:txBody>
      </p:sp>
      <p:sp>
        <p:nvSpPr>
          <p:cNvPr id="128003" name="Tijdelijke aanduiding voor inhoud 2"/>
          <p:cNvSpPr>
            <a:spLocks noGrp="1"/>
          </p:cNvSpPr>
          <p:nvPr>
            <p:ph idx="1"/>
          </p:nvPr>
        </p:nvSpPr>
        <p:spPr/>
        <p:txBody>
          <a:bodyPr/>
          <a:lstStyle/>
          <a:p>
            <a:pPr eaLnBrk="1" hangingPunct="1">
              <a:spcBef>
                <a:spcPct val="0"/>
              </a:spcBef>
            </a:pPr>
            <a:r>
              <a:rPr lang="en-US" sz="2000" b="1" smtClean="0"/>
              <a:t>Shaping</a:t>
            </a:r>
            <a:r>
              <a:rPr lang="en-US" sz="2000" smtClean="0"/>
              <a:t>: successive approximations of the desired response pattern are reinforced until the desired response occurs. Tasks are configurable from easy, medium, and difficult settings, and tasks can be ordered so that they become progressively more difficult.</a:t>
            </a:r>
          </a:p>
          <a:p>
            <a:pPr eaLnBrk="1" hangingPunct="1">
              <a:spcBef>
                <a:spcPct val="0"/>
              </a:spcBef>
            </a:pPr>
            <a:endParaRPr lang="en-US" sz="2000" smtClean="0"/>
          </a:p>
          <a:p>
            <a:pPr eaLnBrk="1" hangingPunct="1">
              <a:spcBef>
                <a:spcPct val="0"/>
              </a:spcBef>
            </a:pPr>
            <a:r>
              <a:rPr lang="en-US" sz="2000" b="1" smtClean="0"/>
              <a:t>Fading</a:t>
            </a:r>
            <a:r>
              <a:rPr lang="en-US" sz="2000" smtClean="0"/>
              <a:t>: giving trainees major clues and guides at the start of training. Indeed, trainees might even begin with abstract tasks that elicit the same psychomotor performance as would be required to perform the task in vivo. As tasks become gradually more difficult, the amount of clues and guides is gradually faded out until the trainee is required to perform the task without support.</a:t>
            </a:r>
          </a:p>
          <a:p>
            <a:pPr eaLnBrk="1" hangingPunct="1">
              <a:spcBef>
                <a:spcPct val="0"/>
              </a:spcBef>
            </a:pPr>
            <a:endParaRPr lang="en-US" sz="2000" smtClean="0"/>
          </a:p>
          <a:p>
            <a:pPr eaLnBrk="1" hangingPunct="1">
              <a:spcBef>
                <a:spcPct val="0"/>
              </a:spcBef>
            </a:pPr>
            <a:r>
              <a:rPr lang="en-US" sz="2000" b="1" smtClean="0"/>
              <a:t>Inacceptable</a:t>
            </a:r>
            <a:r>
              <a:rPr lang="en-US" sz="2000" smtClean="0"/>
              <a:t>: practice on the simulator without guidance</a:t>
            </a:r>
          </a:p>
          <a:p>
            <a:pPr eaLnBrk="1" hangingPunct="1">
              <a:spcBef>
                <a:spcPct val="0"/>
              </a:spcBef>
            </a:pPr>
            <a:endParaRPr lang="en-US" sz="2000" smtClean="0"/>
          </a:p>
          <a:p>
            <a:pPr lvl="1" eaLnBrk="1" hangingPunct="1"/>
            <a:endParaRPr lang="en-US" sz="2000" smtClean="0"/>
          </a:p>
          <a:p>
            <a:pPr eaLnBrk="1" hangingPunct="1"/>
            <a:endParaRPr lang="en-US" sz="2000" smtClean="0"/>
          </a:p>
          <a:p>
            <a:pPr eaLnBrk="1" hangingPunct="1"/>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850" y="1249363"/>
            <a:ext cx="8569325" cy="4340225"/>
          </a:xfrm>
          <a:prstGeom prst="rect">
            <a:avLst/>
          </a:prstGeom>
        </p:spPr>
        <p:txBody>
          <a:bodyPr>
            <a:spAutoFit/>
          </a:bodyPr>
          <a:lstStyle/>
          <a:p>
            <a:pPr algn="ctr">
              <a:defRPr/>
            </a:pPr>
            <a:r>
              <a:rPr lang="en-US" sz="3600" b="1" dirty="0">
                <a:latin typeface="+mn-lt"/>
              </a:rPr>
              <a:t>Formative and summative assessment</a:t>
            </a:r>
          </a:p>
          <a:p>
            <a:pPr>
              <a:defRPr/>
            </a:pPr>
            <a:endParaRPr lang="en-US" sz="2000" b="1" dirty="0">
              <a:latin typeface="+mj-lt"/>
            </a:endParaRPr>
          </a:p>
          <a:p>
            <a:pPr>
              <a:defRPr/>
            </a:pPr>
            <a:r>
              <a:rPr lang="en-US" sz="2000" b="1" dirty="0">
                <a:latin typeface="+mj-lt"/>
              </a:rPr>
              <a:t>Formative assessment </a:t>
            </a:r>
            <a:r>
              <a:rPr lang="en-US" sz="2000" dirty="0">
                <a:latin typeface="+mj-lt"/>
              </a:rPr>
              <a:t>aims at development by monitoring a trainee’s progress over time and giving structured feedback. It should be able to identify </a:t>
            </a:r>
            <a:r>
              <a:rPr lang="en-US" sz="2000" i="1" dirty="0">
                <a:latin typeface="+mj-lt"/>
              </a:rPr>
              <a:t>different levels </a:t>
            </a:r>
            <a:r>
              <a:rPr lang="en-US" sz="2000" dirty="0">
                <a:latin typeface="+mj-lt"/>
              </a:rPr>
              <a:t>of performance (construct validity). </a:t>
            </a:r>
          </a:p>
          <a:p>
            <a:pPr>
              <a:defRPr/>
            </a:pPr>
            <a:endParaRPr lang="en-US" sz="2000" b="1" dirty="0">
              <a:latin typeface="+mj-lt"/>
            </a:endParaRPr>
          </a:p>
          <a:p>
            <a:pPr>
              <a:defRPr/>
            </a:pPr>
            <a:r>
              <a:rPr lang="en-US" sz="2000" b="1" dirty="0">
                <a:latin typeface="+mj-lt"/>
              </a:rPr>
              <a:t>Summative assessment </a:t>
            </a:r>
            <a:r>
              <a:rPr lang="en-US" sz="2000" dirty="0">
                <a:latin typeface="+mj-lt"/>
              </a:rPr>
              <a:t>would be required for credentialing. Higher standards for construct validity and reliability are required with this form of assessment than with formative assessment. Clear cut-off values have to be defined adherent to the predefined consequences and, ideally, the sensitivity and specificity of these values should be tested. A summative assessment is used for selection and therefore needs predefined levels of outcome. </a:t>
            </a:r>
          </a:p>
          <a:p>
            <a:pPr>
              <a:defRPr/>
            </a:pPr>
            <a:endParaRPr lang="en-US" sz="2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el 1"/>
          <p:cNvSpPr>
            <a:spLocks noGrp="1"/>
          </p:cNvSpPr>
          <p:nvPr>
            <p:ph type="title"/>
          </p:nvPr>
        </p:nvSpPr>
        <p:spPr>
          <a:xfrm>
            <a:off x="323850" y="274638"/>
            <a:ext cx="8362950" cy="922337"/>
          </a:xfrm>
        </p:spPr>
        <p:txBody>
          <a:bodyPr/>
          <a:lstStyle/>
          <a:p>
            <a:pPr eaLnBrk="1" hangingPunct="1"/>
            <a:r>
              <a:rPr lang="nl-BE" sz="3600" b="1" dirty="0" smtClean="0"/>
              <a:t>OSATS </a:t>
            </a:r>
            <a:r>
              <a:rPr lang="nl-BE" sz="3600" b="1" dirty="0" err="1" smtClean="0"/>
              <a:t>objective</a:t>
            </a:r>
            <a:r>
              <a:rPr lang="nl-BE" sz="3600" b="1" dirty="0" smtClean="0"/>
              <a:t> score </a:t>
            </a:r>
            <a:r>
              <a:rPr lang="nl-BE" sz="3600" b="1" dirty="0" err="1" smtClean="0"/>
              <a:t>assessment</a:t>
            </a:r>
            <a:r>
              <a:rPr lang="nl-BE" sz="3600" b="1" dirty="0" smtClean="0"/>
              <a:t> tools </a:t>
            </a:r>
          </a:p>
        </p:txBody>
      </p:sp>
      <p:sp>
        <p:nvSpPr>
          <p:cNvPr id="144387" name="Tijdelijke aanduiding voor inhoud 2"/>
          <p:cNvSpPr>
            <a:spLocks noGrp="1"/>
          </p:cNvSpPr>
          <p:nvPr>
            <p:ph idx="1"/>
          </p:nvPr>
        </p:nvSpPr>
        <p:spPr>
          <a:xfrm>
            <a:off x="323850" y="1341438"/>
            <a:ext cx="8229600" cy="4608512"/>
          </a:xfrm>
        </p:spPr>
        <p:txBody>
          <a:bodyPr/>
          <a:lstStyle/>
          <a:p>
            <a:pPr eaLnBrk="1" hangingPunct="1">
              <a:buFont typeface="Arial" charset="0"/>
              <a:buNone/>
            </a:pPr>
            <a:r>
              <a:rPr lang="en-US" sz="2000" smtClean="0"/>
              <a:t> </a:t>
            </a:r>
          </a:p>
          <a:p>
            <a:pPr lvl="1" eaLnBrk="1" hangingPunct="1"/>
            <a:r>
              <a:rPr lang="en-US" sz="2000" smtClean="0"/>
              <a:t>a global rating scale and a procedure specific checklist</a:t>
            </a:r>
          </a:p>
          <a:p>
            <a:pPr lvl="1" eaLnBrk="1" hangingPunct="1"/>
            <a:r>
              <a:rPr lang="en-US" sz="2000" smtClean="0"/>
              <a:t>validity and reliability tested  </a:t>
            </a:r>
          </a:p>
          <a:p>
            <a:pPr lvl="1" eaLnBrk="1" hangingPunct="1"/>
            <a:r>
              <a:rPr lang="en-US" sz="2000" smtClean="0"/>
              <a:t>only high level of evidence in gynecological bench tasks in </a:t>
            </a:r>
            <a:r>
              <a:rPr lang="en-US" sz="2000" b="1" smtClean="0"/>
              <a:t>laboratory setting</a:t>
            </a:r>
          </a:p>
          <a:p>
            <a:pPr lvl="1" eaLnBrk="1" hangingPunct="1"/>
            <a:r>
              <a:rPr lang="en-US" sz="2000" smtClean="0"/>
              <a:t>uncertain whether OSATS can distinguish between different levels of performance in surgery</a:t>
            </a:r>
          </a:p>
          <a:p>
            <a:pPr lvl="1" eaLnBrk="1" hangingPunct="1"/>
            <a:r>
              <a:rPr lang="en-US" sz="2000" smtClean="0"/>
              <a:t>no good studies of correlation between bench tasks and surgical tasks</a:t>
            </a:r>
          </a:p>
          <a:p>
            <a:pPr lvl="1" eaLnBrk="1" hangingPunct="1"/>
            <a:r>
              <a:rPr lang="en-US" sz="2000" smtClean="0"/>
              <a:t>no defined cut-of values</a:t>
            </a:r>
          </a:p>
          <a:p>
            <a:pPr lvl="1" eaLnBrk="1" hangingPunct="1"/>
            <a:r>
              <a:rPr lang="en-US" sz="2000" smtClean="0"/>
              <a:t>It can not be used  for </a:t>
            </a:r>
            <a:r>
              <a:rPr lang="en-US" sz="2000" b="1" u="sng" smtClean="0"/>
              <a:t>summative</a:t>
            </a:r>
            <a:r>
              <a:rPr lang="en-US" sz="2000" smtClean="0"/>
              <a:t> assessment</a:t>
            </a:r>
          </a:p>
          <a:p>
            <a:pPr lvl="1" eaLnBrk="1" hangingPunct="1">
              <a:buFont typeface="Arial" charset="0"/>
              <a:buNone/>
            </a:pPr>
            <a:endParaRPr lang="en-US" sz="2000" smtClean="0"/>
          </a:p>
          <a:p>
            <a:pPr lvl="1" eaLnBrk="1" hangingPunct="1"/>
            <a:r>
              <a:rPr lang="en-US" sz="2000" smtClean="0"/>
              <a:t>good enough for discussions and feedback ( </a:t>
            </a:r>
            <a:r>
              <a:rPr lang="en-US" sz="2000" b="1" u="sng" smtClean="0"/>
              <a:t>formative</a:t>
            </a:r>
            <a:r>
              <a:rPr lang="en-US" sz="2000" smtClean="0"/>
              <a:t> assessment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nvGraphicFramePr>
        <p:xfrm>
          <a:off x="395288" y="692150"/>
          <a:ext cx="8496945" cy="5843318"/>
        </p:xfrm>
        <a:graphic>
          <a:graphicData uri="http://schemas.openxmlformats.org/drawingml/2006/table">
            <a:tbl>
              <a:tblPr/>
              <a:tblGrid>
                <a:gridCol w="5760888"/>
                <a:gridCol w="1008112"/>
                <a:gridCol w="1008112"/>
                <a:gridCol w="648072"/>
                <a:gridCol w="71761"/>
              </a:tblGrid>
              <a:tr h="356918">
                <a:tc>
                  <a:txBody>
                    <a:bodyPr/>
                    <a:lstStyle/>
                    <a:p>
                      <a:pPr marL="0" marR="0">
                        <a:spcBef>
                          <a:spcPts val="0"/>
                        </a:spcBef>
                        <a:spcAft>
                          <a:spcPts val="0"/>
                        </a:spcAft>
                      </a:pPr>
                      <a:r>
                        <a:rPr lang="en-US" sz="900" b="1" u="sng" dirty="0">
                          <a:latin typeface="Calibri"/>
                          <a:ea typeface="Times New Roman"/>
                        </a:rPr>
                        <a:t>Criterion</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u="sng">
                          <a:latin typeface="Calibri"/>
                          <a:ea typeface="Times New Roman"/>
                        </a:rPr>
                        <a:t>Unsatisfactory</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u="sng">
                          <a:latin typeface="Calibri"/>
                          <a:ea typeface="Times New Roman"/>
                        </a:rPr>
                        <a:t>Competent</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b="1" u="sng">
                          <a:latin typeface="Calibri"/>
                          <a:ea typeface="Times New Roman"/>
                        </a:rPr>
                        <a:t>Good</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dirty="0">
                          <a:solidFill>
                            <a:srgbClr val="FF0000"/>
                          </a:solidFill>
                          <a:latin typeface="Calibri"/>
                          <a:ea typeface="Times New Roman"/>
                        </a:rPr>
                        <a:t>Level 1: Posture</a:t>
                      </a:r>
                      <a:endParaRPr lang="nl-BE" sz="900" dirty="0">
                        <a:latin typeface="Times New Roman"/>
                        <a:ea typeface="Times New Roman"/>
                      </a:endParaRPr>
                    </a:p>
                    <a:p>
                      <a:pPr marL="0" marR="0">
                        <a:spcBef>
                          <a:spcPts val="0"/>
                        </a:spcBef>
                        <a:spcAft>
                          <a:spcPts val="0"/>
                        </a:spcAft>
                      </a:pPr>
                      <a:r>
                        <a:rPr lang="en-US" sz="900" dirty="0">
                          <a:solidFill>
                            <a:srgbClr val="000000"/>
                          </a:solidFill>
                          <a:latin typeface="Calibri"/>
                          <a:ea typeface="Times New Roman"/>
                        </a:rPr>
                        <a:t>The ability to attain the optimal posture</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dirty="0">
                          <a:solidFill>
                            <a:srgbClr val="FF0000"/>
                          </a:solidFill>
                          <a:latin typeface="Calibri"/>
                          <a:ea typeface="Times New Roman"/>
                        </a:rPr>
                        <a:t>Level 1: Address</a:t>
                      </a:r>
                      <a:endParaRPr lang="nl-BE" sz="900" dirty="0">
                        <a:latin typeface="Times New Roman"/>
                        <a:ea typeface="Times New Roman"/>
                      </a:endParaRPr>
                    </a:p>
                    <a:p>
                      <a:pPr marL="0" marR="0">
                        <a:spcBef>
                          <a:spcPts val="0"/>
                        </a:spcBef>
                        <a:spcAft>
                          <a:spcPts val="0"/>
                        </a:spcAft>
                      </a:pPr>
                      <a:r>
                        <a:rPr lang="en-US" sz="900" dirty="0">
                          <a:solidFill>
                            <a:srgbClr val="000000"/>
                          </a:solidFill>
                          <a:latin typeface="Calibri"/>
                          <a:ea typeface="Times New Roman"/>
                        </a:rPr>
                        <a:t>The ability to dynamically change body stance</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dirty="0">
                          <a:solidFill>
                            <a:srgbClr val="FF0000"/>
                          </a:solidFill>
                          <a:latin typeface="Calibri"/>
                          <a:ea typeface="Times New Roman"/>
                        </a:rPr>
                        <a:t>Level 1: Relaxation</a:t>
                      </a:r>
                      <a:endParaRPr lang="nl-BE" sz="900" dirty="0">
                        <a:latin typeface="Times New Roman"/>
                        <a:ea typeface="Times New Roman"/>
                      </a:endParaRPr>
                    </a:p>
                    <a:p>
                      <a:pPr marL="0" marR="0">
                        <a:spcBef>
                          <a:spcPts val="0"/>
                        </a:spcBef>
                        <a:spcAft>
                          <a:spcPts val="0"/>
                        </a:spcAft>
                      </a:pPr>
                      <a:r>
                        <a:rPr lang="en-US" sz="900" dirty="0">
                          <a:solidFill>
                            <a:srgbClr val="000000"/>
                          </a:solidFill>
                          <a:latin typeface="Calibri"/>
                          <a:ea typeface="Times New Roman"/>
                        </a:rPr>
                        <a:t>The ability to maintain a relaxed state of mind</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dirty="0">
                          <a:solidFill>
                            <a:srgbClr val="FF0000"/>
                          </a:solidFill>
                          <a:latin typeface="Calibri"/>
                          <a:ea typeface="Times New Roman"/>
                        </a:rPr>
                        <a:t>Level 2: Pick-up</a:t>
                      </a:r>
                      <a:endParaRPr lang="nl-BE" sz="900" dirty="0">
                        <a:latin typeface="Times New Roman"/>
                        <a:ea typeface="Times New Roman"/>
                      </a:endParaRPr>
                    </a:p>
                    <a:p>
                      <a:pPr marL="0" marR="0">
                        <a:spcBef>
                          <a:spcPts val="0"/>
                        </a:spcBef>
                        <a:spcAft>
                          <a:spcPts val="0"/>
                        </a:spcAft>
                      </a:pPr>
                      <a:r>
                        <a:rPr lang="en-US" sz="900" dirty="0">
                          <a:solidFill>
                            <a:srgbClr val="000000"/>
                          </a:solidFill>
                          <a:latin typeface="Calibri"/>
                          <a:ea typeface="Times New Roman"/>
                        </a:rPr>
                        <a:t>The ability to accurately pick up the needle with the appropriate instrument.</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2: Airtime</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accurately pick up the needle while minimizing the amount of airtime</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2: Rotation</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achieve satisfactory rotation of the needle</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1</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3: Placing</a:t>
                      </a:r>
                      <a:endParaRPr lang="nl-BE" sz="900">
                        <a:latin typeface="Times New Roman"/>
                        <a:ea typeface="Times New Roman"/>
                      </a:endParaRPr>
                    </a:p>
                    <a:p>
                      <a:pPr marL="0" marR="0">
                        <a:spcBef>
                          <a:spcPts val="0"/>
                        </a:spcBef>
                        <a:spcAft>
                          <a:spcPts val="0"/>
                        </a:spcAft>
                      </a:pPr>
                      <a:r>
                        <a:rPr lang="en-US" sz="900">
                          <a:latin typeface="Calibri"/>
                          <a:ea typeface="Times New Roman"/>
                        </a:rPr>
                        <a:t>The ability to place the needle in relation to the tissue.</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1</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2</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3: Angles </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place the needle and to utilize the appropriate angle to achieve accuracy.</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2</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3: Rhythm</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place the needle accurately and to repeat the process rhythmically, not quickly.</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2</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4: Precision</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higher skill of accuracy of suture placing</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Calibri"/>
                          <a:ea typeface="Times New Roman"/>
                        </a:rPr>
                        <a:t>2</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a:latin typeface="Calibri"/>
                          <a:ea typeface="Times New Roman"/>
                        </a:rPr>
                        <a:t>3</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4: Adaptability</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higher skill of accuracy of suture placing adapted to variable anatomy</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4: Reproducibility</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of suture placing, adapted to variable anatomy and reliably on every occasion (reproducibility).</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78459">
                <a:tc>
                  <a:txBody>
                    <a:bodyPr/>
                    <a:lstStyle/>
                    <a:p>
                      <a:pPr marL="0" marR="0">
                        <a:spcBef>
                          <a:spcPts val="0"/>
                        </a:spcBef>
                        <a:spcAft>
                          <a:spcPts val="0"/>
                        </a:spcAft>
                      </a:pPr>
                      <a:r>
                        <a:rPr lang="en-US" sz="900" b="1">
                          <a:solidFill>
                            <a:srgbClr val="FF0000"/>
                          </a:solidFill>
                          <a:latin typeface="Calibri"/>
                          <a:ea typeface="Times New Roman"/>
                        </a:rPr>
                        <a:t>Level 5: Pace</a:t>
                      </a:r>
                      <a:endParaRPr lang="nl-BE" sz="900">
                        <a:latin typeface="Times New Roman"/>
                        <a:ea typeface="Times New Roman"/>
                      </a:endParaRPr>
                    </a:p>
                    <a:p>
                      <a:pPr marL="0" marR="0">
                        <a:spcBef>
                          <a:spcPts val="0"/>
                        </a:spcBef>
                        <a:spcAft>
                          <a:spcPts val="0"/>
                        </a:spcAft>
                      </a:pPr>
                      <a:r>
                        <a:rPr lang="en-US" sz="900" b="1">
                          <a:solidFill>
                            <a:srgbClr val="FF0000"/>
                          </a:solidFill>
                          <a:latin typeface="Calibri"/>
                          <a:ea typeface="Times New Roman"/>
                        </a:rPr>
                        <a:t> </a:t>
                      </a:r>
                      <a:r>
                        <a:rPr lang="en-US" sz="900">
                          <a:solidFill>
                            <a:srgbClr val="000000"/>
                          </a:solidFill>
                          <a:latin typeface="Calibri"/>
                          <a:ea typeface="Times New Roman"/>
                        </a:rPr>
                        <a:t>Emphasis on economy of time and movement</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5: Awareness</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monitor the whole operation and theatre staff</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162236">
                <a:tc>
                  <a:txBody>
                    <a:bodyPr/>
                    <a:lstStyle/>
                    <a:p>
                      <a:pPr marL="0" marR="0">
                        <a:spcBef>
                          <a:spcPts val="0"/>
                        </a:spcBef>
                        <a:spcAft>
                          <a:spcPts val="0"/>
                        </a:spcAft>
                      </a:pPr>
                      <a:r>
                        <a:rPr lang="en-US" sz="900" b="1">
                          <a:solidFill>
                            <a:srgbClr val="FF0000"/>
                          </a:solidFill>
                          <a:latin typeface="Calibri"/>
                          <a:ea typeface="Times New Roman"/>
                        </a:rPr>
                        <a:t>Level 5: Relations</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Communication skills with theatre team and assistant</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6: Planning</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Preoperative, operative and postoperative planning, to manage each case independently and anticipate potential problems.</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235242">
                <a:tc>
                  <a:txBody>
                    <a:bodyPr/>
                    <a:lstStyle/>
                    <a:p>
                      <a:pPr marL="0" marR="0">
                        <a:spcBef>
                          <a:spcPts val="0"/>
                        </a:spcBef>
                        <a:spcAft>
                          <a:spcPts val="0"/>
                        </a:spcAft>
                      </a:pPr>
                      <a:r>
                        <a:rPr lang="en-US" sz="900" b="1">
                          <a:solidFill>
                            <a:srgbClr val="FF0000"/>
                          </a:solidFill>
                          <a:latin typeface="Calibri"/>
                          <a:ea typeface="Times New Roman"/>
                        </a:rPr>
                        <a:t>Level 6: Announce</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skill to communicate clearly with the theatre team before each critical step to ascertain focus and prevent errors</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308247">
                <a:tc>
                  <a:txBody>
                    <a:bodyPr/>
                    <a:lstStyle/>
                    <a:p>
                      <a:pPr marL="0" marR="0">
                        <a:spcBef>
                          <a:spcPts val="0"/>
                        </a:spcBef>
                        <a:spcAft>
                          <a:spcPts val="0"/>
                        </a:spcAft>
                      </a:pPr>
                      <a:r>
                        <a:rPr lang="en-US" sz="900" b="1">
                          <a:solidFill>
                            <a:srgbClr val="FF0000"/>
                          </a:solidFill>
                          <a:latin typeface="Calibri"/>
                          <a:ea typeface="Times New Roman"/>
                        </a:rPr>
                        <a:t>Level 6: Review/Reflection</a:t>
                      </a:r>
                      <a:endParaRPr lang="nl-BE" sz="900">
                        <a:latin typeface="Times New Roman"/>
                        <a:ea typeface="Times New Roman"/>
                      </a:endParaRPr>
                    </a:p>
                    <a:p>
                      <a:pPr marL="0" marR="0">
                        <a:spcBef>
                          <a:spcPts val="0"/>
                        </a:spcBef>
                        <a:spcAft>
                          <a:spcPts val="0"/>
                        </a:spcAft>
                      </a:pPr>
                      <a:r>
                        <a:rPr lang="en-US" sz="900">
                          <a:solidFill>
                            <a:srgbClr val="000000"/>
                          </a:solidFill>
                          <a:latin typeface="Calibri"/>
                          <a:ea typeface="Times New Roman"/>
                        </a:rPr>
                        <a:t>The ability to assess objectively one’s own and the team’s ability in the management of the patient. To identify problems and to accept comments, to debrief after the operation</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1</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Calibri"/>
                          <a:ea typeface="Times New Roman"/>
                        </a:rPr>
                        <a:t>2</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900" dirty="0">
                          <a:latin typeface="Calibri"/>
                          <a:ea typeface="Times New Roman"/>
                        </a:rPr>
                        <a:t>3</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89230">
                <a:tc>
                  <a:txBody>
                    <a:bodyPr/>
                    <a:lstStyle/>
                    <a:p>
                      <a:pPr marL="0" marR="0">
                        <a:spcBef>
                          <a:spcPts val="0"/>
                        </a:spcBef>
                        <a:spcAft>
                          <a:spcPts val="0"/>
                        </a:spcAft>
                      </a:pPr>
                      <a:r>
                        <a:rPr lang="en-US" sz="900" b="1" u="sng">
                          <a:latin typeface="Calibri"/>
                          <a:ea typeface="Times New Roman"/>
                        </a:rPr>
                        <a:t>Totals</a:t>
                      </a:r>
                      <a:endParaRPr lang="nl-BE" sz="90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latin typeface="Calibri"/>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900">
                        <a:latin typeface="Calibri"/>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n-US" sz="900" dirty="0">
                        <a:latin typeface="Calibri"/>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r>
              <a:tr h="97341">
                <a:tc>
                  <a:txBody>
                    <a:bodyPr/>
                    <a:lstStyle/>
                    <a:p>
                      <a:pPr marL="0" marR="0">
                        <a:spcBef>
                          <a:spcPts val="0"/>
                        </a:spcBef>
                        <a:spcAft>
                          <a:spcPts val="0"/>
                        </a:spcAft>
                      </a:pPr>
                      <a:r>
                        <a:rPr lang="en-US" sz="900" b="1" u="sng" dirty="0">
                          <a:latin typeface="Calibri"/>
                          <a:ea typeface="Times New Roman"/>
                        </a:rPr>
                        <a:t>Grand total</a:t>
                      </a:r>
                      <a:endParaRPr lang="nl-BE" sz="900" dirty="0">
                        <a:latin typeface="Times New Roman"/>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endParaRPr lang="en-US" sz="900">
                        <a:latin typeface="Calibri"/>
                        <a:ea typeface="Times New Roman"/>
                      </a:endParaRPr>
                    </a:p>
                  </a:txBody>
                  <a:tcPr marL="36503" marR="36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marL="0" marR="0">
                        <a:spcBef>
                          <a:spcPts val="0"/>
                        </a:spcBef>
                        <a:spcAft>
                          <a:spcPts val="0"/>
                        </a:spcAft>
                      </a:pPr>
                      <a:r>
                        <a:rPr lang="nl-BE" sz="9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8" name="Tekstvak 7"/>
          <p:cNvSpPr txBox="1"/>
          <p:nvPr/>
        </p:nvSpPr>
        <p:spPr>
          <a:xfrm>
            <a:off x="525463" y="-26988"/>
            <a:ext cx="8085137" cy="708026"/>
          </a:xfrm>
          <a:prstGeom prst="rect">
            <a:avLst/>
          </a:prstGeom>
          <a:noFill/>
        </p:spPr>
        <p:txBody>
          <a:bodyPr wrap="none">
            <a:spAutoFit/>
          </a:bodyPr>
          <a:lstStyle/>
          <a:p>
            <a:pPr algn="ctr">
              <a:defRPr/>
            </a:pPr>
            <a:r>
              <a:rPr lang="nl-BE" sz="4000" b="1" dirty="0">
                <a:latin typeface="+mj-lt"/>
              </a:rPr>
              <a:t>PAR matrix OSATS </a:t>
            </a:r>
            <a:r>
              <a:rPr lang="nl-BE" sz="2000" dirty="0" err="1">
                <a:latin typeface="+mj-lt"/>
              </a:rPr>
              <a:t>Eur</a:t>
            </a:r>
            <a:r>
              <a:rPr lang="nl-BE" sz="2000" dirty="0">
                <a:latin typeface="+mj-lt"/>
              </a:rPr>
              <a:t> J </a:t>
            </a:r>
            <a:r>
              <a:rPr lang="nl-BE" sz="2000" dirty="0" err="1">
                <a:latin typeface="+mj-lt"/>
              </a:rPr>
              <a:t>Cardiothorac</a:t>
            </a:r>
            <a:r>
              <a:rPr lang="nl-BE" sz="2000" dirty="0">
                <a:latin typeface="+mj-lt"/>
              </a:rPr>
              <a:t> Surg 2009;36:511-5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nvPr>
        </p:nvGraphicFramePr>
        <p:xfrm>
          <a:off x="1187623" y="1196748"/>
          <a:ext cx="7128792" cy="5328595"/>
        </p:xfrm>
        <a:graphic>
          <a:graphicData uri="http://schemas.openxmlformats.org/drawingml/2006/table">
            <a:tbl>
              <a:tblPr/>
              <a:tblGrid>
                <a:gridCol w="4543760"/>
                <a:gridCol w="544177"/>
                <a:gridCol w="435188"/>
                <a:gridCol w="544177"/>
                <a:gridCol w="465889"/>
                <a:gridCol w="595601"/>
              </a:tblGrid>
              <a:tr h="222025">
                <a:tc>
                  <a:txBody>
                    <a:bodyPr/>
                    <a:lstStyle/>
                    <a:p>
                      <a:pPr marL="0" marR="0">
                        <a:spcBef>
                          <a:spcPts val="0"/>
                        </a:spcBef>
                        <a:spcAft>
                          <a:spcPts val="0"/>
                        </a:spcAft>
                      </a:pPr>
                      <a:r>
                        <a:rPr lang="en-US" sz="1100" b="1" u="sng" dirty="0">
                          <a:latin typeface="Calibri"/>
                          <a:ea typeface="Times New Roman"/>
                        </a:rPr>
                        <a:t>Criterion</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u="sng">
                          <a:latin typeface="Calibri"/>
                          <a:ea typeface="Times New Roman"/>
                        </a:rPr>
                        <a:t>Poor</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u="sng" dirty="0" err="1">
                          <a:latin typeface="Calibri"/>
                          <a:ea typeface="Times New Roman"/>
                        </a:rPr>
                        <a:t>Avg</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u="sng" dirty="0">
                          <a:latin typeface="Calibri"/>
                          <a:ea typeface="Times New Roman"/>
                        </a:rPr>
                        <a:t>Excel</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a:solidFill>
                            <a:srgbClr val="FF0000"/>
                          </a:solidFill>
                          <a:latin typeface="Calibri"/>
                          <a:ea typeface="Times New Roman"/>
                        </a:rPr>
                        <a:t>Arteriotomy</a:t>
                      </a:r>
                      <a:endParaRPr lang="nl-BE" sz="1100">
                        <a:latin typeface="Times New Roman"/>
                        <a:ea typeface="Times New Roman"/>
                      </a:endParaRPr>
                    </a:p>
                    <a:p>
                      <a:pPr marL="0" marR="0">
                        <a:spcBef>
                          <a:spcPts val="0"/>
                        </a:spcBef>
                        <a:spcAft>
                          <a:spcPts val="0"/>
                        </a:spcAft>
                      </a:pPr>
                      <a:r>
                        <a:rPr lang="en-US" sz="1100">
                          <a:latin typeface="Calibri"/>
                          <a:ea typeface="Times New Roman"/>
                        </a:rPr>
                        <a:t>(porcine model: able to identify target, proper use of blade, single groove, centered)</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5</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41">
                <a:tc>
                  <a:txBody>
                    <a:bodyPr/>
                    <a:lstStyle/>
                    <a:p>
                      <a:pPr marL="0" marR="0">
                        <a:spcBef>
                          <a:spcPts val="0"/>
                        </a:spcBef>
                        <a:spcAft>
                          <a:spcPts val="0"/>
                        </a:spcAft>
                      </a:pPr>
                      <a:r>
                        <a:rPr lang="en-US" sz="1100" b="1">
                          <a:solidFill>
                            <a:srgbClr val="FF0000"/>
                          </a:solidFill>
                          <a:latin typeface="Calibri"/>
                          <a:ea typeface="Times New Roman"/>
                        </a:rPr>
                        <a:t>Graft Orientation</a:t>
                      </a:r>
                      <a:endParaRPr lang="nl-BE" sz="1100">
                        <a:latin typeface="Times New Roman"/>
                        <a:ea typeface="Times New Roman"/>
                      </a:endParaRPr>
                    </a:p>
                    <a:p>
                      <a:pPr marL="0" marR="0">
                        <a:spcBef>
                          <a:spcPts val="0"/>
                        </a:spcBef>
                        <a:spcAft>
                          <a:spcPts val="0"/>
                        </a:spcAft>
                      </a:pPr>
                      <a:r>
                        <a:rPr lang="en-US" sz="1100">
                          <a:latin typeface="Calibri"/>
                          <a:ea typeface="Times New Roman"/>
                        </a:rPr>
                        <a:t>(proper orientation for toe-heel, appropriate start and end-points)</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a:solidFill>
                            <a:srgbClr val="FF0000"/>
                          </a:solidFill>
                          <a:latin typeface="Calibri"/>
                          <a:ea typeface="Times New Roman"/>
                        </a:rPr>
                        <a:t>Bite appropriate</a:t>
                      </a:r>
                      <a:endParaRPr lang="nl-BE" sz="1100">
                        <a:latin typeface="Times New Roman"/>
                        <a:ea typeface="Times New Roman"/>
                      </a:endParaRPr>
                    </a:p>
                    <a:p>
                      <a:pPr marL="0" marR="0">
                        <a:spcBef>
                          <a:spcPts val="0"/>
                        </a:spcBef>
                        <a:spcAft>
                          <a:spcPts val="0"/>
                        </a:spcAft>
                      </a:pPr>
                      <a:r>
                        <a:rPr lang="en-US" sz="1100">
                          <a:latin typeface="Calibri"/>
                          <a:ea typeface="Times New Roman"/>
                        </a:rPr>
                        <a:t>(entry and exit points, number of punctures, even and consistent distance from edge)</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41">
                <a:tc>
                  <a:txBody>
                    <a:bodyPr/>
                    <a:lstStyle/>
                    <a:p>
                      <a:pPr marL="0" marR="0">
                        <a:spcBef>
                          <a:spcPts val="0"/>
                        </a:spcBef>
                        <a:spcAft>
                          <a:spcPts val="0"/>
                        </a:spcAft>
                      </a:pPr>
                      <a:r>
                        <a:rPr lang="en-US" sz="1100" b="1">
                          <a:solidFill>
                            <a:srgbClr val="FF0000"/>
                          </a:solidFill>
                          <a:latin typeface="Calibri"/>
                          <a:ea typeface="Times New Roman"/>
                        </a:rPr>
                        <a:t>Spacing appropriate</a:t>
                      </a:r>
                      <a:endParaRPr lang="nl-BE" sz="1100">
                        <a:latin typeface="Times New Roman"/>
                        <a:ea typeface="Times New Roman"/>
                      </a:endParaRPr>
                    </a:p>
                    <a:p>
                      <a:pPr marL="0" marR="0">
                        <a:spcBef>
                          <a:spcPts val="0"/>
                        </a:spcBef>
                        <a:spcAft>
                          <a:spcPts val="0"/>
                        </a:spcAft>
                      </a:pPr>
                      <a:r>
                        <a:rPr lang="en-US" sz="1100">
                          <a:latin typeface="Calibri"/>
                          <a:ea typeface="Times New Roman"/>
                        </a:rPr>
                        <a:t>(even spacing, consistent distance from previous bite, too close vs too far)</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dirty="0">
                          <a:solidFill>
                            <a:srgbClr val="FF0000"/>
                          </a:solidFill>
                          <a:latin typeface="Calibri"/>
                          <a:ea typeface="Times New Roman"/>
                        </a:rPr>
                        <a:t>Use of needle holder</a:t>
                      </a:r>
                      <a:endParaRPr lang="nl-BE" sz="1100" dirty="0">
                        <a:latin typeface="Times New Roman"/>
                        <a:ea typeface="Times New Roman"/>
                      </a:endParaRPr>
                    </a:p>
                    <a:p>
                      <a:pPr marL="0" marR="0">
                        <a:spcBef>
                          <a:spcPts val="0"/>
                        </a:spcBef>
                        <a:spcAft>
                          <a:spcPts val="0"/>
                        </a:spcAft>
                      </a:pPr>
                      <a:r>
                        <a:rPr lang="en-US" sz="1100" dirty="0">
                          <a:latin typeface="Calibri"/>
                          <a:ea typeface="Times New Roman"/>
                        </a:rPr>
                        <a:t>(finger placement, instrument rotation, facility, needle placement, </a:t>
                      </a:r>
                      <a:r>
                        <a:rPr lang="en-US" sz="1100" dirty="0" err="1">
                          <a:latin typeface="Calibri"/>
                          <a:ea typeface="Times New Roman"/>
                        </a:rPr>
                        <a:t>pronation</a:t>
                      </a:r>
                      <a:r>
                        <a:rPr lang="en-US" sz="1100" dirty="0">
                          <a:latin typeface="Calibri"/>
                          <a:ea typeface="Times New Roman"/>
                        </a:rPr>
                        <a:t> and </a:t>
                      </a:r>
                      <a:r>
                        <a:rPr lang="en-US" sz="1100" dirty="0" err="1">
                          <a:latin typeface="Calibri"/>
                          <a:ea typeface="Times New Roman"/>
                        </a:rPr>
                        <a:t>supination</a:t>
                      </a:r>
                      <a:r>
                        <a:rPr lang="en-US" sz="1100" dirty="0">
                          <a:latin typeface="Calibri"/>
                          <a:ea typeface="Times New Roman"/>
                        </a:rPr>
                        <a:t>, proper finger and hand motion, lack of wrist motion)</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a:solidFill>
                            <a:srgbClr val="FF0000"/>
                          </a:solidFill>
                          <a:latin typeface="Calibri"/>
                          <a:ea typeface="Times New Roman"/>
                        </a:rPr>
                        <a:t>Use of forceps</a:t>
                      </a:r>
                      <a:endParaRPr lang="nl-BE" sz="1100">
                        <a:latin typeface="Times New Roman"/>
                        <a:ea typeface="Times New Roman"/>
                      </a:endParaRPr>
                    </a:p>
                    <a:p>
                      <a:pPr marL="0" marR="0">
                        <a:spcBef>
                          <a:spcPts val="0"/>
                        </a:spcBef>
                        <a:spcAft>
                          <a:spcPts val="0"/>
                        </a:spcAft>
                      </a:pPr>
                      <a:r>
                        <a:rPr lang="en-US" sz="1100">
                          <a:latin typeface="Calibri"/>
                          <a:ea typeface="Times New Roman"/>
                        </a:rPr>
                        <a:t>(facility, hand motion, assist needle placement, appropriate traction on tissue)</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a:solidFill>
                            <a:srgbClr val="FF0000"/>
                          </a:solidFill>
                          <a:latin typeface="Calibri"/>
                          <a:ea typeface="Times New Roman"/>
                        </a:rPr>
                        <a:t>Needle angles</a:t>
                      </a:r>
                      <a:endParaRPr lang="nl-BE" sz="1100">
                        <a:latin typeface="Times New Roman"/>
                        <a:ea typeface="Times New Roman"/>
                      </a:endParaRPr>
                    </a:p>
                    <a:p>
                      <a:pPr marL="0" marR="0">
                        <a:spcBef>
                          <a:spcPts val="0"/>
                        </a:spcBef>
                        <a:spcAft>
                          <a:spcPts val="0"/>
                        </a:spcAft>
                      </a:pPr>
                      <a:r>
                        <a:rPr lang="en-US" sz="1100">
                          <a:latin typeface="Calibri"/>
                          <a:ea typeface="Times New Roman"/>
                        </a:rPr>
                        <a:t>(proper angle relative to tissue and needle holder, consider depth of field, anticipating subsequent angles)</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60">
                <a:tc>
                  <a:txBody>
                    <a:bodyPr/>
                    <a:lstStyle/>
                    <a:p>
                      <a:pPr marL="0" marR="0">
                        <a:spcBef>
                          <a:spcPts val="0"/>
                        </a:spcBef>
                        <a:spcAft>
                          <a:spcPts val="0"/>
                        </a:spcAft>
                      </a:pPr>
                      <a:r>
                        <a:rPr lang="en-US" sz="1100" b="1">
                          <a:solidFill>
                            <a:srgbClr val="FF0000"/>
                          </a:solidFill>
                          <a:latin typeface="Calibri"/>
                          <a:ea typeface="Times New Roman"/>
                        </a:rPr>
                        <a:t>Needle transfer</a:t>
                      </a:r>
                      <a:endParaRPr lang="nl-BE" sz="1100">
                        <a:latin typeface="Times New Roman"/>
                        <a:ea typeface="Times New Roman"/>
                      </a:endParaRPr>
                    </a:p>
                    <a:p>
                      <a:pPr marL="0" marR="0">
                        <a:spcBef>
                          <a:spcPts val="0"/>
                        </a:spcBef>
                        <a:spcAft>
                          <a:spcPts val="0"/>
                        </a:spcAft>
                      </a:pPr>
                      <a:r>
                        <a:rPr lang="en-US" sz="1100">
                          <a:latin typeface="Calibri"/>
                          <a:ea typeface="Times New Roman"/>
                        </a:rPr>
                        <a:t>(needle placement and preparation from stitch to stitch, use of instrument and hand to mount needle)</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Times New Roman"/>
                        </a:rPr>
                        <a:t>5</a:t>
                      </a:r>
                      <a:endParaRPr lang="nl-BE"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41">
                <a:tc>
                  <a:txBody>
                    <a:bodyPr/>
                    <a:lstStyle/>
                    <a:p>
                      <a:pPr marL="0" marR="0">
                        <a:spcBef>
                          <a:spcPts val="0"/>
                        </a:spcBef>
                        <a:spcAft>
                          <a:spcPts val="0"/>
                        </a:spcAft>
                      </a:pPr>
                      <a:r>
                        <a:rPr lang="en-US" sz="1100" b="1">
                          <a:solidFill>
                            <a:srgbClr val="FF0000"/>
                          </a:solidFill>
                          <a:latin typeface="Calibri"/>
                          <a:ea typeface="Times New Roman"/>
                        </a:rPr>
                        <a:t>Suture management/tension</a:t>
                      </a:r>
                      <a:endParaRPr lang="nl-BE" sz="1100">
                        <a:latin typeface="Times New Roman"/>
                        <a:ea typeface="Times New Roman"/>
                      </a:endParaRPr>
                    </a:p>
                    <a:p>
                      <a:pPr marL="0" marR="0">
                        <a:spcBef>
                          <a:spcPts val="0"/>
                        </a:spcBef>
                        <a:spcAft>
                          <a:spcPts val="0"/>
                        </a:spcAft>
                      </a:pPr>
                      <a:r>
                        <a:rPr lang="en-US" sz="1100">
                          <a:latin typeface="Calibri"/>
                          <a:ea typeface="Times New Roman"/>
                        </a:rPr>
                        <a:t>(too loose vs tight, use of tension to assist exposure, avoid entanglement)</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5</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41">
                <a:tc>
                  <a:txBody>
                    <a:bodyPr/>
                    <a:lstStyle/>
                    <a:p>
                      <a:pPr marL="0" marR="0">
                        <a:spcBef>
                          <a:spcPts val="0"/>
                        </a:spcBef>
                        <a:spcAft>
                          <a:spcPts val="0"/>
                        </a:spcAft>
                      </a:pPr>
                      <a:r>
                        <a:rPr lang="en-US" sz="1100" b="1">
                          <a:solidFill>
                            <a:srgbClr val="FF0000"/>
                          </a:solidFill>
                          <a:latin typeface="Calibri"/>
                          <a:ea typeface="Times New Roman"/>
                        </a:rPr>
                        <a:t>Knot tying</a:t>
                      </a:r>
                      <a:endParaRPr lang="nl-BE" sz="1100">
                        <a:latin typeface="Times New Roman"/>
                        <a:ea typeface="Times New Roman"/>
                      </a:endParaRPr>
                    </a:p>
                    <a:p>
                      <a:pPr marL="0" marR="0">
                        <a:spcBef>
                          <a:spcPts val="0"/>
                        </a:spcBef>
                        <a:spcAft>
                          <a:spcPts val="0"/>
                        </a:spcAft>
                      </a:pPr>
                      <a:r>
                        <a:rPr lang="en-US" sz="1100">
                          <a:latin typeface="Calibri"/>
                          <a:ea typeface="Times New Roman"/>
                        </a:rPr>
                        <a:t>(adequate tension, facility, finger and hand follow for deep knots)</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1</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2</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3</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4</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Times New Roman"/>
                        </a:rPr>
                        <a:t>5</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23">
                <a:tc>
                  <a:txBody>
                    <a:bodyPr/>
                    <a:lstStyle/>
                    <a:p>
                      <a:pPr marL="0" marR="0">
                        <a:spcBef>
                          <a:spcPts val="0"/>
                        </a:spcBef>
                        <a:spcAft>
                          <a:spcPts val="0"/>
                        </a:spcAft>
                      </a:pPr>
                      <a:r>
                        <a:rPr lang="en-US" sz="1100" b="1" u="sng">
                          <a:latin typeface="Calibri"/>
                          <a:ea typeface="Times New Roman"/>
                        </a:rPr>
                        <a:t>Totals</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23">
                <a:tc>
                  <a:txBody>
                    <a:bodyPr/>
                    <a:lstStyle/>
                    <a:p>
                      <a:pPr marL="0" marR="0">
                        <a:spcBef>
                          <a:spcPts val="0"/>
                        </a:spcBef>
                        <a:spcAft>
                          <a:spcPts val="0"/>
                        </a:spcAft>
                      </a:pPr>
                      <a:r>
                        <a:rPr lang="en-US" sz="1100" b="1" u="sng">
                          <a:latin typeface="Calibri"/>
                          <a:ea typeface="Times New Roman"/>
                        </a:rPr>
                        <a:t>Grand total</a:t>
                      </a:r>
                      <a:endParaRPr lang="nl-BE"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spcBef>
                          <a:spcPts val="0"/>
                        </a:spcBef>
                        <a:spcAft>
                          <a:spcPts val="0"/>
                        </a:spcAft>
                      </a:pPr>
                      <a:endParaRPr lang="en-US" sz="11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p:sp>
        <p:nvSpPr>
          <p:cNvPr id="6" name="Tekstvak 5"/>
          <p:cNvSpPr txBox="1"/>
          <p:nvPr/>
        </p:nvSpPr>
        <p:spPr>
          <a:xfrm>
            <a:off x="2049463" y="188913"/>
            <a:ext cx="5068887" cy="708025"/>
          </a:xfrm>
          <a:prstGeom prst="rect">
            <a:avLst/>
          </a:prstGeom>
          <a:noFill/>
        </p:spPr>
        <p:txBody>
          <a:bodyPr wrap="none">
            <a:spAutoFit/>
          </a:bodyPr>
          <a:lstStyle/>
          <a:p>
            <a:pPr algn="ctr">
              <a:defRPr/>
            </a:pPr>
            <a:r>
              <a:rPr lang="nl-BE" sz="4000" b="1" dirty="0" err="1">
                <a:latin typeface="+mj-lt"/>
              </a:rPr>
              <a:t>Fann</a:t>
            </a:r>
            <a:r>
              <a:rPr lang="nl-BE" sz="4000" b="1" dirty="0">
                <a:latin typeface="+mj-lt"/>
              </a:rPr>
              <a:t> OSATS  </a:t>
            </a:r>
            <a:r>
              <a:rPr lang="nl-BE" sz="2000" dirty="0">
                <a:latin typeface="+mj-lt"/>
              </a:rPr>
              <a:t>JTCVS2008;136:1486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500063" y="357188"/>
            <a:ext cx="8105775" cy="276225"/>
          </a:xfrm>
          <a:prstGeom prst="rect">
            <a:avLst/>
          </a:prstGeom>
          <a:noFill/>
          <a:ln w="9525">
            <a:noFill/>
            <a:miter lim="800000"/>
            <a:headEnd/>
            <a:tailEnd/>
          </a:ln>
        </p:spPr>
      </p:pic>
      <p:pic>
        <p:nvPicPr>
          <p:cNvPr id="52227" name="Afbeelding 2" descr="conversion.jpg"/>
          <p:cNvPicPr>
            <a:picLocks noChangeAspect="1"/>
          </p:cNvPicPr>
          <p:nvPr/>
        </p:nvPicPr>
        <p:blipFill>
          <a:blip r:embed="rId4" cstate="print"/>
          <a:srcRect/>
          <a:stretch>
            <a:fillRect/>
          </a:stretch>
        </p:blipFill>
        <p:spPr bwMode="auto">
          <a:xfrm>
            <a:off x="642938" y="785813"/>
            <a:ext cx="7881937" cy="5815012"/>
          </a:xfrm>
          <a:prstGeom prst="rect">
            <a:avLst/>
          </a:prstGeom>
          <a:noFill/>
          <a:ln w="9525">
            <a:noFill/>
            <a:miter lim="800000"/>
            <a:headEnd/>
            <a:tailEnd/>
          </a:ln>
        </p:spPr>
      </p:pic>
      <p:sp>
        <p:nvSpPr>
          <p:cNvPr id="52228" name="Tekstvak 3"/>
          <p:cNvSpPr txBox="1">
            <a:spLocks noChangeArrowheads="1"/>
          </p:cNvSpPr>
          <p:nvPr/>
        </p:nvSpPr>
        <p:spPr bwMode="auto">
          <a:xfrm>
            <a:off x="1495425" y="4857750"/>
            <a:ext cx="4584700" cy="954088"/>
          </a:xfrm>
          <a:prstGeom prst="rect">
            <a:avLst/>
          </a:prstGeom>
          <a:solidFill>
            <a:srgbClr val="FFFFFF"/>
          </a:solidFill>
          <a:ln w="9525">
            <a:noFill/>
            <a:miter lim="800000"/>
            <a:headEnd/>
            <a:tailEnd/>
          </a:ln>
        </p:spPr>
        <p:txBody>
          <a:bodyPr wrap="none">
            <a:spAutoFit/>
          </a:bodyPr>
          <a:lstStyle/>
          <a:p>
            <a:r>
              <a:rPr lang="en-GB" sz="1400"/>
              <a:t>K.U.Leuven</a:t>
            </a:r>
          </a:p>
          <a:p>
            <a:r>
              <a:rPr lang="en-GB" sz="1400"/>
              <a:t>N = 4500</a:t>
            </a:r>
          </a:p>
          <a:p>
            <a:r>
              <a:rPr lang="en-GB" sz="1400"/>
              <a:t>Conversions = 12</a:t>
            </a:r>
          </a:p>
          <a:p>
            <a:r>
              <a:rPr lang="en-GB" sz="1400"/>
              <a:t>Rate =  0.26 %       </a:t>
            </a:r>
            <a:r>
              <a:rPr lang="en-GB" sz="1400">
                <a:solidFill>
                  <a:srgbClr val="FF0000"/>
                </a:solidFill>
              </a:rPr>
              <a:t>50 x higher conversion rates in Rooby trial  </a:t>
            </a:r>
          </a:p>
        </p:txBody>
      </p:sp>
      <p:cxnSp>
        <p:nvCxnSpPr>
          <p:cNvPr id="52229" name="Rechte verbindingslijn met pijl 9"/>
          <p:cNvCxnSpPr>
            <a:cxnSpLocks noChangeShapeType="1"/>
          </p:cNvCxnSpPr>
          <p:nvPr/>
        </p:nvCxnSpPr>
        <p:spPr bwMode="auto">
          <a:xfrm rot="5400000">
            <a:off x="1928813" y="1571625"/>
            <a:ext cx="4643438" cy="2928937"/>
          </a:xfrm>
          <a:prstGeom prst="straightConnector1">
            <a:avLst/>
          </a:prstGeom>
          <a:noFill/>
          <a:ln w="38100" algn="ctr">
            <a:solidFill>
              <a:srgbClr val="FF0000"/>
            </a:solidFill>
            <a:round/>
            <a:headEnd type="triangle" w="med" len="med"/>
            <a:tailEnd type="triangle"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el 1"/>
          <p:cNvSpPr>
            <a:spLocks noGrp="1"/>
          </p:cNvSpPr>
          <p:nvPr>
            <p:ph type="title"/>
          </p:nvPr>
        </p:nvSpPr>
        <p:spPr>
          <a:xfrm>
            <a:off x="323850" y="44450"/>
            <a:ext cx="8640763" cy="1143000"/>
          </a:xfrm>
        </p:spPr>
        <p:txBody>
          <a:bodyPr/>
          <a:lstStyle/>
          <a:p>
            <a:r>
              <a:rPr lang="nl-BE" sz="3200" b="1" smtClean="0"/>
              <a:t>Assessment tools of simulation environments</a:t>
            </a:r>
            <a:r>
              <a:rPr lang="nl-BE" smtClean="0"/>
              <a:t/>
            </a:r>
            <a:br>
              <a:rPr lang="nl-BE" smtClean="0"/>
            </a:br>
            <a:r>
              <a:rPr lang="nl-BE" sz="1200" smtClean="0"/>
              <a:t>Standards for educational and psychological tests APA, Washington 1974</a:t>
            </a:r>
          </a:p>
        </p:txBody>
      </p:sp>
      <p:sp>
        <p:nvSpPr>
          <p:cNvPr id="156675" name="Tijdelijke aanduiding voor inhoud 2"/>
          <p:cNvSpPr>
            <a:spLocks noGrp="1"/>
          </p:cNvSpPr>
          <p:nvPr>
            <p:ph idx="1"/>
          </p:nvPr>
        </p:nvSpPr>
        <p:spPr>
          <a:xfrm>
            <a:off x="457200" y="1125538"/>
            <a:ext cx="8229600" cy="4525962"/>
          </a:xfrm>
        </p:spPr>
        <p:txBody>
          <a:bodyPr/>
          <a:lstStyle/>
          <a:p>
            <a:r>
              <a:rPr lang="en-US" u="sng" smtClean="0"/>
              <a:t>Validation</a:t>
            </a:r>
            <a:r>
              <a:rPr lang="en-US" smtClean="0"/>
              <a:t> </a:t>
            </a:r>
            <a:r>
              <a:rPr lang="en-US" sz="1200" smtClean="0"/>
              <a:t>The degree to which a test measures what is is designed to measure,</a:t>
            </a:r>
          </a:p>
          <a:p>
            <a:pPr lvl="1"/>
            <a:r>
              <a:rPr lang="en-US" smtClean="0"/>
              <a:t>Face validity </a:t>
            </a:r>
            <a:r>
              <a:rPr lang="en-US" sz="1200" smtClean="0"/>
              <a:t>The extent to which the examination resembles the situation in the real world. </a:t>
            </a:r>
            <a:r>
              <a:rPr lang="en-US" sz="1200" b="1" smtClean="0"/>
              <a:t>Suturing on a simulator versus suturing on a patient.</a:t>
            </a:r>
          </a:p>
          <a:p>
            <a:pPr lvl="1"/>
            <a:r>
              <a:rPr lang="en-US" smtClean="0"/>
              <a:t>Content validity </a:t>
            </a:r>
            <a:r>
              <a:rPr lang="en-US" sz="1200" smtClean="0"/>
              <a:t>The extent to which a measurement reflects the trait  or domain it purports to measure. </a:t>
            </a:r>
            <a:r>
              <a:rPr lang="en-US" sz="1200" b="1" smtClean="0"/>
              <a:t>Multiple choice of the anatomy of the gall bladder versus a cholecystectomy on a pig.</a:t>
            </a:r>
          </a:p>
          <a:p>
            <a:pPr lvl="1"/>
            <a:r>
              <a:rPr lang="en-US" smtClean="0"/>
              <a:t>Construct validity </a:t>
            </a:r>
            <a:r>
              <a:rPr lang="en-US" sz="1200" smtClean="0"/>
              <a:t>the agreement between a theoretical concept and a specific assessment tool. </a:t>
            </a:r>
            <a:r>
              <a:rPr lang="en-US" sz="1200" b="1" smtClean="0"/>
              <a:t>Better surgeons should score better.</a:t>
            </a:r>
          </a:p>
          <a:p>
            <a:pPr lvl="1"/>
            <a:r>
              <a:rPr lang="en-US" smtClean="0"/>
              <a:t>Criterion validity </a:t>
            </a:r>
            <a:r>
              <a:rPr lang="en-US" sz="1200" smtClean="0"/>
              <a:t>How it correlates with other measures of performance</a:t>
            </a:r>
          </a:p>
          <a:p>
            <a:pPr lvl="2"/>
            <a:r>
              <a:rPr lang="en-US" smtClean="0"/>
              <a:t>Predictive validity </a:t>
            </a:r>
            <a:r>
              <a:rPr lang="en-US" sz="1200" smtClean="0"/>
              <a:t>How it predicts future performance</a:t>
            </a:r>
          </a:p>
          <a:p>
            <a:pPr lvl="2"/>
            <a:r>
              <a:rPr lang="en-US" smtClean="0"/>
              <a:t>Concurrent validity </a:t>
            </a:r>
            <a:r>
              <a:rPr lang="en-US" sz="1200" smtClean="0"/>
              <a:t>How it correlates with the golden standard</a:t>
            </a:r>
          </a:p>
          <a:p>
            <a:r>
              <a:rPr lang="en-US" u="sng" smtClean="0"/>
              <a:t>Reliability</a:t>
            </a:r>
            <a:r>
              <a:rPr lang="en-US" smtClean="0"/>
              <a:t> </a:t>
            </a:r>
            <a:r>
              <a:rPr lang="en-US" sz="1200" smtClean="0"/>
              <a:t>The power to generate similar results in different observations</a:t>
            </a:r>
          </a:p>
          <a:p>
            <a:pPr lvl="1"/>
            <a:r>
              <a:rPr lang="en-US" smtClean="0"/>
              <a:t>Inter-rater reliability </a:t>
            </a:r>
            <a:r>
              <a:rPr lang="en-US" sz="1200" smtClean="0"/>
              <a:t>The degree to which 2 observers agree in their ratings</a:t>
            </a:r>
          </a:p>
          <a:p>
            <a:endParaRPr lang="nl-B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en-US" b="1" dirty="0" smtClean="0"/>
              <a:t>Simulation for experienced surgeons</a:t>
            </a:r>
            <a:endParaRPr lang="en-US" b="1" dirty="0"/>
          </a:p>
        </p:txBody>
      </p:sp>
      <p:sp>
        <p:nvSpPr>
          <p:cNvPr id="158723" name="Tijdelijke aanduiding voor inhoud 2"/>
          <p:cNvSpPr>
            <a:spLocks noGrp="1"/>
          </p:cNvSpPr>
          <p:nvPr>
            <p:ph idx="1"/>
          </p:nvPr>
        </p:nvSpPr>
        <p:spPr>
          <a:xfrm>
            <a:off x="457200" y="1783358"/>
            <a:ext cx="8229600" cy="4525962"/>
          </a:xfrm>
        </p:spPr>
        <p:txBody>
          <a:bodyPr/>
          <a:lstStyle/>
          <a:p>
            <a:pPr lvl="2" eaLnBrk="1" hangingPunct="1"/>
            <a:r>
              <a:rPr lang="en-US" sz="2000" b="1" dirty="0" smtClean="0"/>
              <a:t>Experience building </a:t>
            </a:r>
            <a:r>
              <a:rPr lang="en-US" sz="2000" dirty="0" smtClean="0"/>
              <a:t>in new procedures</a:t>
            </a:r>
          </a:p>
          <a:p>
            <a:pPr lvl="2" eaLnBrk="1" hangingPunct="1"/>
            <a:r>
              <a:rPr lang="en-US" sz="2000" b="1" dirty="0" smtClean="0"/>
              <a:t>Credentialing</a:t>
            </a:r>
            <a:r>
              <a:rPr lang="en-US" sz="2000" dirty="0" smtClean="0"/>
              <a:t> in new procedures</a:t>
            </a:r>
          </a:p>
          <a:p>
            <a:pPr lvl="2" eaLnBrk="1" hangingPunct="1"/>
            <a:r>
              <a:rPr lang="en-US" sz="2000" b="1" dirty="0" smtClean="0"/>
              <a:t>Competency</a:t>
            </a:r>
            <a:r>
              <a:rPr lang="en-US" sz="2000" dirty="0" smtClean="0"/>
              <a:t> documentation</a:t>
            </a:r>
          </a:p>
          <a:p>
            <a:pPr lvl="2" eaLnBrk="1" hangingPunct="1"/>
            <a:r>
              <a:rPr lang="en-US" sz="2000" b="1" dirty="0" smtClean="0"/>
              <a:t>Profiling</a:t>
            </a:r>
          </a:p>
          <a:p>
            <a:pPr lvl="2" eaLnBrk="1" hangingPunct="1"/>
            <a:r>
              <a:rPr lang="en-US" sz="2000" dirty="0" smtClean="0"/>
              <a:t>Third part </a:t>
            </a:r>
            <a:r>
              <a:rPr lang="en-US" sz="2000" b="1" dirty="0" smtClean="0"/>
              <a:t>scrutiny</a:t>
            </a:r>
            <a:endParaRPr lang="en-US" sz="2000" b="1" u="sng" dirty="0" smtClean="0"/>
          </a:p>
          <a:p>
            <a:pPr lvl="2" eaLnBrk="1" hangingPunct="1"/>
            <a:r>
              <a:rPr lang="en-US" sz="2000" b="1" dirty="0" smtClean="0"/>
              <a:t>Warming </a:t>
            </a:r>
            <a:r>
              <a:rPr lang="en-US" sz="2000" b="1" dirty="0" smtClean="0"/>
              <a:t>up </a:t>
            </a:r>
            <a:r>
              <a:rPr lang="en-US" sz="2000" dirty="0" smtClean="0"/>
              <a:t>improves performance in surgery </a:t>
            </a:r>
            <a:endParaRPr lang="en-US" sz="2000" dirty="0" smtClean="0"/>
          </a:p>
          <a:p>
            <a:pPr lvl="3" eaLnBrk="1" hangingPunct="1"/>
            <a:r>
              <a:rPr lang="en-US" sz="1600" dirty="0" smtClean="0"/>
              <a:t>more </a:t>
            </a:r>
            <a:r>
              <a:rPr lang="en-US" sz="1600" dirty="0" smtClean="0"/>
              <a:t>effect in  lesser experienced </a:t>
            </a:r>
            <a:r>
              <a:rPr lang="en-US" sz="1600" dirty="0" smtClean="0"/>
              <a:t>hands</a:t>
            </a:r>
          </a:p>
          <a:p>
            <a:pPr lvl="3" eaLnBrk="1" hangingPunct="1"/>
            <a:r>
              <a:rPr lang="en-US" sz="1600" dirty="0" smtClean="0"/>
              <a:t>RCT </a:t>
            </a:r>
            <a:r>
              <a:rPr lang="en-US" sz="1600" dirty="0" smtClean="0"/>
              <a:t>in lap </a:t>
            </a:r>
            <a:r>
              <a:rPr lang="en-US" sz="1600" dirty="0" err="1" smtClean="0"/>
              <a:t>cce</a:t>
            </a:r>
            <a:r>
              <a:rPr lang="en-US" sz="1600" dirty="0" smtClean="0"/>
              <a:t>: Significant </a:t>
            </a:r>
            <a:r>
              <a:rPr lang="en-US" sz="1600" dirty="0" smtClean="0"/>
              <a:t>beneficial impact </a:t>
            </a:r>
            <a:endParaRPr lang="en-US" sz="1600" dirty="0" smtClean="0"/>
          </a:p>
          <a:p>
            <a:pPr lvl="3" eaLnBrk="1" hangingPunct="1"/>
            <a:r>
              <a:rPr lang="en-US" sz="1600" dirty="0" smtClean="0"/>
              <a:t>p</a:t>
            </a:r>
            <a:r>
              <a:rPr lang="en-US" sz="1600" dirty="0" smtClean="0"/>
              <a:t>ractice </a:t>
            </a:r>
            <a:r>
              <a:rPr lang="en-US" sz="1600" dirty="0" smtClean="0"/>
              <a:t>potential problems and strategies </a:t>
            </a:r>
            <a:endParaRPr lang="en-US" sz="1600" dirty="0" smtClean="0"/>
          </a:p>
          <a:p>
            <a:pPr lvl="3" eaLnBrk="1" hangingPunct="1"/>
            <a:r>
              <a:rPr lang="en-US" sz="1600" dirty="0" smtClean="0"/>
              <a:t>increased </a:t>
            </a:r>
            <a:r>
              <a:rPr lang="en-US" sz="1600" dirty="0" smtClean="0"/>
              <a:t>perceived control of the </a:t>
            </a:r>
            <a:r>
              <a:rPr lang="en-US" sz="1600" dirty="0" smtClean="0"/>
              <a:t>situation</a:t>
            </a:r>
          </a:p>
          <a:p>
            <a:pPr lvl="3" eaLnBrk="1" hangingPunct="1"/>
            <a:r>
              <a:rPr lang="en-US" sz="1600" dirty="0" smtClean="0"/>
              <a:t>reduced anxiety,</a:t>
            </a:r>
          </a:p>
          <a:p>
            <a:pPr lvl="3" eaLnBrk="1" hangingPunct="1"/>
            <a:r>
              <a:rPr lang="en-US" sz="1600" dirty="0" smtClean="0"/>
              <a:t>increased </a:t>
            </a:r>
            <a:r>
              <a:rPr lang="en-US" sz="1600" dirty="0" smtClean="0"/>
              <a:t>preparedness</a:t>
            </a:r>
            <a:r>
              <a:rPr lang="en-US" sz="1600" baseline="30000" dirty="0" smtClean="0"/>
              <a:t> </a:t>
            </a:r>
            <a:endParaRPr lang="en-US" sz="1600" dirty="0" smtClean="0"/>
          </a:p>
          <a:p>
            <a:pPr lvl="1" eaLnBrk="1" hangingPunct="1"/>
            <a:endParaRPr lang="nl-BE" sz="2000" dirty="0" smtClean="0"/>
          </a:p>
          <a:p>
            <a:pPr lvl="1" eaLnBrk="1" hangingPunct="1"/>
            <a:endParaRPr lang="nl-BE"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sz="half" idx="1"/>
          </p:nvPr>
        </p:nvSpPr>
        <p:spPr>
          <a:xfrm>
            <a:off x="0" y="1844675"/>
            <a:ext cx="2987675" cy="4525963"/>
          </a:xfrm>
        </p:spPr>
        <p:txBody>
          <a:bodyPr rtlCol="0">
            <a:normAutofit lnSpcReduction="10000"/>
          </a:bodyPr>
          <a:lstStyle/>
          <a:p>
            <a:pPr marL="0" indent="0" eaLnBrk="1" fontAlgn="auto" hangingPunct="1">
              <a:spcAft>
                <a:spcPts val="0"/>
              </a:spcAft>
              <a:buFontTx/>
              <a:buNone/>
              <a:defRPr/>
            </a:pPr>
            <a:r>
              <a:rPr lang="en-US" sz="2000" b="1" dirty="0" smtClean="0"/>
              <a:t>GENERAL</a:t>
            </a:r>
          </a:p>
          <a:p>
            <a:pPr marL="0" indent="0" eaLnBrk="1" fontAlgn="auto" hangingPunct="1">
              <a:spcAft>
                <a:spcPts val="0"/>
              </a:spcAft>
              <a:buFontTx/>
              <a:buNone/>
              <a:defRPr/>
            </a:pPr>
            <a:endParaRPr lang="en-US" sz="1400" dirty="0" smtClean="0"/>
          </a:p>
          <a:p>
            <a:pPr marL="0" indent="0" eaLnBrk="1" fontAlgn="auto" hangingPunct="1">
              <a:spcAft>
                <a:spcPts val="0"/>
              </a:spcAft>
              <a:buFontTx/>
              <a:buNone/>
              <a:defRPr/>
            </a:pPr>
            <a:r>
              <a:rPr lang="en-US" sz="1400" dirty="0" err="1" smtClean="0"/>
              <a:t>Sternotomy</a:t>
            </a:r>
            <a:endParaRPr lang="en-US" sz="1400" dirty="0" smtClean="0"/>
          </a:p>
          <a:p>
            <a:pPr marL="0" indent="0" eaLnBrk="1" fontAlgn="auto" hangingPunct="1">
              <a:spcAft>
                <a:spcPts val="0"/>
              </a:spcAft>
              <a:buFontTx/>
              <a:buNone/>
              <a:defRPr/>
            </a:pPr>
            <a:r>
              <a:rPr lang="en-US" sz="1400" dirty="0" smtClean="0"/>
              <a:t>IMA takedown</a:t>
            </a:r>
          </a:p>
          <a:p>
            <a:pPr marL="0" indent="0" eaLnBrk="1" fontAlgn="auto" hangingPunct="1">
              <a:spcAft>
                <a:spcPts val="0"/>
              </a:spcAft>
              <a:buFontTx/>
              <a:buNone/>
              <a:defRPr/>
            </a:pPr>
            <a:r>
              <a:rPr lang="en-US" sz="1400" dirty="0" smtClean="0"/>
              <a:t>Pericardial cradle </a:t>
            </a:r>
          </a:p>
          <a:p>
            <a:pPr marL="0" indent="0" eaLnBrk="1" fontAlgn="auto" hangingPunct="1">
              <a:spcAft>
                <a:spcPts val="0"/>
              </a:spcAft>
              <a:buFontTx/>
              <a:buNone/>
              <a:defRPr/>
            </a:pPr>
            <a:r>
              <a:rPr lang="en-US" sz="1400" dirty="0" smtClean="0"/>
              <a:t>Cannulation sutures </a:t>
            </a:r>
          </a:p>
          <a:p>
            <a:pPr marL="0" indent="0" eaLnBrk="1" fontAlgn="auto" hangingPunct="1">
              <a:spcAft>
                <a:spcPts val="0"/>
              </a:spcAft>
              <a:buFontTx/>
              <a:buNone/>
              <a:defRPr/>
            </a:pPr>
            <a:r>
              <a:rPr lang="en-US" sz="1400" dirty="0" smtClean="0"/>
              <a:t>Aortic cannulation</a:t>
            </a:r>
          </a:p>
          <a:p>
            <a:pPr marL="0" indent="0" eaLnBrk="1" fontAlgn="auto" hangingPunct="1">
              <a:spcAft>
                <a:spcPts val="0"/>
              </a:spcAft>
              <a:buFontTx/>
              <a:buNone/>
              <a:defRPr/>
            </a:pPr>
            <a:r>
              <a:rPr lang="en-US" sz="1400" dirty="0" smtClean="0"/>
              <a:t>Right atrial cannulation </a:t>
            </a:r>
          </a:p>
          <a:p>
            <a:pPr marL="0" indent="0" eaLnBrk="1" fontAlgn="auto" hangingPunct="1">
              <a:spcAft>
                <a:spcPts val="0"/>
              </a:spcAft>
              <a:buFontTx/>
              <a:buNone/>
              <a:defRPr/>
            </a:pPr>
            <a:r>
              <a:rPr lang="en-US" sz="1400" dirty="0" err="1" smtClean="0"/>
              <a:t>Antegrade</a:t>
            </a:r>
            <a:r>
              <a:rPr lang="en-US" sz="1400" dirty="0" smtClean="0"/>
              <a:t> cardioplegia </a:t>
            </a:r>
          </a:p>
          <a:p>
            <a:pPr marL="0" indent="0" eaLnBrk="1" fontAlgn="auto" hangingPunct="1">
              <a:spcAft>
                <a:spcPts val="0"/>
              </a:spcAft>
              <a:buFontTx/>
              <a:buNone/>
              <a:defRPr/>
            </a:pPr>
            <a:r>
              <a:rPr lang="en-US" sz="1400" dirty="0" smtClean="0"/>
              <a:t>Retrograde cardioplegia </a:t>
            </a:r>
          </a:p>
          <a:p>
            <a:pPr marL="0" indent="0" eaLnBrk="1" fontAlgn="auto" hangingPunct="1">
              <a:spcAft>
                <a:spcPts val="0"/>
              </a:spcAft>
              <a:buFontTx/>
              <a:buNone/>
              <a:defRPr/>
            </a:pPr>
            <a:r>
              <a:rPr lang="en-US" sz="1400" dirty="0" smtClean="0"/>
              <a:t>Initiate CPB</a:t>
            </a:r>
          </a:p>
          <a:p>
            <a:pPr marL="0" indent="0" eaLnBrk="1" fontAlgn="auto" hangingPunct="1">
              <a:spcAft>
                <a:spcPts val="0"/>
              </a:spcAft>
              <a:buFontTx/>
              <a:buNone/>
              <a:defRPr/>
            </a:pPr>
            <a:r>
              <a:rPr lang="en-US" sz="1400" dirty="0" smtClean="0"/>
              <a:t>Pulmonary artery vent placement</a:t>
            </a:r>
          </a:p>
          <a:p>
            <a:pPr marL="0" indent="0" eaLnBrk="1" fontAlgn="auto" hangingPunct="1">
              <a:spcAft>
                <a:spcPts val="0"/>
              </a:spcAft>
              <a:buFontTx/>
              <a:buNone/>
              <a:defRPr/>
            </a:pPr>
            <a:r>
              <a:rPr lang="en-US" sz="1400" dirty="0" smtClean="0"/>
              <a:t>Aortic cross-clamp</a:t>
            </a:r>
          </a:p>
          <a:p>
            <a:pPr marL="0" indent="0" eaLnBrk="1" fontAlgn="auto" hangingPunct="1">
              <a:spcAft>
                <a:spcPts val="0"/>
              </a:spcAft>
              <a:buFontTx/>
              <a:buNone/>
              <a:defRPr/>
            </a:pPr>
            <a:r>
              <a:rPr lang="en-US" sz="1400" dirty="0" smtClean="0"/>
              <a:t>Cardioplegia (</a:t>
            </a:r>
            <a:r>
              <a:rPr lang="en-US" sz="1400" dirty="0" err="1" smtClean="0"/>
              <a:t>antegrade</a:t>
            </a:r>
            <a:r>
              <a:rPr lang="en-US" sz="1400" dirty="0" smtClean="0"/>
              <a:t> / retrograde) </a:t>
            </a:r>
          </a:p>
          <a:p>
            <a:pPr marL="0" indent="0" eaLnBrk="1" fontAlgn="auto" hangingPunct="1">
              <a:spcAft>
                <a:spcPts val="0"/>
              </a:spcAft>
              <a:buFontTx/>
              <a:buNone/>
              <a:defRPr/>
            </a:pPr>
            <a:r>
              <a:rPr lang="en-US" sz="1400" dirty="0" smtClean="0"/>
              <a:t>Remove cross-clamp</a:t>
            </a:r>
          </a:p>
          <a:p>
            <a:pPr marL="0" indent="0" eaLnBrk="1" fontAlgn="auto" hangingPunct="1">
              <a:spcAft>
                <a:spcPts val="0"/>
              </a:spcAft>
              <a:buFontTx/>
              <a:buNone/>
              <a:defRPr/>
            </a:pPr>
            <a:r>
              <a:rPr lang="en-US" sz="1400" dirty="0" smtClean="0"/>
              <a:t>Weaning from CPB </a:t>
            </a:r>
          </a:p>
          <a:p>
            <a:pPr marL="0" indent="0" eaLnBrk="1" fontAlgn="auto" hangingPunct="1">
              <a:spcAft>
                <a:spcPts val="0"/>
              </a:spcAft>
              <a:buFontTx/>
              <a:buNone/>
              <a:defRPr/>
            </a:pPr>
            <a:r>
              <a:rPr lang="en-US" sz="1400" dirty="0" smtClean="0"/>
              <a:t>Chest tube placement</a:t>
            </a:r>
          </a:p>
          <a:p>
            <a:pPr marL="0" indent="0" eaLnBrk="1" fontAlgn="auto" hangingPunct="1">
              <a:spcAft>
                <a:spcPts val="0"/>
              </a:spcAft>
              <a:buFontTx/>
              <a:buNone/>
              <a:defRPr/>
            </a:pPr>
            <a:r>
              <a:rPr lang="en-US" sz="1400" dirty="0" err="1" smtClean="0"/>
              <a:t>Sternotomy</a:t>
            </a:r>
            <a:r>
              <a:rPr lang="en-US" sz="1400" dirty="0" smtClean="0"/>
              <a:t> closure</a:t>
            </a:r>
          </a:p>
          <a:p>
            <a:pPr marL="0" indent="0" eaLnBrk="1" fontAlgn="auto" hangingPunct="1">
              <a:spcAft>
                <a:spcPts val="0"/>
              </a:spcAft>
              <a:buFontTx/>
              <a:buNone/>
              <a:defRPr/>
            </a:pPr>
            <a:endParaRPr lang="en-US" sz="1400" dirty="0" smtClean="0"/>
          </a:p>
        </p:txBody>
      </p:sp>
      <p:sp>
        <p:nvSpPr>
          <p:cNvPr id="6" name="Rectangle 4"/>
          <p:cNvSpPr txBox="1">
            <a:spLocks noChangeArrowheads="1"/>
          </p:cNvSpPr>
          <p:nvPr/>
        </p:nvSpPr>
        <p:spPr bwMode="auto">
          <a:xfrm>
            <a:off x="6516688" y="1773238"/>
            <a:ext cx="2735262" cy="4525962"/>
          </a:xfrm>
          <a:prstGeom prst="rect">
            <a:avLst/>
          </a:prstGeom>
          <a:noFill/>
          <a:ln w="9525">
            <a:noFill/>
            <a:miter lim="800000"/>
            <a:headEnd/>
            <a:tailEnd/>
          </a:ln>
        </p:spPr>
        <p:txBody>
          <a:bodyPr/>
          <a:lstStyle/>
          <a:p>
            <a:pPr>
              <a:spcBef>
                <a:spcPct val="20000"/>
              </a:spcBef>
            </a:pPr>
            <a:r>
              <a:rPr lang="en-US" sz="2000" b="1" dirty="0">
                <a:latin typeface="Calibri" pitchFamily="34" charset="0"/>
              </a:rPr>
              <a:t>AORTIC VALVE </a:t>
            </a:r>
          </a:p>
          <a:p>
            <a:pPr>
              <a:spcBef>
                <a:spcPct val="20000"/>
              </a:spcBef>
            </a:pPr>
            <a:r>
              <a:rPr lang="en-US" sz="2000" b="1" dirty="0">
                <a:latin typeface="Calibri" pitchFamily="34" charset="0"/>
              </a:rPr>
              <a:t>REPLACEMENT</a:t>
            </a:r>
          </a:p>
          <a:p>
            <a:pPr>
              <a:spcBef>
                <a:spcPct val="20000"/>
              </a:spcBef>
            </a:pPr>
            <a:r>
              <a:rPr lang="en-US" sz="1400" dirty="0">
                <a:latin typeface="Calibri" pitchFamily="34" charset="0"/>
              </a:rPr>
              <a:t>Aortotomy </a:t>
            </a:r>
          </a:p>
          <a:p>
            <a:pPr>
              <a:spcBef>
                <a:spcPct val="20000"/>
              </a:spcBef>
            </a:pPr>
            <a:r>
              <a:rPr lang="en-US" sz="1400" dirty="0">
                <a:latin typeface="Calibri" pitchFamily="34" charset="0"/>
              </a:rPr>
              <a:t>Excise leaflets  </a:t>
            </a:r>
          </a:p>
          <a:p>
            <a:pPr>
              <a:spcBef>
                <a:spcPct val="20000"/>
              </a:spcBef>
            </a:pPr>
            <a:r>
              <a:rPr lang="en-US" sz="1400" dirty="0" err="1">
                <a:latin typeface="Calibri" pitchFamily="34" charset="0"/>
              </a:rPr>
              <a:t>Debride</a:t>
            </a:r>
            <a:r>
              <a:rPr lang="en-US" sz="1400" dirty="0">
                <a:latin typeface="Calibri" pitchFamily="34" charset="0"/>
              </a:rPr>
              <a:t> annulus </a:t>
            </a:r>
          </a:p>
          <a:p>
            <a:pPr>
              <a:spcBef>
                <a:spcPct val="20000"/>
              </a:spcBef>
            </a:pPr>
            <a:r>
              <a:rPr lang="en-US" sz="1400" dirty="0">
                <a:latin typeface="Calibri" pitchFamily="34" charset="0"/>
              </a:rPr>
              <a:t>Annular suture placement</a:t>
            </a:r>
          </a:p>
          <a:p>
            <a:pPr>
              <a:spcBef>
                <a:spcPct val="20000"/>
              </a:spcBef>
            </a:pPr>
            <a:r>
              <a:rPr lang="en-US" sz="1400" dirty="0">
                <a:latin typeface="Calibri" pitchFamily="34" charset="0"/>
              </a:rPr>
              <a:t>Valve sizing</a:t>
            </a:r>
          </a:p>
          <a:p>
            <a:pPr>
              <a:spcBef>
                <a:spcPct val="20000"/>
              </a:spcBef>
            </a:pPr>
            <a:r>
              <a:rPr lang="en-US" sz="1400" dirty="0">
                <a:latin typeface="Calibri" pitchFamily="34" charset="0"/>
              </a:rPr>
              <a:t>Sutures through sewing ring </a:t>
            </a:r>
          </a:p>
          <a:p>
            <a:pPr>
              <a:spcBef>
                <a:spcPct val="20000"/>
              </a:spcBef>
            </a:pPr>
            <a:r>
              <a:rPr lang="en-US" sz="1400" dirty="0">
                <a:latin typeface="Calibri" pitchFamily="34" charset="0"/>
              </a:rPr>
              <a:t>Tie sutures</a:t>
            </a:r>
          </a:p>
          <a:p>
            <a:pPr>
              <a:spcBef>
                <a:spcPct val="20000"/>
              </a:spcBef>
            </a:pPr>
            <a:r>
              <a:rPr lang="en-US" sz="1400" dirty="0">
                <a:latin typeface="Calibri" pitchFamily="34" charset="0"/>
              </a:rPr>
              <a:t>Close </a:t>
            </a:r>
            <a:r>
              <a:rPr lang="en-US" sz="1400" dirty="0" err="1">
                <a:latin typeface="Calibri" pitchFamily="34" charset="0"/>
              </a:rPr>
              <a:t>aortotomy</a:t>
            </a:r>
            <a:endParaRPr lang="en-US" sz="1400" dirty="0">
              <a:latin typeface="Calibri" pitchFamily="34" charset="0"/>
            </a:endParaRPr>
          </a:p>
          <a:p>
            <a:pPr>
              <a:spcBef>
                <a:spcPct val="20000"/>
              </a:spcBef>
            </a:pPr>
            <a:r>
              <a:rPr lang="en-US" sz="1400" dirty="0">
                <a:latin typeface="Calibri" pitchFamily="34" charset="0"/>
              </a:rPr>
              <a:t>De-airing</a:t>
            </a:r>
          </a:p>
          <a:p>
            <a:pPr>
              <a:spcBef>
                <a:spcPct val="20000"/>
              </a:spcBef>
            </a:pPr>
            <a:r>
              <a:rPr lang="en-US" sz="1400" dirty="0">
                <a:latin typeface="Calibri" pitchFamily="34" charset="0"/>
              </a:rPr>
              <a:t>Echo interpretation</a:t>
            </a:r>
          </a:p>
          <a:p>
            <a:pPr>
              <a:spcBef>
                <a:spcPct val="20000"/>
              </a:spcBef>
            </a:pPr>
            <a:endParaRPr lang="en-US" dirty="0">
              <a:latin typeface="Calibri" pitchFamily="34" charset="0"/>
            </a:endParaRPr>
          </a:p>
        </p:txBody>
      </p:sp>
      <p:sp>
        <p:nvSpPr>
          <p:cNvPr id="10" name="Rectangle 5"/>
          <p:cNvSpPr txBox="1">
            <a:spLocks noChangeArrowheads="1"/>
          </p:cNvSpPr>
          <p:nvPr/>
        </p:nvSpPr>
        <p:spPr bwMode="auto">
          <a:xfrm>
            <a:off x="2916238" y="1773238"/>
            <a:ext cx="3657600" cy="4525962"/>
          </a:xfrm>
          <a:prstGeom prst="rect">
            <a:avLst/>
          </a:prstGeom>
          <a:noFill/>
          <a:ln w="9525">
            <a:noFill/>
            <a:miter lim="800000"/>
            <a:headEnd/>
            <a:tailEnd/>
          </a:ln>
        </p:spPr>
        <p:txBody>
          <a:bodyPr/>
          <a:lstStyle/>
          <a:p>
            <a:pPr>
              <a:spcBef>
                <a:spcPct val="20000"/>
              </a:spcBef>
            </a:pPr>
            <a:r>
              <a:rPr lang="en-US" sz="2000" b="1" dirty="0">
                <a:latin typeface="Calibri" pitchFamily="34" charset="0"/>
              </a:rPr>
              <a:t>MITRAL VALVE REPAIR/REPLACEMENT</a:t>
            </a:r>
          </a:p>
          <a:p>
            <a:pPr>
              <a:spcBef>
                <a:spcPct val="20000"/>
              </a:spcBef>
            </a:pPr>
            <a:r>
              <a:rPr lang="en-US" sz="1400" dirty="0">
                <a:latin typeface="Calibri" pitchFamily="34" charset="0"/>
              </a:rPr>
              <a:t>Mobilize SVC from pericardium </a:t>
            </a:r>
          </a:p>
          <a:p>
            <a:pPr>
              <a:spcBef>
                <a:spcPct val="20000"/>
              </a:spcBef>
            </a:pPr>
            <a:r>
              <a:rPr lang="en-US" sz="1400" dirty="0">
                <a:latin typeface="Calibri" pitchFamily="34" charset="0"/>
              </a:rPr>
              <a:t>Left atriotomy </a:t>
            </a:r>
          </a:p>
          <a:p>
            <a:pPr>
              <a:spcBef>
                <a:spcPct val="20000"/>
              </a:spcBef>
            </a:pPr>
            <a:r>
              <a:rPr lang="en-US" sz="1400" dirty="0">
                <a:latin typeface="Calibri" pitchFamily="34" charset="0"/>
              </a:rPr>
              <a:t>Place retractor</a:t>
            </a:r>
          </a:p>
          <a:p>
            <a:pPr>
              <a:spcBef>
                <a:spcPct val="20000"/>
              </a:spcBef>
            </a:pPr>
            <a:r>
              <a:rPr lang="en-US" sz="1400" dirty="0">
                <a:latin typeface="Calibri" pitchFamily="34" charset="0"/>
              </a:rPr>
              <a:t>Evaluate mitral valve apparatus pathology</a:t>
            </a:r>
          </a:p>
          <a:p>
            <a:pPr>
              <a:spcBef>
                <a:spcPct val="20000"/>
              </a:spcBef>
            </a:pPr>
            <a:r>
              <a:rPr lang="en-US" sz="1400" dirty="0">
                <a:latin typeface="Calibri" pitchFamily="34" charset="0"/>
              </a:rPr>
              <a:t>Leaflet resection/preservation</a:t>
            </a:r>
          </a:p>
          <a:p>
            <a:pPr>
              <a:spcBef>
                <a:spcPct val="20000"/>
              </a:spcBef>
            </a:pPr>
            <a:r>
              <a:rPr lang="en-US" sz="1400" dirty="0">
                <a:latin typeface="Calibri" pitchFamily="34" charset="0"/>
              </a:rPr>
              <a:t>Annular suture placement </a:t>
            </a:r>
          </a:p>
          <a:p>
            <a:pPr>
              <a:spcBef>
                <a:spcPct val="20000"/>
              </a:spcBef>
            </a:pPr>
            <a:r>
              <a:rPr lang="en-US" sz="1400" dirty="0">
                <a:latin typeface="Calibri" pitchFamily="34" charset="0"/>
              </a:rPr>
              <a:t>Valve/annular sizing</a:t>
            </a:r>
          </a:p>
          <a:p>
            <a:pPr>
              <a:spcBef>
                <a:spcPct val="20000"/>
              </a:spcBef>
            </a:pPr>
            <a:r>
              <a:rPr lang="en-US" sz="1400" dirty="0">
                <a:latin typeface="Calibri" pitchFamily="34" charset="0"/>
              </a:rPr>
              <a:t>Sutures through sewing ring</a:t>
            </a:r>
          </a:p>
          <a:p>
            <a:pPr>
              <a:spcBef>
                <a:spcPct val="20000"/>
              </a:spcBef>
            </a:pPr>
            <a:r>
              <a:rPr lang="en-US" sz="1400" dirty="0">
                <a:latin typeface="Calibri" pitchFamily="34" charset="0"/>
              </a:rPr>
              <a:t>Atriotomy closure</a:t>
            </a:r>
          </a:p>
          <a:p>
            <a:pPr>
              <a:spcBef>
                <a:spcPct val="20000"/>
              </a:spcBef>
            </a:pPr>
            <a:r>
              <a:rPr lang="en-US" sz="1400" dirty="0">
                <a:latin typeface="Calibri" pitchFamily="34" charset="0"/>
              </a:rPr>
              <a:t>De-airing</a:t>
            </a:r>
          </a:p>
          <a:p>
            <a:pPr>
              <a:spcBef>
                <a:spcPct val="20000"/>
              </a:spcBef>
            </a:pPr>
            <a:r>
              <a:rPr lang="en-US" sz="1400" dirty="0">
                <a:latin typeface="Calibri" pitchFamily="34" charset="0"/>
              </a:rPr>
              <a:t>Echo interpretation</a:t>
            </a:r>
          </a:p>
          <a:p>
            <a:pPr>
              <a:spcBef>
                <a:spcPct val="20000"/>
              </a:spcBef>
            </a:pPr>
            <a:endParaRPr lang="en-US" dirty="0">
              <a:latin typeface="Calibri" pitchFamily="34" charset="0"/>
            </a:endParaRPr>
          </a:p>
        </p:txBody>
      </p:sp>
      <p:sp>
        <p:nvSpPr>
          <p:cNvPr id="8" name="Rechthoek 7"/>
          <p:cNvSpPr/>
          <p:nvPr/>
        </p:nvSpPr>
        <p:spPr>
          <a:xfrm>
            <a:off x="1258888" y="188913"/>
            <a:ext cx="7273925" cy="1322387"/>
          </a:xfrm>
          <a:prstGeom prst="rect">
            <a:avLst/>
          </a:prstGeom>
        </p:spPr>
        <p:txBody>
          <a:bodyPr>
            <a:spAutoFit/>
          </a:bodyPr>
          <a:lstStyle/>
          <a:p>
            <a:pPr>
              <a:defRPr/>
            </a:pPr>
            <a:r>
              <a:rPr lang="en-US" sz="4000" b="1" dirty="0">
                <a:latin typeface="+mj-lt"/>
              </a:rPr>
              <a:t>Simulation in cardiac surgery</a:t>
            </a:r>
            <a:br>
              <a:rPr lang="en-US" sz="4000" b="1" dirty="0">
                <a:latin typeface="+mj-lt"/>
              </a:rPr>
            </a:br>
            <a:endParaRPr lang="nl-BE" sz="4000" dirty="0">
              <a:latin typeface="+mj-lt"/>
            </a:endParaRPr>
          </a:p>
        </p:txBody>
      </p:sp>
      <p:sp>
        <p:nvSpPr>
          <p:cNvPr id="9" name="Rectangle 3"/>
          <p:cNvSpPr>
            <a:spLocks noChangeArrowheads="1"/>
          </p:cNvSpPr>
          <p:nvPr/>
        </p:nvSpPr>
        <p:spPr bwMode="auto">
          <a:xfrm>
            <a:off x="1993900" y="1052513"/>
            <a:ext cx="5045075" cy="523875"/>
          </a:xfrm>
          <a:prstGeom prst="rect">
            <a:avLst/>
          </a:prstGeom>
          <a:noFill/>
          <a:ln w="9525">
            <a:noFill/>
            <a:miter lim="800000"/>
            <a:headEnd/>
            <a:tailEnd/>
          </a:ln>
        </p:spPr>
        <p:txBody>
          <a:bodyPr wrap="none">
            <a:spAutoFit/>
          </a:bodyPr>
          <a:lstStyle/>
          <a:p>
            <a:pPr>
              <a:defRPr/>
            </a:pPr>
            <a:r>
              <a:rPr lang="en-US" sz="2800" dirty="0">
                <a:latin typeface="+mj-lt"/>
              </a:rPr>
              <a:t>Simulation sub-procedures/tasks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el 1"/>
          <p:cNvSpPr>
            <a:spLocks noGrp="1"/>
          </p:cNvSpPr>
          <p:nvPr>
            <p:ph type="title"/>
          </p:nvPr>
        </p:nvSpPr>
        <p:spPr/>
        <p:txBody>
          <a:bodyPr/>
          <a:lstStyle/>
          <a:p>
            <a:pPr eaLnBrk="1" hangingPunct="1"/>
            <a:r>
              <a:rPr lang="en-US" sz="4000" b="1" smtClean="0"/>
              <a:t>A template for developing a training curriculum</a:t>
            </a:r>
          </a:p>
        </p:txBody>
      </p:sp>
      <p:sp>
        <p:nvSpPr>
          <p:cNvPr id="133123" name="Tijdelijke aanduiding voor inhoud 3"/>
          <p:cNvSpPr>
            <a:spLocks noGrp="1" noChangeArrowheads="1"/>
          </p:cNvSpPr>
          <p:nvPr>
            <p:ph idx="1"/>
          </p:nvPr>
        </p:nvSpPr>
        <p:spPr>
          <a:xfrm>
            <a:off x="457200" y="1887538"/>
            <a:ext cx="8229600" cy="4278312"/>
          </a:xfrm>
        </p:spPr>
        <p:txBody>
          <a:bodyPr>
            <a:spAutoFit/>
          </a:bodyPr>
          <a:lstStyle/>
          <a:p>
            <a:pPr marL="0" indent="0" eaLnBrk="1" hangingPunct="1"/>
            <a:r>
              <a:rPr lang="en-US" sz="2000" smtClean="0"/>
              <a:t> Didactic teaching of relevant knowledge (ie, anatomy, pathology, physiology)</a:t>
            </a:r>
          </a:p>
          <a:p>
            <a:pPr marL="0" indent="0" eaLnBrk="1" hangingPunct="1"/>
            <a:r>
              <a:rPr lang="en-US" sz="2000" smtClean="0"/>
              <a:t> Deconstruction of the procedure in teachable components</a:t>
            </a:r>
          </a:p>
          <a:p>
            <a:pPr marL="0" indent="0" eaLnBrk="1" hangingPunct="1"/>
            <a:r>
              <a:rPr lang="en-US" sz="2000" smtClean="0"/>
              <a:t> Conceptual learning process for each component</a:t>
            </a:r>
          </a:p>
          <a:p>
            <a:pPr marL="0" indent="0" eaLnBrk="1" hangingPunct="1"/>
            <a:r>
              <a:rPr lang="en-US" sz="2000" smtClean="0"/>
              <a:t> Defining and illustrating common errors</a:t>
            </a:r>
          </a:p>
          <a:p>
            <a:pPr marL="0" indent="0" eaLnBrk="1" hangingPunct="1"/>
            <a:r>
              <a:rPr lang="en-US" sz="2000" smtClean="0"/>
              <a:t> Test whether the student understands all the cognitive skills  and error recognition before going to the technical skills training</a:t>
            </a:r>
          </a:p>
          <a:p>
            <a:pPr marL="0" indent="0" eaLnBrk="1" hangingPunct="1"/>
            <a:r>
              <a:rPr lang="en-US" sz="2000" smtClean="0"/>
              <a:t> </a:t>
            </a:r>
            <a:r>
              <a:rPr lang="en-US" sz="2000" b="1" smtClean="0"/>
              <a:t>Technical skills training on the simulator </a:t>
            </a:r>
          </a:p>
          <a:p>
            <a:pPr marL="0" indent="0" eaLnBrk="1" hangingPunct="1"/>
            <a:r>
              <a:rPr lang="en-US" sz="2000" smtClean="0"/>
              <a:t> Immediate (proximate) feedback when an error occurs in virtual training</a:t>
            </a:r>
          </a:p>
          <a:p>
            <a:pPr marL="0" indent="0" eaLnBrk="1" hangingPunct="1"/>
            <a:r>
              <a:rPr lang="en-US" sz="2000" smtClean="0"/>
              <a:t> Summative (terminal) feedback at the completion of a virtual training</a:t>
            </a:r>
          </a:p>
          <a:p>
            <a:pPr marL="0" indent="0" eaLnBrk="1" hangingPunct="1"/>
            <a:r>
              <a:rPr lang="en-US" sz="2000" smtClean="0"/>
              <a:t> Iterate the skills training while providing evidence at the end of each trial of progress (graphing the “learning curve”), with reference to a proficiency performance goal.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857625" y="428625"/>
            <a:ext cx="4929188" cy="50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Platform, Portfolio, Learning Management System</a:t>
            </a:r>
          </a:p>
        </p:txBody>
      </p:sp>
      <p:sp>
        <p:nvSpPr>
          <p:cNvPr id="5" name="Rechthoek 4"/>
          <p:cNvSpPr/>
          <p:nvPr/>
        </p:nvSpPr>
        <p:spPr>
          <a:xfrm>
            <a:off x="214313" y="3143250"/>
            <a:ext cx="11430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Learning</a:t>
            </a:r>
          </a:p>
          <a:p>
            <a:pPr algn="ctr" fontAlgn="auto">
              <a:spcBef>
                <a:spcPts val="0"/>
              </a:spcBef>
              <a:spcAft>
                <a:spcPts val="0"/>
              </a:spcAft>
              <a:defRPr/>
            </a:pPr>
            <a:r>
              <a:rPr lang="en-US" dirty="0">
                <a:solidFill>
                  <a:schemeClr val="tx1"/>
                </a:solidFill>
              </a:rPr>
              <a:t>objective</a:t>
            </a:r>
          </a:p>
        </p:txBody>
      </p:sp>
      <p:sp>
        <p:nvSpPr>
          <p:cNvPr id="10" name="Rechthoek 9"/>
          <p:cNvSpPr/>
          <p:nvPr/>
        </p:nvSpPr>
        <p:spPr>
          <a:xfrm>
            <a:off x="285750" y="428625"/>
            <a:ext cx="3000375" cy="50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rPr>
              <a:t>Learning</a:t>
            </a:r>
          </a:p>
          <a:p>
            <a:pPr algn="ctr">
              <a:defRPr/>
            </a:pPr>
            <a:r>
              <a:rPr lang="en-US" sz="1600">
                <a:solidFill>
                  <a:schemeClr val="tx1"/>
                </a:solidFill>
              </a:rPr>
              <a:t>Standards                Science</a:t>
            </a:r>
          </a:p>
        </p:txBody>
      </p:sp>
      <p:sp>
        <p:nvSpPr>
          <p:cNvPr id="26" name="Afgeronde rechthoek 25"/>
          <p:cNvSpPr/>
          <p:nvPr/>
        </p:nvSpPr>
        <p:spPr>
          <a:xfrm>
            <a:off x="3489325" y="3214688"/>
            <a:ext cx="1154113" cy="571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Course X</a:t>
            </a:r>
          </a:p>
        </p:txBody>
      </p:sp>
      <p:sp>
        <p:nvSpPr>
          <p:cNvPr id="94214" name="Tekstvak 39"/>
          <p:cNvSpPr txBox="1">
            <a:spLocks noChangeArrowheads="1"/>
          </p:cNvSpPr>
          <p:nvPr/>
        </p:nvSpPr>
        <p:spPr bwMode="auto">
          <a:xfrm>
            <a:off x="2020888" y="5130800"/>
            <a:ext cx="9080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content</a:t>
            </a:r>
          </a:p>
        </p:txBody>
      </p:sp>
      <p:sp>
        <p:nvSpPr>
          <p:cNvPr id="16" name="Ovaal 15"/>
          <p:cNvSpPr/>
          <p:nvPr/>
        </p:nvSpPr>
        <p:spPr>
          <a:xfrm>
            <a:off x="1692275" y="3143250"/>
            <a:ext cx="1308100" cy="642938"/>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E-learning</a:t>
            </a:r>
            <a:endParaRPr lang="en-US" sz="1400" dirty="0"/>
          </a:p>
        </p:txBody>
      </p:sp>
      <p:sp>
        <p:nvSpPr>
          <p:cNvPr id="17" name="Ovaal 16"/>
          <p:cNvSpPr/>
          <p:nvPr/>
        </p:nvSpPr>
        <p:spPr>
          <a:xfrm>
            <a:off x="5229225" y="3143250"/>
            <a:ext cx="1214438" cy="642938"/>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E-learning</a:t>
            </a:r>
            <a:endParaRPr lang="en-US" sz="1400" dirty="0"/>
          </a:p>
        </p:txBody>
      </p:sp>
      <p:cxnSp>
        <p:nvCxnSpPr>
          <p:cNvPr id="38" name="Rechte verbindingslijn 37"/>
          <p:cNvCxnSpPr>
            <a:stCxn id="10" idx="2"/>
            <a:endCxn id="16" idx="0"/>
          </p:cNvCxnSpPr>
          <p:nvPr/>
        </p:nvCxnSpPr>
        <p:spPr>
          <a:xfrm rot="16200000" flipH="1">
            <a:off x="958851" y="1755775"/>
            <a:ext cx="2214562" cy="560387"/>
          </a:xfrm>
          <a:prstGeom prst="line">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4" idx="2"/>
            <a:endCxn id="16" idx="0"/>
          </p:cNvCxnSpPr>
          <p:nvPr/>
        </p:nvCxnSpPr>
        <p:spPr>
          <a:xfrm rot="5400000">
            <a:off x="3227388" y="47625"/>
            <a:ext cx="2214562" cy="3976688"/>
          </a:xfrm>
          <a:prstGeom prst="line">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 idx="2"/>
            <a:endCxn id="26" idx="0"/>
          </p:cNvCxnSpPr>
          <p:nvPr/>
        </p:nvCxnSpPr>
        <p:spPr>
          <a:xfrm rot="5400000">
            <a:off x="4052094" y="943769"/>
            <a:ext cx="2286000" cy="2255838"/>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hthoek 5"/>
          <p:cNvSpPr/>
          <p:nvPr/>
        </p:nvSpPr>
        <p:spPr>
          <a:xfrm>
            <a:off x="7380288" y="3141663"/>
            <a:ext cx="1439862" cy="574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Knowledge </a:t>
            </a:r>
          </a:p>
        </p:txBody>
      </p:sp>
      <p:sp>
        <p:nvSpPr>
          <p:cNvPr id="23" name="Rechthoek 22"/>
          <p:cNvSpPr/>
          <p:nvPr/>
        </p:nvSpPr>
        <p:spPr>
          <a:xfrm>
            <a:off x="107950" y="4292600"/>
            <a:ext cx="1619250"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MD /specialist</a:t>
            </a:r>
          </a:p>
        </p:txBody>
      </p:sp>
      <p:sp>
        <p:nvSpPr>
          <p:cNvPr id="24" name="Rechthoek 23"/>
          <p:cNvSpPr/>
          <p:nvPr/>
        </p:nvSpPr>
        <p:spPr>
          <a:xfrm>
            <a:off x="7164388" y="4292600"/>
            <a:ext cx="1800225"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(re)certification</a:t>
            </a:r>
          </a:p>
        </p:txBody>
      </p:sp>
      <p:cxnSp>
        <p:nvCxnSpPr>
          <p:cNvPr id="30" name="Rechte verbindingslijn met pijl 29"/>
          <p:cNvCxnSpPr>
            <a:stCxn id="5" idx="3"/>
            <a:endCxn id="6" idx="1"/>
          </p:cNvCxnSpPr>
          <p:nvPr/>
        </p:nvCxnSpPr>
        <p:spPr>
          <a:xfrm>
            <a:off x="1357313" y="3429000"/>
            <a:ext cx="602297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a:stCxn id="23" idx="3"/>
            <a:endCxn id="24" idx="1"/>
          </p:cNvCxnSpPr>
          <p:nvPr/>
        </p:nvCxnSpPr>
        <p:spPr>
          <a:xfrm>
            <a:off x="1727200" y="4506913"/>
            <a:ext cx="5437188"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hthoek 34"/>
          <p:cNvSpPr/>
          <p:nvPr/>
        </p:nvSpPr>
        <p:spPr>
          <a:xfrm>
            <a:off x="971550" y="5949950"/>
            <a:ext cx="1296988"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t>Low-fidelity</a:t>
            </a:r>
            <a:r>
              <a:rPr lang="nl-BE" dirty="0"/>
              <a:t> </a:t>
            </a:r>
            <a:r>
              <a:rPr lang="nl-BE" dirty="0" err="1"/>
              <a:t>simulation</a:t>
            </a:r>
            <a:endParaRPr lang="nl-BE" dirty="0"/>
          </a:p>
        </p:txBody>
      </p:sp>
      <p:sp>
        <p:nvSpPr>
          <p:cNvPr id="36" name="Rechthoek 35"/>
          <p:cNvSpPr/>
          <p:nvPr/>
        </p:nvSpPr>
        <p:spPr>
          <a:xfrm>
            <a:off x="2555875" y="5949950"/>
            <a:ext cx="187166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t>medium-fidelity</a:t>
            </a:r>
            <a:r>
              <a:rPr lang="nl-BE" dirty="0"/>
              <a:t> </a:t>
            </a:r>
            <a:r>
              <a:rPr lang="nl-BE" dirty="0" err="1"/>
              <a:t>simulation</a:t>
            </a:r>
            <a:endParaRPr lang="nl-BE" dirty="0"/>
          </a:p>
        </p:txBody>
      </p:sp>
      <p:sp>
        <p:nvSpPr>
          <p:cNvPr id="37" name="Rechthoek 36"/>
          <p:cNvSpPr/>
          <p:nvPr/>
        </p:nvSpPr>
        <p:spPr>
          <a:xfrm>
            <a:off x="4643438" y="5949950"/>
            <a:ext cx="1512887"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t>High-fidelity</a:t>
            </a:r>
            <a:r>
              <a:rPr lang="nl-BE" dirty="0"/>
              <a:t> </a:t>
            </a:r>
            <a:r>
              <a:rPr lang="nl-BE" dirty="0" err="1"/>
              <a:t>simulation</a:t>
            </a:r>
            <a:endParaRPr lang="nl-BE" dirty="0"/>
          </a:p>
        </p:txBody>
      </p:sp>
      <p:cxnSp>
        <p:nvCxnSpPr>
          <p:cNvPr id="40" name="Rechte verbindingslijn met pijl 39"/>
          <p:cNvCxnSpPr>
            <a:stCxn id="35" idx="0"/>
          </p:cNvCxnSpPr>
          <p:nvPr/>
        </p:nvCxnSpPr>
        <p:spPr>
          <a:xfrm rot="16200000" flipV="1">
            <a:off x="215107" y="4545806"/>
            <a:ext cx="2520950" cy="2873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a:stCxn id="35" idx="0"/>
          </p:cNvCxnSpPr>
          <p:nvPr/>
        </p:nvCxnSpPr>
        <p:spPr>
          <a:xfrm rot="5400000" flipH="1" flipV="1">
            <a:off x="1223169" y="3825081"/>
            <a:ext cx="2520950" cy="1728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a:stCxn id="36" idx="0"/>
          </p:cNvCxnSpPr>
          <p:nvPr/>
        </p:nvCxnSpPr>
        <p:spPr>
          <a:xfrm rot="16200000" flipV="1">
            <a:off x="2051844" y="4509294"/>
            <a:ext cx="2520950" cy="360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a:stCxn id="36" idx="0"/>
          </p:cNvCxnSpPr>
          <p:nvPr/>
        </p:nvCxnSpPr>
        <p:spPr>
          <a:xfrm rot="5400000" flipH="1" flipV="1">
            <a:off x="2987675" y="3933825"/>
            <a:ext cx="2520950" cy="1511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a:stCxn id="37" idx="0"/>
          </p:cNvCxnSpPr>
          <p:nvPr/>
        </p:nvCxnSpPr>
        <p:spPr>
          <a:xfrm rot="5400000" flipH="1" flipV="1">
            <a:off x="4914107" y="3915568"/>
            <a:ext cx="2520950" cy="15478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Rechthoek 56"/>
          <p:cNvSpPr/>
          <p:nvPr/>
        </p:nvSpPr>
        <p:spPr>
          <a:xfrm>
            <a:off x="7019925" y="5949950"/>
            <a:ext cx="1512888" cy="3587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a:t>assessment</a:t>
            </a:r>
            <a:endParaRPr lang="nl-BE" dirty="0"/>
          </a:p>
        </p:txBody>
      </p:sp>
      <p:cxnSp>
        <p:nvCxnSpPr>
          <p:cNvPr id="59" name="Rechte verbindingslijn met pijl 58"/>
          <p:cNvCxnSpPr>
            <a:stCxn id="57" idx="0"/>
          </p:cNvCxnSpPr>
          <p:nvPr/>
        </p:nvCxnSpPr>
        <p:spPr>
          <a:xfrm rot="16200000" flipV="1">
            <a:off x="3401219" y="1575594"/>
            <a:ext cx="2520950" cy="622776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a:stCxn id="57" idx="0"/>
          </p:cNvCxnSpPr>
          <p:nvPr/>
        </p:nvCxnSpPr>
        <p:spPr>
          <a:xfrm rot="16200000" flipV="1">
            <a:off x="4841875" y="3016251"/>
            <a:ext cx="2592387" cy="327501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p:cNvCxnSpPr>
            <a:stCxn id="57" idx="0"/>
            <a:endCxn id="17" idx="6"/>
          </p:cNvCxnSpPr>
          <p:nvPr/>
        </p:nvCxnSpPr>
        <p:spPr>
          <a:xfrm rot="16200000" flipV="1">
            <a:off x="5867400" y="4041776"/>
            <a:ext cx="2484437" cy="133191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hthoek 3"/>
          <p:cNvSpPr>
            <a:spLocks noChangeArrowheads="1"/>
          </p:cNvSpPr>
          <p:nvPr/>
        </p:nvSpPr>
        <p:spPr bwMode="auto">
          <a:xfrm>
            <a:off x="1258888" y="1217613"/>
            <a:ext cx="6192837" cy="4524315"/>
          </a:xfrm>
          <a:prstGeom prst="rect">
            <a:avLst/>
          </a:prstGeom>
          <a:noFill/>
          <a:ln w="9525">
            <a:noFill/>
            <a:miter lim="800000"/>
            <a:headEnd/>
            <a:tailEnd/>
          </a:ln>
        </p:spPr>
        <p:txBody>
          <a:bodyPr>
            <a:spAutoFit/>
          </a:bodyPr>
          <a:lstStyle/>
          <a:p>
            <a:pPr algn="just"/>
            <a:r>
              <a:rPr lang="en-US" sz="2400" dirty="0">
                <a:latin typeface="Calibri" pitchFamily="34" charset="0"/>
              </a:rPr>
              <a:t>The era of fraternally determined patterns of training and processes of credentialing in surgical training is </a:t>
            </a:r>
            <a:r>
              <a:rPr lang="en-US" sz="2400" b="1" u="sng" dirty="0">
                <a:latin typeface="Calibri" pitchFamily="34" charset="0"/>
              </a:rPr>
              <a:t>coming to an end. </a:t>
            </a:r>
          </a:p>
          <a:p>
            <a:pPr algn="just"/>
            <a:endParaRPr lang="en-US" sz="2400" dirty="0" smtClean="0">
              <a:latin typeface="Calibri" pitchFamily="34" charset="0"/>
            </a:endParaRPr>
          </a:p>
          <a:p>
            <a:pPr algn="just"/>
            <a:r>
              <a:rPr lang="en-US" sz="2400" dirty="0" smtClean="0">
                <a:latin typeface="Calibri" pitchFamily="34" charset="0"/>
              </a:rPr>
              <a:t>No </a:t>
            </a:r>
            <a:r>
              <a:rPr lang="en-US" sz="2400" dirty="0">
                <a:latin typeface="Calibri" pitchFamily="34" charset="0"/>
              </a:rPr>
              <a:t>doubt there is a sense of cultural loss in that for many </a:t>
            </a:r>
            <a:r>
              <a:rPr lang="en-US" sz="2400" dirty="0" smtClean="0">
                <a:latin typeface="Calibri" pitchFamily="34" charset="0"/>
              </a:rPr>
              <a:t>physicians.</a:t>
            </a:r>
          </a:p>
          <a:p>
            <a:pPr algn="just"/>
            <a:endParaRPr lang="en-US" sz="2400" dirty="0">
              <a:latin typeface="Calibri" pitchFamily="34" charset="0"/>
            </a:endParaRPr>
          </a:p>
          <a:p>
            <a:pPr algn="just"/>
            <a:r>
              <a:rPr lang="en-US" sz="2400" dirty="0">
                <a:latin typeface="Calibri" pitchFamily="34" charset="0"/>
              </a:rPr>
              <a:t>It is time for simulation to take its place in surgical curricula as a tool that allows skill acquisition via methods appropriate to the adult learner, in a fashion that is cost effective and outcome focused.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071688"/>
            <a:ext cx="8229600" cy="4525962"/>
          </a:xfrm>
        </p:spPr>
        <p:txBody>
          <a:bodyPr>
            <a:normAutofit fontScale="85000" lnSpcReduction="10000"/>
          </a:bodyPr>
          <a:lstStyle/>
          <a:p>
            <a:pPr>
              <a:defRPr/>
            </a:pPr>
            <a:r>
              <a:rPr lang="en-GB" sz="2400" dirty="0" smtClean="0"/>
              <a:t>Wikipedia</a:t>
            </a:r>
          </a:p>
          <a:p>
            <a:pPr>
              <a:defRPr/>
            </a:pPr>
            <a:r>
              <a:rPr lang="en-GB" sz="2400" dirty="0" smtClean="0"/>
              <a:t>In the 1</a:t>
            </a:r>
            <a:r>
              <a:rPr lang="en-GB" sz="2400" baseline="30000" dirty="0" smtClean="0"/>
              <a:t>st</a:t>
            </a:r>
            <a:r>
              <a:rPr lang="en-GB" sz="2400" dirty="0" smtClean="0"/>
              <a:t> Century the death rate of the gladiators entering the arena was 19 % rising to 25 % later. The average combat lasted 10-15 minutes. </a:t>
            </a:r>
          </a:p>
          <a:p>
            <a:pPr>
              <a:defRPr/>
            </a:pPr>
            <a:r>
              <a:rPr lang="en-GB" sz="2400" dirty="0" smtClean="0"/>
              <a:t>Roman legionaries training was based on Roman gladiator training.</a:t>
            </a:r>
          </a:p>
          <a:p>
            <a:pPr>
              <a:defRPr/>
            </a:pPr>
            <a:endParaRPr lang="en-GB" sz="2400" dirty="0"/>
          </a:p>
          <a:p>
            <a:pPr>
              <a:defRPr/>
            </a:pPr>
            <a:r>
              <a:rPr lang="en-GB" sz="2400" dirty="0" smtClean="0"/>
              <a:t>In the schools: lethal weapons were forbidden and replaced  with blunted and weighted weapons.  </a:t>
            </a:r>
            <a:r>
              <a:rPr lang="en-GB" sz="2400" dirty="0" smtClean="0">
                <a:solidFill>
                  <a:srgbClr val="FF0000"/>
                </a:solidFill>
              </a:rPr>
              <a:t>Training </a:t>
            </a:r>
            <a:r>
              <a:rPr lang="en-GB" sz="2400" dirty="0" err="1" smtClean="0">
                <a:solidFill>
                  <a:srgbClr val="FF0000"/>
                </a:solidFill>
              </a:rPr>
              <a:t>Pilum</a:t>
            </a:r>
            <a:r>
              <a:rPr lang="en-GB" sz="2400" dirty="0" smtClean="0">
                <a:solidFill>
                  <a:srgbClr val="FF0000"/>
                </a:solidFill>
              </a:rPr>
              <a:t> = 2x weight of normal </a:t>
            </a:r>
            <a:r>
              <a:rPr lang="en-GB" sz="2400" dirty="0" err="1">
                <a:solidFill>
                  <a:srgbClr val="FF0000"/>
                </a:solidFill>
              </a:rPr>
              <a:t>P</a:t>
            </a:r>
            <a:r>
              <a:rPr lang="en-GB" sz="2400" dirty="0" err="1" smtClean="0">
                <a:solidFill>
                  <a:srgbClr val="FF0000"/>
                </a:solidFill>
              </a:rPr>
              <a:t>ilum</a:t>
            </a:r>
            <a:r>
              <a:rPr lang="en-GB" sz="2400" dirty="0" smtClean="0">
                <a:solidFill>
                  <a:srgbClr val="FF0000"/>
                </a:solidFill>
              </a:rPr>
              <a:t>.</a:t>
            </a:r>
          </a:p>
          <a:p>
            <a:pPr>
              <a:defRPr/>
            </a:pPr>
            <a:endParaRPr lang="en-GB" sz="2400" dirty="0" smtClean="0">
              <a:solidFill>
                <a:srgbClr val="FF0000"/>
              </a:solidFill>
            </a:endParaRPr>
          </a:p>
          <a:p>
            <a:pPr>
              <a:defRPr/>
            </a:pPr>
            <a:r>
              <a:rPr lang="en-GB" sz="2400" dirty="0" smtClean="0"/>
              <a:t>Individual combat training was preceded by combat against </a:t>
            </a:r>
            <a:r>
              <a:rPr lang="en-GB" sz="2400" u="sng" dirty="0" smtClean="0"/>
              <a:t>wooden stakes</a:t>
            </a:r>
            <a:r>
              <a:rPr lang="en-GB" sz="2400" dirty="0" smtClean="0"/>
              <a:t>.</a:t>
            </a:r>
          </a:p>
          <a:p>
            <a:pPr>
              <a:buFont typeface="Arial" charset="0"/>
              <a:buNone/>
              <a:defRPr/>
            </a:pPr>
            <a:endParaRPr lang="en-GB" sz="2400" dirty="0" smtClean="0">
              <a:solidFill>
                <a:srgbClr val="FF0000"/>
              </a:solidFill>
            </a:endParaRPr>
          </a:p>
          <a:p>
            <a:pPr>
              <a:defRPr/>
            </a:pPr>
            <a:r>
              <a:rPr lang="en-GB" sz="2400" dirty="0" smtClean="0"/>
              <a:t>In the main events: </a:t>
            </a:r>
            <a:r>
              <a:rPr lang="en-GB" sz="2400" dirty="0" smtClean="0">
                <a:solidFill>
                  <a:srgbClr val="FF0000"/>
                </a:solidFill>
              </a:rPr>
              <a:t>warm-up matches </a:t>
            </a:r>
            <a:r>
              <a:rPr lang="en-GB" sz="2400" dirty="0" smtClean="0"/>
              <a:t>used blunted and weighted weapons.</a:t>
            </a:r>
          </a:p>
          <a:p>
            <a:pPr>
              <a:defRPr/>
            </a:pPr>
            <a:endParaRPr lang="en-GB" dirty="0"/>
          </a:p>
        </p:txBody>
      </p:sp>
      <p:pic>
        <p:nvPicPr>
          <p:cNvPr id="59395" name="Afbeelding 3" descr="romegiftshop_1806_48604646.gif"/>
          <p:cNvPicPr>
            <a:picLocks noChangeAspect="1"/>
          </p:cNvPicPr>
          <p:nvPr/>
        </p:nvPicPr>
        <p:blipFill>
          <a:blip r:embed="rId2" cstate="print"/>
          <a:srcRect/>
          <a:stretch>
            <a:fillRect/>
          </a:stretch>
        </p:blipFill>
        <p:spPr bwMode="auto">
          <a:xfrm>
            <a:off x="755650" y="260350"/>
            <a:ext cx="2857500" cy="838200"/>
          </a:xfrm>
          <a:prstGeom prst="rect">
            <a:avLst/>
          </a:prstGeom>
          <a:noFill/>
          <a:ln w="9525">
            <a:noFill/>
            <a:miter lim="800000"/>
            <a:headEnd/>
            <a:tailEnd/>
          </a:ln>
        </p:spPr>
      </p:pic>
      <p:sp>
        <p:nvSpPr>
          <p:cNvPr id="59396" name="Tekstvak 4"/>
          <p:cNvSpPr txBox="1">
            <a:spLocks noChangeArrowheads="1"/>
          </p:cNvSpPr>
          <p:nvPr/>
        </p:nvSpPr>
        <p:spPr bwMode="auto">
          <a:xfrm>
            <a:off x="1692275" y="836613"/>
            <a:ext cx="1031875" cy="261937"/>
          </a:xfrm>
          <a:prstGeom prst="rect">
            <a:avLst/>
          </a:prstGeom>
          <a:noFill/>
          <a:ln w="9525">
            <a:noFill/>
            <a:miter lim="800000"/>
            <a:headEnd/>
            <a:tailEnd/>
          </a:ln>
        </p:spPr>
        <p:txBody>
          <a:bodyPr wrap="none">
            <a:spAutoFit/>
          </a:bodyPr>
          <a:lstStyle/>
          <a:p>
            <a:r>
              <a:rPr lang="en-GB" sz="1100"/>
              <a:t>Gladiator rudis</a:t>
            </a:r>
          </a:p>
        </p:txBody>
      </p:sp>
      <p:pic>
        <p:nvPicPr>
          <p:cNvPr id="59397" name="Afbeelding 5" descr="gladiators.jpg"/>
          <p:cNvPicPr>
            <a:picLocks noChangeAspect="1"/>
          </p:cNvPicPr>
          <p:nvPr/>
        </p:nvPicPr>
        <p:blipFill>
          <a:blip r:embed="rId3" cstate="print"/>
          <a:srcRect/>
          <a:stretch>
            <a:fillRect/>
          </a:stretch>
        </p:blipFill>
        <p:spPr bwMode="auto">
          <a:xfrm>
            <a:off x="4787900" y="115888"/>
            <a:ext cx="42672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kstvak 2"/>
          <p:cNvSpPr txBox="1">
            <a:spLocks noChangeArrowheads="1"/>
          </p:cNvSpPr>
          <p:nvPr/>
        </p:nvSpPr>
        <p:spPr bwMode="auto">
          <a:xfrm>
            <a:off x="1619250" y="836712"/>
            <a:ext cx="5832475" cy="1323439"/>
          </a:xfrm>
          <a:prstGeom prst="rect">
            <a:avLst/>
          </a:prstGeom>
          <a:noFill/>
          <a:ln w="9525">
            <a:noFill/>
            <a:miter lim="800000"/>
            <a:headEnd/>
            <a:tailEnd/>
          </a:ln>
        </p:spPr>
        <p:txBody>
          <a:bodyPr>
            <a:spAutoFit/>
          </a:bodyPr>
          <a:lstStyle/>
          <a:p>
            <a:pPr algn="ctr">
              <a:defRPr/>
            </a:pPr>
            <a:r>
              <a:rPr lang="en-GB" sz="4000" b="1" dirty="0">
                <a:latin typeface="+mj-lt"/>
              </a:rPr>
              <a:t>The Cardio-thoracic </a:t>
            </a:r>
          </a:p>
          <a:p>
            <a:pPr algn="ctr">
              <a:defRPr/>
            </a:pPr>
            <a:r>
              <a:rPr lang="en-GB" sz="4000" b="1" dirty="0">
                <a:latin typeface="+mj-lt"/>
              </a:rPr>
              <a:t>Surgical Hand</a:t>
            </a:r>
          </a:p>
        </p:txBody>
      </p:sp>
      <p:sp>
        <p:nvSpPr>
          <p:cNvPr id="70659" name="Tekstvak 4"/>
          <p:cNvSpPr txBox="1">
            <a:spLocks noChangeArrowheads="1"/>
          </p:cNvSpPr>
          <p:nvPr/>
        </p:nvSpPr>
        <p:spPr bwMode="auto">
          <a:xfrm>
            <a:off x="2339975" y="2565400"/>
            <a:ext cx="5098703" cy="3108543"/>
          </a:xfrm>
          <a:prstGeom prst="rect">
            <a:avLst/>
          </a:prstGeom>
          <a:noFill/>
          <a:ln w="9525">
            <a:noFill/>
            <a:miter lim="800000"/>
            <a:headEnd/>
            <a:tailEnd/>
          </a:ln>
        </p:spPr>
        <p:txBody>
          <a:bodyPr wrap="none">
            <a:spAutoFit/>
          </a:bodyPr>
          <a:lstStyle/>
          <a:p>
            <a:pPr>
              <a:defRPr/>
            </a:pPr>
            <a:r>
              <a:rPr lang="en-GB" sz="2800" b="1" dirty="0">
                <a:latin typeface="+mn-lt"/>
              </a:rPr>
              <a:t>Multi-national</a:t>
            </a:r>
          </a:p>
          <a:p>
            <a:pPr>
              <a:defRPr/>
            </a:pPr>
            <a:r>
              <a:rPr lang="en-GB" sz="2800" b="1" dirty="0">
                <a:latin typeface="+mn-lt"/>
              </a:rPr>
              <a:t>Multi-organizational</a:t>
            </a:r>
          </a:p>
          <a:p>
            <a:pPr>
              <a:defRPr/>
            </a:pPr>
            <a:r>
              <a:rPr lang="en-GB" sz="2800" b="1" dirty="0">
                <a:latin typeface="+mn-lt"/>
              </a:rPr>
              <a:t>Multi-domain</a:t>
            </a:r>
          </a:p>
          <a:p>
            <a:pPr>
              <a:defRPr/>
            </a:pPr>
            <a:endParaRPr lang="en-GB" sz="2800" b="1" dirty="0">
              <a:latin typeface="+mn-lt"/>
            </a:endParaRPr>
          </a:p>
          <a:p>
            <a:pPr>
              <a:defRPr/>
            </a:pPr>
            <a:r>
              <a:rPr lang="en-GB" sz="2800" b="1" dirty="0">
                <a:latin typeface="+mn-lt"/>
              </a:rPr>
              <a:t>Science of learning</a:t>
            </a:r>
          </a:p>
          <a:p>
            <a:pPr>
              <a:defRPr/>
            </a:pPr>
            <a:r>
              <a:rPr lang="en-GB" sz="2800" b="1" dirty="0">
                <a:latin typeface="+mn-lt"/>
              </a:rPr>
              <a:t>Science of business management</a:t>
            </a:r>
          </a:p>
          <a:p>
            <a:pPr>
              <a:defRPr/>
            </a:pPr>
            <a:r>
              <a:rPr lang="en-GB" sz="2800" b="1" dirty="0">
                <a:latin typeface="+mn-lt"/>
              </a:rPr>
              <a:t>Collaboration with societies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kstvak 2"/>
          <p:cNvSpPr txBox="1">
            <a:spLocks noChangeArrowheads="1"/>
          </p:cNvSpPr>
          <p:nvPr/>
        </p:nvSpPr>
        <p:spPr bwMode="auto">
          <a:xfrm>
            <a:off x="755650" y="1268413"/>
            <a:ext cx="7632700" cy="4032250"/>
          </a:xfrm>
          <a:prstGeom prst="rect">
            <a:avLst/>
          </a:prstGeom>
          <a:noFill/>
          <a:ln w="9525">
            <a:noFill/>
            <a:miter lim="800000"/>
            <a:headEnd/>
            <a:tailEnd/>
          </a:ln>
        </p:spPr>
        <p:txBody>
          <a:bodyPr>
            <a:spAutoFit/>
          </a:bodyPr>
          <a:lstStyle/>
          <a:p>
            <a:pPr algn="ctr">
              <a:defRPr/>
            </a:pPr>
            <a:r>
              <a:rPr lang="en-GB" sz="4000" b="1" dirty="0">
                <a:latin typeface="+mn-lt"/>
              </a:rPr>
              <a:t>The Cardiothoracic </a:t>
            </a:r>
          </a:p>
          <a:p>
            <a:pPr algn="ctr">
              <a:defRPr/>
            </a:pPr>
            <a:r>
              <a:rPr lang="en-GB" sz="4000" b="1" dirty="0">
                <a:latin typeface="+mn-lt"/>
              </a:rPr>
              <a:t>Surgical Brain</a:t>
            </a:r>
          </a:p>
          <a:p>
            <a:pPr algn="ctr">
              <a:defRPr/>
            </a:pPr>
            <a:endParaRPr lang="en-GB" sz="3200" b="1" dirty="0">
              <a:latin typeface="+mn-lt"/>
            </a:endParaRPr>
          </a:p>
          <a:p>
            <a:pPr algn="ctr">
              <a:defRPr/>
            </a:pPr>
            <a:endParaRPr lang="en-GB" sz="3200" b="1" dirty="0">
              <a:latin typeface="+mn-lt"/>
            </a:endParaRPr>
          </a:p>
          <a:p>
            <a:pPr algn="ctr">
              <a:defRPr/>
            </a:pPr>
            <a:r>
              <a:rPr lang="en-GB" sz="2800" b="1" dirty="0">
                <a:latin typeface="+mn-lt"/>
              </a:rPr>
              <a:t>Educational objectives</a:t>
            </a:r>
          </a:p>
          <a:p>
            <a:pPr algn="ctr">
              <a:defRPr/>
            </a:pPr>
            <a:r>
              <a:rPr lang="en-GB" sz="2800" b="1" dirty="0">
                <a:latin typeface="+mn-lt"/>
              </a:rPr>
              <a:t>Educational objects</a:t>
            </a:r>
          </a:p>
          <a:p>
            <a:pPr algn="ctr">
              <a:defRPr/>
            </a:pPr>
            <a:r>
              <a:rPr lang="en-GB" sz="2800" b="1" dirty="0">
                <a:latin typeface="+mn-lt"/>
              </a:rPr>
              <a:t>Educational assessments</a:t>
            </a:r>
          </a:p>
          <a:p>
            <a:pPr algn="ctr">
              <a:defRPr/>
            </a:pPr>
            <a:r>
              <a:rPr lang="en-GB" sz="2800" b="1" dirty="0">
                <a:latin typeface="+mn-lt"/>
              </a:rPr>
              <a:t>Educational portfolio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lum bright="6000" contrast="22000"/>
          </a:blip>
          <a:srcRect/>
          <a:stretch>
            <a:fillRect/>
          </a:stretch>
        </p:blipFill>
        <p:spPr bwMode="auto">
          <a:xfrm>
            <a:off x="1116013" y="1773238"/>
            <a:ext cx="6543675" cy="3705225"/>
          </a:xfrm>
          <a:prstGeom prst="rect">
            <a:avLst/>
          </a:prstGeom>
          <a:noFill/>
          <a:ln w="9525">
            <a:noFill/>
            <a:miter lim="800000"/>
            <a:headEnd/>
            <a:tailEnd/>
          </a:ln>
        </p:spPr>
      </p:pic>
      <p:sp>
        <p:nvSpPr>
          <p:cNvPr id="6151" name="Tekstvak 7"/>
          <p:cNvSpPr txBox="1">
            <a:spLocks noChangeArrowheads="1"/>
          </p:cNvSpPr>
          <p:nvPr/>
        </p:nvSpPr>
        <p:spPr bwMode="auto">
          <a:xfrm>
            <a:off x="3563938" y="5949950"/>
            <a:ext cx="1944687" cy="64611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US" b="1" dirty="0">
                <a:solidFill>
                  <a:schemeClr val="bg1">
                    <a:lumMod val="65000"/>
                  </a:schemeClr>
                </a:solidFill>
                <a:latin typeface="Calibri" pitchFamily="34" charset="0"/>
              </a:rPr>
              <a:t>Cognitive </a:t>
            </a:r>
            <a:r>
              <a:rPr lang="en-US" b="1" dirty="0" smtClean="0">
                <a:solidFill>
                  <a:schemeClr val="bg1">
                    <a:lumMod val="65000"/>
                  </a:schemeClr>
                </a:solidFill>
                <a:latin typeface="Calibri" pitchFamily="34" charset="0"/>
              </a:rPr>
              <a:t> learning/teaching</a:t>
            </a:r>
            <a:endParaRPr lang="en-US" b="1" dirty="0">
              <a:solidFill>
                <a:schemeClr val="bg1">
                  <a:lumMod val="65000"/>
                </a:schemeClr>
              </a:solidFill>
              <a:latin typeface="Calibri" pitchFamily="34" charset="0"/>
            </a:endParaRPr>
          </a:p>
        </p:txBody>
      </p:sp>
      <p:sp>
        <p:nvSpPr>
          <p:cNvPr id="6153" name="Tekstvak 9"/>
          <p:cNvSpPr txBox="1">
            <a:spLocks noChangeArrowheads="1"/>
          </p:cNvSpPr>
          <p:nvPr/>
        </p:nvSpPr>
        <p:spPr bwMode="auto">
          <a:xfrm>
            <a:off x="0" y="3501008"/>
            <a:ext cx="1800225" cy="3079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dirty="0" smtClean="0">
                <a:solidFill>
                  <a:schemeClr val="tx1">
                    <a:alpha val="36000"/>
                  </a:schemeClr>
                </a:solidFill>
                <a:latin typeface="Calibri" pitchFamily="34" charset="0"/>
              </a:rPr>
              <a:t>simulation</a:t>
            </a:r>
            <a:endParaRPr lang="en-US" sz="1400" dirty="0">
              <a:solidFill>
                <a:schemeClr val="tx1">
                  <a:alpha val="36000"/>
                </a:schemeClr>
              </a:solidFill>
              <a:latin typeface="Calibri" pitchFamily="34" charset="0"/>
            </a:endParaRPr>
          </a:p>
        </p:txBody>
      </p:sp>
      <p:sp>
        <p:nvSpPr>
          <p:cNvPr id="11" name="PIJL-OMLAAG 10"/>
          <p:cNvSpPr/>
          <p:nvPr/>
        </p:nvSpPr>
        <p:spPr>
          <a:xfrm rot="16200000" flipH="1">
            <a:off x="330200" y="2954338"/>
            <a:ext cx="742950" cy="1403350"/>
          </a:xfrm>
          <a:prstGeom prst="downArrow">
            <a:avLst/>
          </a:prstGeom>
          <a:solidFill>
            <a:schemeClr val="accent1">
              <a:alpha val="9000"/>
            </a:schemeClr>
          </a:solidFill>
          <a:ln>
            <a:solidFill>
              <a:schemeClr val="accent1">
                <a:shade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 name="Rechthoek 4"/>
          <p:cNvSpPr/>
          <p:nvPr/>
        </p:nvSpPr>
        <p:spPr>
          <a:xfrm>
            <a:off x="6084888" y="2420938"/>
            <a:ext cx="4572000" cy="590550"/>
          </a:xfrm>
          <a:prstGeom prst="rect">
            <a:avLst/>
          </a:prstGeom>
        </p:spPr>
        <p:txBody>
          <a:bodyPr>
            <a:spAutoFit/>
          </a:bodyPr>
          <a:lstStyle/>
          <a:p>
            <a:pPr marL="457200" indent="-457200" fontAlgn="auto">
              <a:lnSpc>
                <a:spcPct val="90000"/>
              </a:lnSpc>
              <a:spcBef>
                <a:spcPts val="0"/>
              </a:spcBef>
              <a:spcAft>
                <a:spcPts val="0"/>
              </a:spcAft>
              <a:defRPr/>
            </a:pPr>
            <a:r>
              <a:rPr lang="en-US" b="1" dirty="0">
                <a:solidFill>
                  <a:schemeClr val="bg1">
                    <a:lumMod val="65000"/>
                  </a:schemeClr>
                </a:solidFill>
                <a:latin typeface="+mn-lt"/>
              </a:rPr>
              <a:t>Focus on problem or task</a:t>
            </a:r>
          </a:p>
          <a:p>
            <a:pPr marL="457200" indent="-457200" fontAlgn="auto">
              <a:lnSpc>
                <a:spcPct val="90000"/>
              </a:lnSpc>
              <a:spcBef>
                <a:spcPts val="0"/>
              </a:spcBef>
              <a:spcAft>
                <a:spcPts val="0"/>
              </a:spcAft>
              <a:defRPr/>
            </a:pPr>
            <a:r>
              <a:rPr lang="en-US" b="1" dirty="0">
                <a:solidFill>
                  <a:schemeClr val="bg1">
                    <a:lumMod val="65000"/>
                  </a:schemeClr>
                </a:solidFill>
                <a:latin typeface="+mn-lt"/>
              </a:rPr>
              <a:t>Recognize past experiences</a:t>
            </a:r>
          </a:p>
        </p:txBody>
      </p:sp>
      <p:sp>
        <p:nvSpPr>
          <p:cNvPr id="2" name="Rechthoek 1"/>
          <p:cNvSpPr/>
          <p:nvPr/>
        </p:nvSpPr>
        <p:spPr>
          <a:xfrm>
            <a:off x="0" y="2205038"/>
            <a:ext cx="3292475" cy="839787"/>
          </a:xfrm>
          <a:prstGeom prst="rect">
            <a:avLst/>
          </a:prstGeom>
          <a:solidFill>
            <a:schemeClr val="bg1">
              <a:alpha val="0"/>
            </a:schemeClr>
          </a:solidFill>
        </p:spPr>
        <p:txBody>
          <a:bodyPr>
            <a:spAutoFit/>
          </a:bodyPr>
          <a:lstStyle/>
          <a:p>
            <a:pPr marL="457200" indent="-457200" fontAlgn="auto">
              <a:lnSpc>
                <a:spcPct val="90000"/>
              </a:lnSpc>
              <a:spcBef>
                <a:spcPts val="0"/>
              </a:spcBef>
              <a:spcAft>
                <a:spcPts val="0"/>
              </a:spcAft>
              <a:defRPr/>
            </a:pPr>
            <a:r>
              <a:rPr lang="en-US" dirty="0">
                <a:solidFill>
                  <a:schemeClr val="folHlink"/>
                </a:solidFill>
                <a:latin typeface="+mn-lt"/>
              </a:rPr>
              <a:t> 	</a:t>
            </a:r>
            <a:r>
              <a:rPr lang="en-US" b="1" dirty="0">
                <a:solidFill>
                  <a:schemeClr val="bg1">
                    <a:lumMod val="65000"/>
                  </a:schemeClr>
                </a:solidFill>
                <a:latin typeface="+mn-lt"/>
              </a:rPr>
              <a:t>Formative evaluations and ongoing feedback</a:t>
            </a:r>
          </a:p>
          <a:p>
            <a:pPr marL="457200" indent="-457200" fontAlgn="auto">
              <a:lnSpc>
                <a:spcPct val="90000"/>
              </a:lnSpc>
              <a:spcBef>
                <a:spcPts val="0"/>
              </a:spcBef>
              <a:spcAft>
                <a:spcPts val="0"/>
              </a:spcAft>
              <a:defRPr/>
            </a:pPr>
            <a:r>
              <a:rPr lang="en-US" dirty="0">
                <a:solidFill>
                  <a:schemeClr val="folHlink"/>
                </a:solidFill>
                <a:latin typeface="+mn-lt"/>
              </a:rPr>
              <a:t> 	</a:t>
            </a:r>
            <a:endParaRPr lang="en-US" dirty="0">
              <a:latin typeface="+mn-lt"/>
            </a:endParaRPr>
          </a:p>
        </p:txBody>
      </p:sp>
      <p:sp>
        <p:nvSpPr>
          <p:cNvPr id="6" name="Rechthoek 5"/>
          <p:cNvSpPr/>
          <p:nvPr/>
        </p:nvSpPr>
        <p:spPr>
          <a:xfrm>
            <a:off x="5364163" y="4221163"/>
            <a:ext cx="4572000" cy="590550"/>
          </a:xfrm>
          <a:prstGeom prst="rect">
            <a:avLst/>
          </a:prstGeom>
        </p:spPr>
        <p:txBody>
          <a:bodyPr>
            <a:spAutoFit/>
          </a:bodyPr>
          <a:lstStyle/>
          <a:p>
            <a:pPr marL="457200" indent="-457200" fontAlgn="auto">
              <a:lnSpc>
                <a:spcPct val="90000"/>
              </a:lnSpc>
              <a:spcBef>
                <a:spcPts val="0"/>
              </a:spcBef>
              <a:spcAft>
                <a:spcPts val="0"/>
              </a:spcAft>
              <a:defRPr/>
            </a:pPr>
            <a:r>
              <a:rPr lang="en-US" dirty="0">
                <a:solidFill>
                  <a:schemeClr val="folHlink"/>
                </a:solidFill>
                <a:latin typeface="+mn-lt"/>
              </a:rPr>
              <a:t> 	</a:t>
            </a:r>
            <a:r>
              <a:rPr lang="en-US" b="1" dirty="0">
                <a:solidFill>
                  <a:schemeClr val="bg1">
                    <a:lumMod val="65000"/>
                  </a:schemeClr>
                </a:solidFill>
                <a:latin typeface="+mn-lt"/>
              </a:rPr>
              <a:t>articulate goals and objectives</a:t>
            </a:r>
          </a:p>
          <a:p>
            <a:pPr marL="457200" indent="-457200" fontAlgn="auto">
              <a:lnSpc>
                <a:spcPct val="90000"/>
              </a:lnSpc>
              <a:spcBef>
                <a:spcPts val="0"/>
              </a:spcBef>
              <a:spcAft>
                <a:spcPts val="0"/>
              </a:spcAft>
              <a:defRPr/>
            </a:pPr>
            <a:r>
              <a:rPr lang="en-US" b="1" dirty="0">
                <a:solidFill>
                  <a:schemeClr val="bg1">
                    <a:lumMod val="65000"/>
                  </a:schemeClr>
                </a:solidFill>
                <a:latin typeface="+mn-lt"/>
              </a:rPr>
              <a:t> 	Provide with list of objectives</a:t>
            </a:r>
          </a:p>
        </p:txBody>
      </p:sp>
      <p:sp>
        <p:nvSpPr>
          <p:cNvPr id="7" name="Rechthoek 6"/>
          <p:cNvSpPr/>
          <p:nvPr/>
        </p:nvSpPr>
        <p:spPr>
          <a:xfrm>
            <a:off x="0" y="4221163"/>
            <a:ext cx="4572000" cy="590550"/>
          </a:xfrm>
          <a:prstGeom prst="rect">
            <a:avLst/>
          </a:prstGeom>
        </p:spPr>
        <p:txBody>
          <a:bodyPr>
            <a:spAutoFit/>
          </a:bodyPr>
          <a:lstStyle/>
          <a:p>
            <a:pPr marL="457200" indent="-457200" fontAlgn="auto">
              <a:lnSpc>
                <a:spcPct val="90000"/>
              </a:lnSpc>
              <a:spcBef>
                <a:spcPts val="0"/>
              </a:spcBef>
              <a:spcAft>
                <a:spcPts val="0"/>
              </a:spcAft>
              <a:defRPr/>
            </a:pPr>
            <a:r>
              <a:rPr lang="en-US" b="1" dirty="0">
                <a:solidFill>
                  <a:schemeClr val="bg1">
                    <a:lumMod val="65000"/>
                  </a:schemeClr>
                </a:solidFill>
                <a:latin typeface="+mn-lt"/>
              </a:rPr>
              <a:t>Metacognition: aware of learning strategies</a:t>
            </a:r>
          </a:p>
          <a:p>
            <a:pPr marL="457200" indent="-457200" fontAlgn="auto">
              <a:lnSpc>
                <a:spcPct val="90000"/>
              </a:lnSpc>
              <a:spcBef>
                <a:spcPts val="0"/>
              </a:spcBef>
              <a:spcAft>
                <a:spcPts val="0"/>
              </a:spcAft>
              <a:defRPr/>
            </a:pPr>
            <a:r>
              <a:rPr lang="en-US" b="1" dirty="0">
                <a:solidFill>
                  <a:schemeClr val="bg1">
                    <a:lumMod val="65000"/>
                  </a:schemeClr>
                </a:solidFill>
                <a:latin typeface="+mn-lt"/>
              </a:rPr>
              <a:t>Teach strategies that can be transferred</a:t>
            </a:r>
          </a:p>
        </p:txBody>
      </p:sp>
      <p:sp>
        <p:nvSpPr>
          <p:cNvPr id="8" name="Rechthoek 7"/>
          <p:cNvSpPr/>
          <p:nvPr/>
        </p:nvSpPr>
        <p:spPr>
          <a:xfrm>
            <a:off x="2700338" y="1125538"/>
            <a:ext cx="4572000" cy="590550"/>
          </a:xfrm>
          <a:prstGeom prst="rect">
            <a:avLst/>
          </a:prstGeom>
        </p:spPr>
        <p:txBody>
          <a:bodyPr>
            <a:spAutoFit/>
          </a:bodyPr>
          <a:lstStyle/>
          <a:p>
            <a:pPr marL="457200" indent="-457200" fontAlgn="auto">
              <a:lnSpc>
                <a:spcPct val="90000"/>
              </a:lnSpc>
              <a:spcBef>
                <a:spcPts val="0"/>
              </a:spcBef>
              <a:spcAft>
                <a:spcPts val="0"/>
              </a:spcAft>
              <a:defRPr/>
            </a:pPr>
            <a:r>
              <a:rPr lang="en-US" b="1" dirty="0">
                <a:solidFill>
                  <a:schemeClr val="bg1">
                    <a:lumMod val="65000"/>
                  </a:schemeClr>
                </a:solidFill>
                <a:latin typeface="+mn-lt"/>
              </a:rPr>
              <a:t>Residents are considered adult learners.</a:t>
            </a:r>
          </a:p>
          <a:p>
            <a:pPr marL="457200" indent="-457200" fontAlgn="auto">
              <a:lnSpc>
                <a:spcPct val="90000"/>
              </a:lnSpc>
              <a:spcBef>
                <a:spcPts val="0"/>
              </a:spcBef>
              <a:spcAft>
                <a:spcPts val="0"/>
              </a:spcAft>
              <a:defRPr/>
            </a:pPr>
            <a:r>
              <a:rPr lang="en-US" b="1" dirty="0">
                <a:solidFill>
                  <a:schemeClr val="bg1">
                    <a:lumMod val="65000"/>
                  </a:schemeClr>
                </a:solidFill>
                <a:latin typeface="+mn-lt"/>
              </a:rPr>
              <a:t>	       Self-directed approach</a:t>
            </a:r>
          </a:p>
        </p:txBody>
      </p:sp>
      <p:sp>
        <p:nvSpPr>
          <p:cNvPr id="113675" name="Tekstvak 5"/>
          <p:cNvSpPr txBox="1">
            <a:spLocks noChangeArrowheads="1"/>
          </p:cNvSpPr>
          <p:nvPr/>
        </p:nvSpPr>
        <p:spPr bwMode="auto">
          <a:xfrm>
            <a:off x="2411413" y="203200"/>
            <a:ext cx="4032250" cy="708025"/>
          </a:xfrm>
          <a:prstGeom prst="rect">
            <a:avLst/>
          </a:prstGeom>
          <a:noFill/>
          <a:ln w="9525">
            <a:noFill/>
            <a:miter lim="800000"/>
            <a:headEnd/>
            <a:tailEnd/>
          </a:ln>
        </p:spPr>
        <p:txBody>
          <a:bodyPr>
            <a:spAutoFit/>
          </a:bodyPr>
          <a:lstStyle/>
          <a:p>
            <a:r>
              <a:rPr lang="en-US" sz="4000" b="1">
                <a:latin typeface="Calibri" pitchFamily="34" charset="0"/>
              </a:rPr>
              <a:t>Constructivism </a:t>
            </a:r>
            <a:r>
              <a:rPr lang="en-US" sz="2000" b="1">
                <a:latin typeface="Calibri" pitchFamily="34" charset="0"/>
              </a:rPr>
              <a:t>Kolb</a:t>
            </a:r>
          </a:p>
        </p:txBody>
      </p:sp>
      <p:sp>
        <p:nvSpPr>
          <p:cNvPr id="16" name="Tekstvak 11"/>
          <p:cNvSpPr txBox="1">
            <a:spLocks noChangeArrowheads="1"/>
          </p:cNvSpPr>
          <p:nvPr/>
        </p:nvSpPr>
        <p:spPr bwMode="auto">
          <a:xfrm>
            <a:off x="2771775" y="2276475"/>
            <a:ext cx="1800225" cy="1169988"/>
          </a:xfrm>
          <a:prstGeom prst="rect">
            <a:avLst/>
          </a:prstGeom>
          <a:solidFill>
            <a:srgbClr val="FF0000"/>
          </a:solidFill>
          <a:ln w="9525">
            <a:noFill/>
            <a:miter lim="800000"/>
            <a:headEnd/>
            <a:tailEnd/>
          </a:ln>
        </p:spPr>
        <p:txBody>
          <a:bodyPr>
            <a:spAutoFit/>
          </a:bodyPr>
          <a:lstStyle/>
          <a:p>
            <a:r>
              <a:rPr lang="en-US" sz="1400" b="1">
                <a:latin typeface="Calibri" pitchFamily="34" charset="0"/>
              </a:rPr>
              <a:t>After reaching a certain proficiency, new tasks in a validated curriculum is practiced</a:t>
            </a:r>
          </a:p>
        </p:txBody>
      </p:sp>
      <p:sp>
        <p:nvSpPr>
          <p:cNvPr id="21" name="Draaiende pijl 20"/>
          <p:cNvSpPr/>
          <p:nvPr/>
        </p:nvSpPr>
        <p:spPr>
          <a:xfrm rot="5400000">
            <a:off x="3966369" y="2953544"/>
            <a:ext cx="1382713" cy="1323975"/>
          </a:xfrm>
          <a:prstGeom prst="circularArrow">
            <a:avLst>
              <a:gd name="adj1" fmla="val 11294"/>
              <a:gd name="adj2" fmla="val 1142319"/>
              <a:gd name="adj3" fmla="val 4951744"/>
              <a:gd name="adj4" fmla="val 10959850"/>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 name="Draaiende pijl 17"/>
          <p:cNvSpPr/>
          <p:nvPr/>
        </p:nvSpPr>
        <p:spPr>
          <a:xfrm rot="6933988">
            <a:off x="1367632" y="786606"/>
            <a:ext cx="6037262" cy="5959475"/>
          </a:xfrm>
          <a:prstGeom prst="circularArrow">
            <a:avLst>
              <a:gd name="adj1" fmla="val 11465"/>
              <a:gd name="adj2" fmla="val 711257"/>
              <a:gd name="adj3" fmla="val 4659931"/>
              <a:gd name="adj4" fmla="val 14762264"/>
              <a:gd name="adj5" fmla="val 8048"/>
            </a:avLst>
          </a:prstGeom>
          <a:solidFill>
            <a:schemeClr val="accent1">
              <a:alpha val="14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a:xfrm>
            <a:off x="457200" y="-26988"/>
            <a:ext cx="8229600" cy="1143001"/>
          </a:xfrm>
        </p:spPr>
        <p:txBody>
          <a:bodyPr/>
          <a:lstStyle/>
          <a:p>
            <a:pPr eaLnBrk="1" hangingPunct="1"/>
            <a:r>
              <a:rPr lang="en-US" sz="2800" b="1" smtClean="0"/>
              <a:t>Taxonomy for “cognitive learning and teaching” </a:t>
            </a:r>
            <a:r>
              <a:rPr lang="en-US" sz="2000" b="1" smtClean="0"/>
              <a:t>Bloom</a:t>
            </a:r>
          </a:p>
        </p:txBody>
      </p:sp>
      <p:pic>
        <p:nvPicPr>
          <p:cNvPr id="114691" name="Tijdelijke aanduiding voor inhoud 5" descr="blooms_taxonomy.jpg"/>
          <p:cNvPicPr>
            <a:picLocks noGrp="1" noChangeAspect="1"/>
          </p:cNvPicPr>
          <p:nvPr>
            <p:ph idx="1"/>
          </p:nvPr>
        </p:nvPicPr>
        <p:blipFill>
          <a:blip r:embed="rId3" cstate="print"/>
          <a:srcRect/>
          <a:stretch>
            <a:fillRect/>
          </a:stretch>
        </p:blipFill>
        <p:spPr>
          <a:xfrm>
            <a:off x="250825" y="981075"/>
            <a:ext cx="2520950" cy="2667000"/>
          </a:xfrm>
        </p:spPr>
      </p:pic>
      <p:sp>
        <p:nvSpPr>
          <p:cNvPr id="114692" name="Tekstvak 6"/>
          <p:cNvSpPr txBox="1">
            <a:spLocks noChangeArrowheads="1"/>
          </p:cNvSpPr>
          <p:nvPr/>
        </p:nvSpPr>
        <p:spPr bwMode="auto">
          <a:xfrm>
            <a:off x="3132138" y="1125538"/>
            <a:ext cx="5543550" cy="1631950"/>
          </a:xfrm>
          <a:prstGeom prst="rect">
            <a:avLst/>
          </a:prstGeom>
          <a:noFill/>
          <a:ln w="9525">
            <a:noFill/>
            <a:miter lim="800000"/>
            <a:headEnd/>
            <a:tailEnd/>
          </a:ln>
        </p:spPr>
        <p:txBody>
          <a:bodyPr>
            <a:spAutoFit/>
          </a:bodyPr>
          <a:lstStyle/>
          <a:p>
            <a:r>
              <a:rPr lang="en-US" sz="2000">
                <a:latin typeface="Calibri" pitchFamily="34" charset="0"/>
              </a:rPr>
              <a:t>Holistic approach with 3 overlapping domains:</a:t>
            </a:r>
          </a:p>
          <a:p>
            <a:r>
              <a:rPr lang="en-US" sz="2000">
                <a:latin typeface="Calibri" pitchFamily="34" charset="0"/>
              </a:rPr>
              <a:t>	1. cognitive = Bloom’s taxonomy</a:t>
            </a:r>
          </a:p>
          <a:p>
            <a:r>
              <a:rPr lang="en-US" sz="2000">
                <a:latin typeface="Calibri" pitchFamily="34" charset="0"/>
              </a:rPr>
              <a:t>	2. psychomotor = doing/hands-on</a:t>
            </a:r>
          </a:p>
          <a:p>
            <a:r>
              <a:rPr lang="en-US" sz="2000">
                <a:latin typeface="Calibri" pitchFamily="34" charset="0"/>
              </a:rPr>
              <a:t>	3. affective = behavior/attitude</a:t>
            </a:r>
          </a:p>
          <a:p>
            <a:endParaRPr lang="en-US" sz="2000">
              <a:latin typeface="Calibri" pitchFamily="34" charset="0"/>
            </a:endParaRPr>
          </a:p>
        </p:txBody>
      </p:sp>
      <p:pic>
        <p:nvPicPr>
          <p:cNvPr id="114693" name="Afbeelding 7" descr="blooms_revised_taxomony.jpg"/>
          <p:cNvPicPr>
            <a:picLocks noChangeAspect="1"/>
          </p:cNvPicPr>
          <p:nvPr/>
        </p:nvPicPr>
        <p:blipFill>
          <a:blip r:embed="rId4" cstate="print"/>
          <a:srcRect/>
          <a:stretch>
            <a:fillRect/>
          </a:stretch>
        </p:blipFill>
        <p:spPr bwMode="auto">
          <a:xfrm>
            <a:off x="323850" y="3933825"/>
            <a:ext cx="2447925" cy="2593975"/>
          </a:xfrm>
          <a:prstGeom prst="rect">
            <a:avLst/>
          </a:prstGeom>
          <a:noFill/>
          <a:ln w="9525">
            <a:noFill/>
            <a:miter lim="800000"/>
            <a:headEnd/>
            <a:tailEnd/>
          </a:ln>
        </p:spPr>
      </p:pic>
      <p:sp>
        <p:nvSpPr>
          <p:cNvPr id="114694" name="Tekstvak 8"/>
          <p:cNvSpPr txBox="1">
            <a:spLocks noChangeArrowheads="1"/>
          </p:cNvSpPr>
          <p:nvPr/>
        </p:nvSpPr>
        <p:spPr bwMode="auto">
          <a:xfrm>
            <a:off x="250825" y="3644900"/>
            <a:ext cx="3168650" cy="307975"/>
          </a:xfrm>
          <a:prstGeom prst="rect">
            <a:avLst/>
          </a:prstGeom>
          <a:noFill/>
          <a:ln w="9525">
            <a:noFill/>
            <a:miter lim="800000"/>
            <a:headEnd/>
            <a:tailEnd/>
          </a:ln>
        </p:spPr>
        <p:txBody>
          <a:bodyPr>
            <a:spAutoFit/>
          </a:bodyPr>
          <a:lstStyle/>
          <a:p>
            <a:r>
              <a:rPr lang="en-US" sz="1400" b="1">
                <a:latin typeface="Calibri" pitchFamily="34" charset="0"/>
              </a:rPr>
              <a:t>Original  bloom’s taxonomy</a:t>
            </a:r>
          </a:p>
        </p:txBody>
      </p:sp>
      <p:sp>
        <p:nvSpPr>
          <p:cNvPr id="114695" name="Tekstvak 9"/>
          <p:cNvSpPr txBox="1">
            <a:spLocks noChangeArrowheads="1"/>
          </p:cNvSpPr>
          <p:nvPr/>
        </p:nvSpPr>
        <p:spPr bwMode="auto">
          <a:xfrm>
            <a:off x="323850" y="6488113"/>
            <a:ext cx="3168650" cy="307975"/>
          </a:xfrm>
          <a:prstGeom prst="rect">
            <a:avLst/>
          </a:prstGeom>
          <a:noFill/>
          <a:ln w="9525">
            <a:noFill/>
            <a:miter lim="800000"/>
            <a:headEnd/>
            <a:tailEnd/>
          </a:ln>
        </p:spPr>
        <p:txBody>
          <a:bodyPr>
            <a:spAutoFit/>
          </a:bodyPr>
          <a:lstStyle/>
          <a:p>
            <a:r>
              <a:rPr lang="en-US" sz="1400" b="1">
                <a:latin typeface="Calibri" pitchFamily="34" charset="0"/>
              </a:rPr>
              <a:t>Revised bloom’s taxonomy</a:t>
            </a:r>
          </a:p>
        </p:txBody>
      </p:sp>
      <p:sp>
        <p:nvSpPr>
          <p:cNvPr id="114696" name="Tekstvak 11"/>
          <p:cNvSpPr txBox="1">
            <a:spLocks noChangeArrowheads="1"/>
          </p:cNvSpPr>
          <p:nvPr/>
        </p:nvSpPr>
        <p:spPr bwMode="auto">
          <a:xfrm>
            <a:off x="3276600" y="3141663"/>
            <a:ext cx="5545138" cy="3477875"/>
          </a:xfrm>
          <a:prstGeom prst="rect">
            <a:avLst/>
          </a:prstGeom>
          <a:noFill/>
          <a:ln w="9525">
            <a:noFill/>
            <a:miter lim="800000"/>
            <a:headEnd/>
            <a:tailEnd/>
          </a:ln>
        </p:spPr>
        <p:txBody>
          <a:bodyPr>
            <a:spAutoFit/>
          </a:bodyPr>
          <a:lstStyle/>
          <a:p>
            <a:r>
              <a:rPr lang="en-US" sz="2000" dirty="0">
                <a:latin typeface="Calibri" pitchFamily="34" charset="0"/>
              </a:rPr>
              <a:t>Am J Surgery 2004;187:114-119</a:t>
            </a:r>
          </a:p>
          <a:p>
            <a:endParaRPr lang="en-US" sz="2000" dirty="0">
              <a:latin typeface="Calibri" pitchFamily="34" charset="0"/>
            </a:endParaRPr>
          </a:p>
          <a:p>
            <a:r>
              <a:rPr lang="en-US" sz="2000" b="1" dirty="0">
                <a:latin typeface="Calibri" pitchFamily="34" charset="0"/>
              </a:rPr>
              <a:t>Practice on artificial models combined with cognitive training according to the </a:t>
            </a:r>
            <a:r>
              <a:rPr lang="en-US" sz="2000" b="1" u="sng" dirty="0">
                <a:latin typeface="Calibri" pitchFamily="34" charset="0"/>
              </a:rPr>
              <a:t>principles of cognitive task analysis</a:t>
            </a:r>
            <a:r>
              <a:rPr lang="en-US" sz="2000" b="1" dirty="0">
                <a:latin typeface="Calibri" pitchFamily="34" charset="0"/>
              </a:rPr>
              <a:t> improved significantly the knowledge and the skill compared to training by traditional methods in a real clinical scenario. The trainees become more competent technically, more confident than traditional interns, needed less directions and required less time for the procedure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pPr eaLnBrk="1" hangingPunct="1"/>
            <a:r>
              <a:rPr lang="en-US" sz="4000" b="1" smtClean="0"/>
              <a:t>How to obtain technical skills</a:t>
            </a:r>
          </a:p>
        </p:txBody>
      </p:sp>
      <p:sp>
        <p:nvSpPr>
          <p:cNvPr id="82947" name="Tijdelijke aanduiding voor inhoud 2"/>
          <p:cNvSpPr>
            <a:spLocks noGrp="1"/>
          </p:cNvSpPr>
          <p:nvPr>
            <p:ph idx="1"/>
          </p:nvPr>
        </p:nvSpPr>
        <p:spPr>
          <a:xfrm>
            <a:off x="419100" y="1268413"/>
            <a:ext cx="8229600" cy="4525962"/>
          </a:xfrm>
        </p:spPr>
        <p:txBody>
          <a:bodyPr/>
          <a:lstStyle/>
          <a:p>
            <a:pPr marL="0" lvl="1" indent="0" eaLnBrk="1" hangingPunct="1">
              <a:buFont typeface="Arial" charset="0"/>
              <a:buNone/>
              <a:defRPr/>
            </a:pPr>
            <a:r>
              <a:rPr lang="en-US" sz="2000" dirty="0" smtClean="0"/>
              <a:t>Acquisition of technical skills has two parts:</a:t>
            </a:r>
          </a:p>
          <a:p>
            <a:pPr lvl="1" eaLnBrk="1" hangingPunct="1">
              <a:buFont typeface="Arial" charset="0"/>
              <a:buNone/>
              <a:defRPr/>
            </a:pPr>
            <a:r>
              <a:rPr lang="en-US" sz="2000" dirty="0" smtClean="0"/>
              <a:t>		- cognitive skills </a:t>
            </a:r>
          </a:p>
          <a:p>
            <a:pPr lvl="1" eaLnBrk="1" hangingPunct="1">
              <a:buFont typeface="Arial" charset="0"/>
              <a:buNone/>
              <a:defRPr/>
            </a:pPr>
            <a:r>
              <a:rPr lang="en-US" sz="2000" dirty="0" smtClean="0"/>
              <a:t>		- psychomotor skills</a:t>
            </a:r>
          </a:p>
          <a:p>
            <a:pPr marL="0" lvl="1" indent="0" eaLnBrk="1" hangingPunct="1">
              <a:buFont typeface="Arial" charset="0"/>
              <a:buNone/>
              <a:defRPr/>
            </a:pPr>
            <a:endParaRPr lang="en-US" sz="2000" dirty="0" smtClean="0"/>
          </a:p>
          <a:p>
            <a:pPr marL="0" lvl="1" indent="0" eaLnBrk="1" hangingPunct="1">
              <a:buFont typeface="Arial" charset="0"/>
              <a:buNone/>
              <a:defRPr/>
            </a:pPr>
            <a:r>
              <a:rPr lang="en-US" sz="2000" dirty="0" smtClean="0"/>
              <a:t>Both skills need to be in “working memory” to accomplish a task.</a:t>
            </a:r>
          </a:p>
          <a:p>
            <a:pPr marL="0" lvl="1" indent="0" eaLnBrk="1" hangingPunct="1">
              <a:buFont typeface="Arial" charset="0"/>
              <a:buNone/>
              <a:defRPr/>
            </a:pPr>
            <a:r>
              <a:rPr lang="en-US" sz="2000" dirty="0" smtClean="0"/>
              <a:t>Surgical rehearsal  or repetition allows  automation  (psychomotor skills).</a:t>
            </a:r>
          </a:p>
          <a:p>
            <a:pPr marL="0" lvl="1" indent="0" eaLnBrk="1" hangingPunct="1">
              <a:buFont typeface="Arial" charset="0"/>
              <a:buNone/>
              <a:defRPr/>
            </a:pPr>
            <a:r>
              <a:rPr lang="en-US" sz="2000" dirty="0" smtClean="0"/>
              <a:t>More place for cognitive aspect in working memory</a:t>
            </a:r>
          </a:p>
          <a:p>
            <a:pPr marL="0" indent="0" eaLnBrk="1" hangingPunct="1">
              <a:buFont typeface="Arial" charset="0"/>
              <a:buNone/>
              <a:defRPr/>
            </a:pPr>
            <a:r>
              <a:rPr lang="nl-BE" dirty="0" smtClean="0"/>
              <a:t>       		</a:t>
            </a:r>
            <a:r>
              <a:rPr lang="nl-BE" sz="2400" dirty="0" smtClean="0"/>
              <a:t>	</a:t>
            </a:r>
          </a:p>
        </p:txBody>
      </p:sp>
      <p:sp>
        <p:nvSpPr>
          <p:cNvPr id="116740" name="Rectangle 2"/>
          <p:cNvSpPr>
            <a:spLocks noGrp="1" noChangeArrowheads="1"/>
          </p:cNvSpPr>
          <p:nvPr/>
        </p:nvSpPr>
        <p:spPr bwMode="auto">
          <a:xfrm>
            <a:off x="506413" y="5013325"/>
            <a:ext cx="8458200" cy="1143000"/>
          </a:xfrm>
          <a:prstGeom prst="rect">
            <a:avLst/>
          </a:prstGeom>
          <a:noFill/>
          <a:ln w="9525">
            <a:noFill/>
            <a:miter lim="800000"/>
            <a:headEnd/>
            <a:tailEnd/>
          </a:ln>
        </p:spPr>
        <p:txBody>
          <a:bodyPr anchor="ctr"/>
          <a:lstStyle/>
          <a:p>
            <a:pPr algn="ctr"/>
            <a:r>
              <a:rPr lang="en-US" sz="2800" b="1" i="1">
                <a:solidFill>
                  <a:srgbClr val="FFFFFF"/>
                </a:solidFill>
                <a:latin typeface="Calibri" pitchFamily="34" charset="0"/>
              </a:rPr>
              <a:t>DELIBERATE PRACTICE IN CARDIOTHORACIC SURGERY</a:t>
            </a:r>
          </a:p>
        </p:txBody>
      </p:sp>
      <p:sp>
        <p:nvSpPr>
          <p:cNvPr id="116741" name="Rectangle 2"/>
          <p:cNvSpPr>
            <a:spLocks noGrp="1" noChangeArrowheads="1"/>
          </p:cNvSpPr>
          <p:nvPr/>
        </p:nvSpPr>
        <p:spPr bwMode="auto">
          <a:xfrm>
            <a:off x="495300" y="4152900"/>
            <a:ext cx="8458200" cy="1143000"/>
          </a:xfrm>
          <a:prstGeom prst="rect">
            <a:avLst/>
          </a:prstGeom>
          <a:noFill/>
          <a:ln w="9525">
            <a:noFill/>
            <a:miter lim="800000"/>
            <a:headEnd/>
            <a:tailEnd/>
          </a:ln>
        </p:spPr>
        <p:txBody>
          <a:bodyPr anchor="ctr"/>
          <a:lstStyle/>
          <a:p>
            <a:pPr algn="ctr"/>
            <a:r>
              <a:rPr lang="en-US" sz="2800" b="1" i="1">
                <a:solidFill>
                  <a:srgbClr val="FFFFFF"/>
                </a:solidFill>
                <a:latin typeface="Calibri" pitchFamily="34" charset="0"/>
              </a:rPr>
              <a:t>DELIBERATE PRACTICE IN CARDIOTHORACIC SURGERY</a:t>
            </a:r>
          </a:p>
        </p:txBody>
      </p:sp>
      <p:pic>
        <p:nvPicPr>
          <p:cNvPr id="116742" name="Picture 6"/>
          <p:cNvPicPr>
            <a:picLocks noChangeAspect="1" noChangeArrowheads="1"/>
          </p:cNvPicPr>
          <p:nvPr/>
        </p:nvPicPr>
        <p:blipFill>
          <a:blip r:embed="rId3" cstate="print"/>
          <a:srcRect/>
          <a:stretch>
            <a:fillRect/>
          </a:stretch>
        </p:blipFill>
        <p:spPr bwMode="auto">
          <a:xfrm>
            <a:off x="285750" y="4005263"/>
            <a:ext cx="85344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ACTS Master Plan on Education&amp;quot;&quot;/&gt;&lt;property id=&quot;20307&quot; value=&quot;256&quot;/&gt;&lt;/object&gt;&lt;object type=&quot;3&quot; unique_id=&quot;10005&quot;&gt;&lt;property id=&quot;20148&quot; value=&quot;5&quot;/&gt;&lt;property id=&quot;20300&quot; value=&quot;Slide 2 - &amp;quot;SWOT Analysis of training Europe&amp;quot;&quot;/&gt;&lt;property id=&quot;20307&quot; value=&quot;257&quot;/&gt;&lt;/object&gt;&lt;object type=&quot;3&quot; unique_id=&quot;10006&quot;&gt;&lt;property id=&quot;20148&quot; value=&quot;5&quot;/&gt;&lt;property id=&quot;20300&quot; value=&quot;Slide 3 - &amp;quot;Creation of a master plan for CT surgical training in Europe&amp;quot;&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 - &amp;quot;European Commission: LMD system&amp;quot;&quot;/&gt;&lt;property id=&quot;20307&quot; value=&quot;271&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5&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6&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 - &amp;quot;Tasks I&amp;quot;&quot;/&gt;&lt;property id=&quot;20307&quot; value=&quot;268&quot;/&gt;&lt;/object&gt;&lt;object type=&quot;3&quot; unique_id=&quot;10021&quot;&gt;&lt;property id=&quot;20148&quot; value=&quot;5&quot;/&gt;&lt;property id=&quot;20300&quot; value=&quot;Slide 18 - &amp;quot;Tasks II&amp;quot;&quot;/&gt;&lt;property id=&quot;20307&quot; value=&quot;27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0"/>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1678</TotalTime>
  <Words>2362</Words>
  <Application>Microsoft Office PowerPoint</Application>
  <PresentationFormat>Diavoorstelling (4:3)</PresentationFormat>
  <Paragraphs>557</Paragraphs>
  <Slides>35</Slides>
  <Notes>27</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Office-thema</vt:lpstr>
      <vt:lpstr>Dia 1</vt:lpstr>
      <vt:lpstr>Drivers toward simulation</vt:lpstr>
      <vt:lpstr>Dia 3</vt:lpstr>
      <vt:lpstr>Dia 4</vt:lpstr>
      <vt:lpstr>Dia 5</vt:lpstr>
      <vt:lpstr>Dia 6</vt:lpstr>
      <vt:lpstr>Dia 7</vt:lpstr>
      <vt:lpstr>Taxonomy for “cognitive learning and teaching” Bloom</vt:lpstr>
      <vt:lpstr>How to obtain technical skills</vt:lpstr>
      <vt:lpstr>Attention in learning process Broadbent D.. Cognition. 1981;10:53–58.</vt:lpstr>
      <vt:lpstr>Dia 11</vt:lpstr>
      <vt:lpstr>Dia 12</vt:lpstr>
      <vt:lpstr>Dia 13</vt:lpstr>
      <vt:lpstr>Different levels of simulation according fidelity</vt:lpstr>
      <vt:lpstr>High-Fidelity” Biological Simulator Aortic-Mitral Curtain Removed Northrop Cryolife</vt:lpstr>
      <vt:lpstr>Summative Assessment Tool Immediate Feedback Northrop Cryolife</vt:lpstr>
      <vt:lpstr> “Machine-Made By Hand” Equal Spacing From Edges and Each Other Northrop Cryolife</vt:lpstr>
      <vt:lpstr>Different levels of simulation according fidelity</vt:lpstr>
      <vt:lpstr>Commercially available</vt:lpstr>
      <vt:lpstr>Commercially available</vt:lpstr>
      <vt:lpstr>Dia 21</vt:lpstr>
      <vt:lpstr>Training the untrained surgeon  a low-fidelity training box</vt:lpstr>
      <vt:lpstr>Dia 23</vt:lpstr>
      <vt:lpstr>The cardiothoracic  surgical Hand</vt:lpstr>
      <vt:lpstr>Shaping and Fading</vt:lpstr>
      <vt:lpstr>Dia 26</vt:lpstr>
      <vt:lpstr>OSATS objective score assessment tools </vt:lpstr>
      <vt:lpstr>Dia 28</vt:lpstr>
      <vt:lpstr>Dia 29</vt:lpstr>
      <vt:lpstr>Assessment tools of simulation environments Standards for educational and psychological tests APA, Washington 1974</vt:lpstr>
      <vt:lpstr>Simulation for experienced surgeons</vt:lpstr>
      <vt:lpstr>Dia 32</vt:lpstr>
      <vt:lpstr>A template for developing a training curriculum</vt:lpstr>
      <vt:lpstr>Dia 34</vt:lpstr>
      <vt:lpstr>Dia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Sergeant</dc:creator>
  <cp:lastModifiedBy>Sergeant</cp:lastModifiedBy>
  <cp:revision>237</cp:revision>
  <dcterms:created xsi:type="dcterms:W3CDTF">2008-03-31T17:37:13Z</dcterms:created>
  <dcterms:modified xsi:type="dcterms:W3CDTF">2011-06-02T20:37:20Z</dcterms:modified>
</cp:coreProperties>
</file>