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9" r:id="rId10"/>
    <p:sldId id="267" r:id="rId11"/>
    <p:sldId id="270" r:id="rId12"/>
    <p:sldId id="265" r:id="rId13"/>
    <p:sldId id="279" r:id="rId14"/>
    <p:sldId id="278" r:id="rId15"/>
    <p:sldId id="280" r:id="rId16"/>
    <p:sldId id="282" r:id="rId17"/>
    <p:sldId id="283" r:id="rId18"/>
    <p:sldId id="275" r:id="rId19"/>
    <p:sldId id="271" r:id="rId20"/>
    <p:sldId id="272" r:id="rId21"/>
    <p:sldId id="284" r:id="rId22"/>
    <p:sldId id="285" r:id="rId23"/>
    <p:sldId id="286" r:id="rId24"/>
    <p:sldId id="295" r:id="rId25"/>
    <p:sldId id="297" r:id="rId26"/>
    <p:sldId id="298" r:id="rId27"/>
    <p:sldId id="274" r:id="rId28"/>
    <p:sldId id="276" r:id="rId29"/>
    <p:sldId id="299" r:id="rId30"/>
    <p:sldId id="292" r:id="rId31"/>
    <p:sldId id="287" r:id="rId32"/>
    <p:sldId id="288" r:id="rId33"/>
    <p:sldId id="302" r:id="rId34"/>
    <p:sldId id="303" r:id="rId35"/>
    <p:sldId id="289" r:id="rId36"/>
    <p:sldId id="290" r:id="rId37"/>
    <p:sldId id="291" r:id="rId38"/>
    <p:sldId id="293" r:id="rId39"/>
    <p:sldId id="294" r:id="rId40"/>
    <p:sldId id="281" r:id="rId41"/>
    <p:sldId id="296" r:id="rId42"/>
    <p:sldId id="301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A4044-573B-44BA-BAF9-285125A0E2F4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782E-194C-4C7D-80B5-B23B154A1175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ZA" dirty="0" smtClean="0"/>
              <a:t>These effects esp. pronounced in SV physiology which is already volume overloaded @ rest [CO = 200 – 250% of (N)]. Addition of shunt increases volume overload to 250 – 350%.</a:t>
            </a:r>
          </a:p>
          <a:p>
            <a:pPr marL="228600" indent="-228600">
              <a:buAutoNum type="arabicParenR"/>
            </a:pPr>
            <a:r>
              <a:rPr lang="en-ZA" dirty="0" smtClean="0"/>
              <a:t>Pa02 = 30 – 40mmHg. Person summiting Mt Everest without supplemental O2 = PaO2</a:t>
            </a:r>
            <a:r>
              <a:rPr lang="en-ZA" baseline="0" dirty="0" smtClean="0"/>
              <a:t> of 30 – 35 mmHg</a:t>
            </a:r>
          </a:p>
          <a:p>
            <a:pPr marL="228600" indent="-228600">
              <a:buAutoNum type="arabicParenR"/>
            </a:pPr>
            <a:r>
              <a:rPr lang="en-ZA" baseline="0" dirty="0" smtClean="0"/>
              <a:t>Cellular &amp; end organ 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2782E-194C-4C7D-80B5-B23B154A1175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err="1" smtClean="0"/>
              <a:t>Klinner</a:t>
            </a:r>
            <a:r>
              <a:rPr lang="en-ZA" dirty="0" smtClean="0"/>
              <a:t> – </a:t>
            </a:r>
            <a:r>
              <a:rPr lang="en-ZA" dirty="0" err="1" smtClean="0"/>
              <a:t>Thoraxchirurgie</a:t>
            </a:r>
            <a:r>
              <a:rPr lang="en-ZA" dirty="0" smtClean="0"/>
              <a:t> 1962;10:68-75</a:t>
            </a:r>
          </a:p>
          <a:p>
            <a:r>
              <a:rPr lang="en-ZA" dirty="0" smtClean="0"/>
              <a:t>Vivien </a:t>
            </a:r>
            <a:r>
              <a:rPr lang="en-ZA" baseline="0" dirty="0" smtClean="0"/>
              <a:t> Thomas, Blalock’s surgical technician did much of experimental work in animal lab, &amp; was present </a:t>
            </a:r>
            <a:r>
              <a:rPr lang="en-ZA" baseline="0" smtClean="0"/>
              <a:t>during initial ops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2782E-194C-4C7D-80B5-B23B154A1175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31173D-5EEA-413F-835F-86DB01B25AA7}" type="datetimeFigureOut">
              <a:rPr lang="en-ZA" smtClean="0"/>
              <a:pPr/>
              <a:t>2011/06/05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B2A711D-024C-46AD-BD78-D83EDB330500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077200" cy="1944216"/>
          </a:xfrm>
        </p:spPr>
        <p:txBody>
          <a:bodyPr>
            <a:normAutofit/>
          </a:bodyPr>
          <a:lstStyle/>
          <a:p>
            <a:r>
              <a:rPr lang="en-ZA" b="1" dirty="0" smtClean="0"/>
              <a:t>SYSTEMIC - to - PULMONARY ARTERY SHUNTS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M. A. Long</a:t>
            </a:r>
          </a:p>
          <a:p>
            <a:r>
              <a:rPr lang="en-ZA" dirty="0" smtClean="0"/>
              <a:t>Hannes  Meyer  Symposium, UFS</a:t>
            </a:r>
          </a:p>
          <a:p>
            <a:r>
              <a:rPr lang="en-ZA" dirty="0" smtClean="0"/>
              <a:t>June 2011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HISTORICAL SHUNTS</a:t>
            </a:r>
            <a:endParaRPr lang="en-ZA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1225957"/>
          </a:xfrm>
        </p:spPr>
        <p:txBody>
          <a:bodyPr>
            <a:normAutofit fontScale="92500" lnSpcReduction="10000"/>
          </a:bodyPr>
          <a:lstStyle/>
          <a:p>
            <a:r>
              <a:rPr lang="en-ZA" sz="2600" u="sng" dirty="0" smtClean="0"/>
              <a:t>POTTS:</a:t>
            </a:r>
          </a:p>
          <a:p>
            <a:endParaRPr lang="en-ZA" u="sng" dirty="0" smtClean="0"/>
          </a:p>
          <a:p>
            <a:endParaRPr lang="en-ZA" u="sng" dirty="0" smtClean="0"/>
          </a:p>
          <a:p>
            <a:r>
              <a:rPr lang="en-ZA" sz="1300" b="0" i="1" dirty="0" smtClean="0"/>
              <a:t>AM J </a:t>
            </a:r>
            <a:r>
              <a:rPr lang="en-ZA" sz="1300" b="0" i="1" dirty="0" err="1" smtClean="0"/>
              <a:t>ROEnT</a:t>
            </a:r>
            <a:r>
              <a:rPr lang="en-ZA" sz="1300" b="0" i="1" dirty="0" smtClean="0"/>
              <a:t> 2007;189:1353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494286" cy="3312368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1225957"/>
          </a:xfrm>
        </p:spPr>
        <p:txBody>
          <a:bodyPr>
            <a:normAutofit fontScale="92500" lnSpcReduction="10000"/>
          </a:bodyPr>
          <a:lstStyle/>
          <a:p>
            <a:r>
              <a:rPr lang="en-ZA" sz="2600" u="sng" dirty="0" smtClean="0"/>
              <a:t>Waterston / Cooley:</a:t>
            </a:r>
          </a:p>
          <a:p>
            <a:endParaRPr lang="en-ZA" u="sng" dirty="0" smtClean="0"/>
          </a:p>
          <a:p>
            <a:endParaRPr lang="en-ZA" u="sng" dirty="0" smtClean="0"/>
          </a:p>
          <a:p>
            <a:r>
              <a:rPr lang="en-ZA" sz="1300" b="0" i="1" dirty="0" smtClean="0"/>
              <a:t>AM J ROENT 2007;189:1353</a:t>
            </a:r>
            <a:endParaRPr lang="en-ZA" sz="1300" b="0" i="1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90269" y="3284984"/>
            <a:ext cx="3951287" cy="31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HISTORICAL SHUNTS: DISADVANTAGES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39952"/>
          </a:xfrm>
        </p:spPr>
        <p:txBody>
          <a:bodyPr>
            <a:normAutofit/>
          </a:bodyPr>
          <a:lstStyle/>
          <a:p>
            <a:r>
              <a:rPr lang="en-ZA" dirty="0" smtClean="0"/>
              <a:t>Difficulty in shunt calibration</a:t>
            </a:r>
          </a:p>
          <a:p>
            <a:r>
              <a:rPr lang="en-ZA" dirty="0" smtClean="0"/>
              <a:t>Differential pulmonary artery flow / growth and contralateral PA </a:t>
            </a:r>
            <a:r>
              <a:rPr lang="en-ZA" dirty="0" err="1" smtClean="0"/>
              <a:t>hypoplasia</a:t>
            </a:r>
            <a:endParaRPr lang="en-ZA" dirty="0" smtClean="0"/>
          </a:p>
          <a:p>
            <a:r>
              <a:rPr lang="en-ZA" dirty="0" smtClean="0"/>
              <a:t>Pulmonary artery stenosis</a:t>
            </a:r>
          </a:p>
          <a:p>
            <a:r>
              <a:rPr lang="en-ZA" dirty="0" smtClean="0"/>
              <a:t>Pulmonary vascular disease</a:t>
            </a:r>
          </a:p>
          <a:p>
            <a:r>
              <a:rPr lang="en-ZA" dirty="0" smtClean="0"/>
              <a:t>Difficult shunt takedown (esp. Potts shunt) @ definitive repair</a:t>
            </a:r>
          </a:p>
          <a:p>
            <a:r>
              <a:rPr lang="en-ZA" dirty="0" smtClean="0"/>
              <a:t>No longer in use presently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CURRENT SYSTEMIC </a:t>
            </a:r>
            <a:r>
              <a:rPr lang="en-ZA" sz="3200" dirty="0" smtClean="0"/>
              <a:t>-</a:t>
            </a:r>
            <a:r>
              <a:rPr lang="en-ZA" sz="3200" b="1" dirty="0" smtClean="0"/>
              <a:t> PA  SHUNT OPTIONS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800" dirty="0" smtClean="0"/>
              <a:t>Blalock - </a:t>
            </a:r>
            <a:r>
              <a:rPr lang="en-ZA" sz="2800" dirty="0" err="1" smtClean="0"/>
              <a:t>Taussig</a:t>
            </a:r>
            <a:r>
              <a:rPr lang="en-ZA" sz="2800" dirty="0" smtClean="0"/>
              <a:t> shunts:</a:t>
            </a:r>
          </a:p>
          <a:p>
            <a:pPr marL="514350" indent="-514350"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Classical</a:t>
            </a:r>
          </a:p>
          <a:p>
            <a:pPr marL="514350" indent="-514350"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Modified</a:t>
            </a:r>
          </a:p>
          <a:p>
            <a:pPr marL="514350" indent="-514350">
              <a:buAutoNum type="arabicPeriod" startAt="2"/>
            </a:pPr>
            <a:r>
              <a:rPr lang="en-ZA" sz="2800" dirty="0" smtClean="0"/>
              <a:t>Central shunts:</a:t>
            </a:r>
          </a:p>
          <a:p>
            <a:pPr marL="514350" indent="-514350"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modified Davidson</a:t>
            </a:r>
          </a:p>
          <a:p>
            <a:pPr marL="514350" indent="-514350"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Melbourne</a:t>
            </a:r>
          </a:p>
          <a:p>
            <a:pPr marL="514350" indent="-514350">
              <a:buAutoNum type="arabicPeriod" startAt="3"/>
            </a:pPr>
            <a:r>
              <a:rPr lang="en-ZA" sz="2800" dirty="0" smtClean="0"/>
              <a:t>Sano shunt</a:t>
            </a:r>
          </a:p>
          <a:p>
            <a:pPr marL="514350" indent="-514350">
              <a:buAutoNum type="arabicPeriod" startAt="3"/>
            </a:pPr>
            <a:r>
              <a:rPr lang="en-ZA" sz="2800" dirty="0" smtClean="0"/>
              <a:t>Ductal stent (BT “</a:t>
            </a:r>
            <a:r>
              <a:rPr lang="en-ZA" sz="2800" dirty="0" err="1" smtClean="0"/>
              <a:t>wanna</a:t>
            </a:r>
            <a:r>
              <a:rPr lang="en-ZA" sz="2800" dirty="0" smtClean="0"/>
              <a:t>-be”)</a:t>
            </a:r>
          </a:p>
          <a:p>
            <a:pPr marL="514350" indent="-514350">
              <a:buAutoNum type="arabicPeriod" startAt="3"/>
            </a:pPr>
            <a:r>
              <a:rPr lang="en-ZA" sz="2800" dirty="0" smtClean="0"/>
              <a:t>Other (</a:t>
            </a:r>
            <a:r>
              <a:rPr lang="en-ZA" sz="2800" dirty="0" err="1" smtClean="0"/>
              <a:t>eg</a:t>
            </a:r>
            <a:r>
              <a:rPr lang="en-ZA" sz="2800" dirty="0" smtClean="0"/>
              <a:t>. IMA - PA shunt)</a:t>
            </a:r>
          </a:p>
          <a:p>
            <a:pPr marL="514350" indent="-514350">
              <a:buAutoNum type="arabicPeriod" startAt="3"/>
            </a:pPr>
            <a:endParaRPr lang="en-ZA" sz="2800" dirty="0" smtClean="0"/>
          </a:p>
          <a:p>
            <a:pPr marL="514350" indent="-514350">
              <a:buAutoNum type="arabicPeriod" startAt="3"/>
            </a:pPr>
            <a:endParaRPr lang="en-ZA" sz="2800" dirty="0" smtClean="0"/>
          </a:p>
          <a:p>
            <a:pPr marL="514350" indent="-514350">
              <a:buNone/>
            </a:pP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BLALOCK - TAUSSIG SHUNTS</a:t>
            </a:r>
            <a:endParaRPr lang="en-ZA" sz="3200" dirty="0"/>
          </a:p>
        </p:txBody>
      </p:sp>
      <p:pic>
        <p:nvPicPr>
          <p:cNvPr id="4" name="Content Placeholder 3" descr="bt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367240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CLASSIC B-T SHUNT</a:t>
            </a:r>
            <a:endParaRPr lang="en-Z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5"/>
          </a:xfrm>
        </p:spPr>
        <p:txBody>
          <a:bodyPr>
            <a:noAutofit/>
          </a:bodyPr>
          <a:lstStyle/>
          <a:p>
            <a:r>
              <a:rPr lang="en-ZA" sz="2000" dirty="0" smtClean="0"/>
              <a:t>Direct anastomosis between </a:t>
            </a:r>
            <a:r>
              <a:rPr lang="en-ZA" sz="2000" dirty="0" err="1" smtClean="0"/>
              <a:t>transected</a:t>
            </a:r>
            <a:r>
              <a:rPr lang="en-ZA" sz="2000" dirty="0" smtClean="0"/>
              <a:t>  </a:t>
            </a:r>
            <a:r>
              <a:rPr lang="en-ZA" sz="2000" dirty="0" err="1" smtClean="0"/>
              <a:t>subclavian</a:t>
            </a:r>
            <a:r>
              <a:rPr lang="en-ZA" sz="2000" dirty="0" smtClean="0"/>
              <a:t> artery and </a:t>
            </a:r>
            <a:r>
              <a:rPr lang="en-ZA" sz="2000" dirty="0" smtClean="0"/>
              <a:t>PA</a:t>
            </a:r>
          </a:p>
          <a:p>
            <a:r>
              <a:rPr lang="en-ZA" sz="2000" dirty="0" smtClean="0"/>
              <a:t>Advantages:</a:t>
            </a:r>
            <a:endParaRPr lang="en-ZA" sz="2000" dirty="0" smtClean="0"/>
          </a:p>
          <a:p>
            <a:pPr>
              <a:buNone/>
            </a:pPr>
            <a:r>
              <a:rPr lang="en-ZA" sz="2000" dirty="0" smtClean="0"/>
              <a:t>          </a:t>
            </a:r>
            <a:r>
              <a:rPr lang="en-ZA" sz="2000" dirty="0" smtClean="0">
                <a:sym typeface="Wingdings"/>
              </a:rPr>
              <a:t> </a:t>
            </a:r>
            <a:r>
              <a:rPr lang="en-ZA" sz="2000" dirty="0" smtClean="0"/>
              <a:t>Shunt </a:t>
            </a:r>
            <a:r>
              <a:rPr lang="en-ZA" sz="2000" dirty="0" smtClean="0"/>
              <a:t>flow is predictable (</a:t>
            </a:r>
            <a:r>
              <a:rPr lang="en-ZA" sz="2000" dirty="0" err="1" smtClean="0"/>
              <a:t>subclavian</a:t>
            </a:r>
            <a:r>
              <a:rPr lang="en-ZA" sz="2000" dirty="0" smtClean="0"/>
              <a:t> artery acts as flow regulator)</a:t>
            </a:r>
          </a:p>
          <a:p>
            <a:pPr>
              <a:buNone/>
            </a:pPr>
            <a:r>
              <a:rPr lang="en-ZA" sz="2000" dirty="0" smtClean="0"/>
              <a:t>          </a:t>
            </a:r>
            <a:r>
              <a:rPr lang="en-ZA" sz="2000" dirty="0" smtClean="0">
                <a:sym typeface="Wingdings"/>
              </a:rPr>
              <a:t> </a:t>
            </a:r>
            <a:r>
              <a:rPr lang="en-ZA" sz="2000" dirty="0" smtClean="0"/>
              <a:t>Potential </a:t>
            </a:r>
            <a:r>
              <a:rPr lang="en-ZA" sz="2000" dirty="0" smtClean="0"/>
              <a:t>for adaptive growth of </a:t>
            </a:r>
            <a:r>
              <a:rPr lang="en-ZA" sz="2000" dirty="0" err="1" smtClean="0"/>
              <a:t>anastamosis</a:t>
            </a:r>
            <a:r>
              <a:rPr lang="en-ZA" sz="2000" dirty="0" smtClean="0"/>
              <a:t>                                                                                                                                 </a:t>
            </a:r>
          </a:p>
          <a:p>
            <a:r>
              <a:rPr lang="en-ZA" sz="2000" dirty="0" smtClean="0"/>
              <a:t>Constructed on side of </a:t>
            </a:r>
            <a:r>
              <a:rPr lang="en-ZA" sz="2000" dirty="0" err="1" smtClean="0"/>
              <a:t>innominate</a:t>
            </a:r>
            <a:r>
              <a:rPr lang="en-ZA" sz="2000" dirty="0" smtClean="0"/>
              <a:t> artery (to minimize kinking of the </a:t>
            </a:r>
            <a:r>
              <a:rPr lang="en-ZA" sz="2000" dirty="0" err="1" smtClean="0"/>
              <a:t>subclavian</a:t>
            </a:r>
            <a:r>
              <a:rPr lang="en-ZA" sz="2000" dirty="0" smtClean="0"/>
              <a:t> artery as it crosses over the aortic prominence. </a:t>
            </a:r>
            <a:r>
              <a:rPr lang="en-ZA" sz="2000" dirty="0" err="1" smtClean="0"/>
              <a:t>Innominate</a:t>
            </a:r>
            <a:r>
              <a:rPr lang="en-ZA" sz="2000" dirty="0" smtClean="0"/>
              <a:t> artery adds length to shunt)</a:t>
            </a:r>
          </a:p>
          <a:p>
            <a:r>
              <a:rPr lang="en-ZA" sz="2000" u="sng" dirty="0" smtClean="0"/>
              <a:t>Technical aspects</a:t>
            </a:r>
            <a:r>
              <a:rPr lang="en-ZA" sz="2000" dirty="0" smtClean="0"/>
              <a:t>:</a:t>
            </a:r>
          </a:p>
          <a:p>
            <a:pPr>
              <a:buNone/>
            </a:pPr>
            <a:r>
              <a:rPr lang="en-ZA" sz="2000" dirty="0" smtClean="0"/>
              <a:t>           </a:t>
            </a:r>
            <a:r>
              <a:rPr lang="en-ZA" sz="2000" dirty="0" smtClean="0">
                <a:sym typeface="Wingdings"/>
              </a:rPr>
              <a:t></a:t>
            </a:r>
            <a:r>
              <a:rPr lang="en-ZA" sz="2000" dirty="0" smtClean="0"/>
              <a:t> extensive med dissection / art mobilization</a:t>
            </a:r>
          </a:p>
          <a:p>
            <a:pPr>
              <a:buNone/>
            </a:pPr>
            <a:r>
              <a:rPr lang="en-ZA" sz="2000" dirty="0" smtClean="0"/>
              <a:t>           </a:t>
            </a:r>
            <a:r>
              <a:rPr lang="en-ZA" sz="2000" dirty="0" smtClean="0">
                <a:sym typeface="Wingdings"/>
              </a:rPr>
              <a:t></a:t>
            </a:r>
            <a:r>
              <a:rPr lang="en-ZA" sz="2000" dirty="0" smtClean="0"/>
              <a:t> disengage SA from loop of N </a:t>
            </a:r>
            <a:r>
              <a:rPr lang="en-ZA" sz="2000" dirty="0" err="1" smtClean="0"/>
              <a:t>Recurrens</a:t>
            </a:r>
            <a:endParaRPr lang="en-ZA" sz="2000" dirty="0" smtClean="0"/>
          </a:p>
          <a:p>
            <a:pPr>
              <a:buNone/>
            </a:pPr>
            <a:r>
              <a:rPr lang="en-ZA" sz="2000" dirty="0" smtClean="0"/>
              <a:t>           </a:t>
            </a:r>
            <a:r>
              <a:rPr lang="en-ZA" sz="2000" dirty="0" smtClean="0">
                <a:sym typeface="Wingdings"/>
              </a:rPr>
              <a:t></a:t>
            </a:r>
            <a:r>
              <a:rPr lang="en-ZA" sz="2000" dirty="0" smtClean="0"/>
              <a:t> avoid </a:t>
            </a:r>
            <a:r>
              <a:rPr lang="en-ZA" sz="2000" dirty="0" err="1" smtClean="0"/>
              <a:t>anastamosis</a:t>
            </a:r>
            <a:r>
              <a:rPr lang="en-ZA" sz="2000" dirty="0" smtClean="0"/>
              <a:t> to upper lobe branch of RPA</a:t>
            </a:r>
          </a:p>
          <a:p>
            <a:pPr>
              <a:buNone/>
            </a:pPr>
            <a:r>
              <a:rPr lang="en-ZA" sz="2000" dirty="0" smtClean="0"/>
              <a:t>           </a:t>
            </a:r>
            <a:r>
              <a:rPr lang="en-ZA" sz="2000" dirty="0" smtClean="0">
                <a:sym typeface="Wingdings"/>
              </a:rPr>
              <a:t></a:t>
            </a:r>
            <a:r>
              <a:rPr lang="en-ZA" sz="2000" dirty="0" smtClean="0"/>
              <a:t> </a:t>
            </a:r>
            <a:r>
              <a:rPr lang="en-ZA" sz="2000" dirty="0" err="1" smtClean="0"/>
              <a:t>spatulate</a:t>
            </a:r>
            <a:r>
              <a:rPr lang="en-ZA" sz="2000" dirty="0" smtClean="0"/>
              <a:t> end of SA (</a:t>
            </a:r>
            <a:r>
              <a:rPr lang="en-ZA" sz="2000" dirty="0" err="1" smtClean="0"/>
              <a:t>anastamosis</a:t>
            </a:r>
            <a:r>
              <a:rPr lang="en-ZA" sz="2000" dirty="0" smtClean="0"/>
              <a:t> 1,5-2 x &gt; art. circumference)</a:t>
            </a:r>
          </a:p>
          <a:p>
            <a:pPr>
              <a:buNone/>
            </a:pPr>
            <a:r>
              <a:rPr lang="en-ZA" sz="2000" dirty="0" smtClean="0"/>
              <a:t>           </a:t>
            </a:r>
            <a:r>
              <a:rPr lang="en-ZA" sz="2000" dirty="0" smtClean="0">
                <a:sym typeface="Wingdings"/>
              </a:rPr>
              <a:t></a:t>
            </a:r>
            <a:r>
              <a:rPr lang="en-ZA" sz="2000" dirty="0" smtClean="0"/>
              <a:t> continuous PDS technique advocated in </a:t>
            </a:r>
            <a:r>
              <a:rPr lang="en-ZA" sz="2000" b="1" dirty="0" smtClean="0"/>
              <a:t>infants</a:t>
            </a:r>
            <a:r>
              <a:rPr lang="en-ZA" sz="2000" dirty="0" smtClean="0"/>
              <a:t> </a:t>
            </a:r>
            <a:r>
              <a:rPr lang="en-ZA" sz="2000" i="1" dirty="0" smtClean="0"/>
              <a:t>(Ann </a:t>
            </a:r>
            <a:r>
              <a:rPr lang="en-ZA" sz="2000" i="1" dirty="0" err="1" smtClean="0"/>
              <a:t>Thorac</a:t>
            </a:r>
            <a:r>
              <a:rPr lang="en-ZA" sz="2000" i="1" dirty="0" smtClean="0"/>
              <a:t> Surg 1998;65:1746) </a:t>
            </a:r>
            <a:endParaRPr lang="en-ZA" sz="2000" dirty="0" smtClean="0"/>
          </a:p>
          <a:p>
            <a:pPr>
              <a:buNone/>
            </a:pPr>
            <a:r>
              <a:rPr lang="en-ZA" sz="1800" i="1" dirty="0" smtClean="0"/>
              <a:t>               </a:t>
            </a:r>
            <a:endParaRPr lang="en-ZA" sz="1800" dirty="0" smtClean="0"/>
          </a:p>
          <a:p>
            <a:pPr>
              <a:buNone/>
            </a:pPr>
            <a:r>
              <a:rPr lang="en-ZA" sz="1800" dirty="0" smtClean="0"/>
              <a:t>               </a:t>
            </a:r>
          </a:p>
          <a:p>
            <a:pPr>
              <a:buNone/>
            </a:pPr>
            <a:r>
              <a:rPr lang="en-ZA" sz="1800" i="1" dirty="0" smtClean="0"/>
              <a:t>             </a:t>
            </a:r>
            <a:endParaRPr lang="en-ZA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CLASSIC B-T SHUNTS: LIMITATIONS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lnSpcReduction="10000"/>
          </a:bodyPr>
          <a:lstStyle/>
          <a:p>
            <a:r>
              <a:rPr lang="en-ZA" sz="2800" dirty="0" smtClean="0"/>
              <a:t>Extensive mediastinal dissection:</a:t>
            </a:r>
          </a:p>
          <a:p>
            <a:pPr>
              <a:buNone/>
            </a:pPr>
            <a:r>
              <a:rPr lang="en-ZA" sz="2800" dirty="0" smtClean="0"/>
              <a:t>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</a:t>
            </a:r>
            <a:r>
              <a:rPr lang="en-ZA" sz="2800" dirty="0" err="1" smtClean="0"/>
              <a:t>phrenic</a:t>
            </a:r>
            <a:r>
              <a:rPr lang="en-ZA" sz="2800" dirty="0" smtClean="0"/>
              <a:t> nerve injury (2-10%)</a:t>
            </a:r>
          </a:p>
          <a:p>
            <a:pPr>
              <a:buNone/>
            </a:pPr>
            <a:r>
              <a:rPr lang="en-ZA" sz="2800" dirty="0" smtClean="0"/>
              <a:t>                      </a:t>
            </a:r>
            <a:r>
              <a:rPr lang="en-ZA" sz="2800" dirty="0" smtClean="0">
                <a:sym typeface="Wingdings"/>
              </a:rPr>
              <a:t> </a:t>
            </a:r>
            <a:r>
              <a:rPr lang="en-ZA" sz="2800" dirty="0" smtClean="0"/>
              <a:t>Horner’s </a:t>
            </a:r>
            <a:r>
              <a:rPr lang="en-ZA" sz="2800" dirty="0" err="1" smtClean="0"/>
              <a:t>syn</a:t>
            </a:r>
            <a:endParaRPr lang="en-ZA" sz="2800" dirty="0" smtClean="0"/>
          </a:p>
          <a:p>
            <a:r>
              <a:rPr lang="en-ZA" sz="2800" dirty="0" err="1" smtClean="0"/>
              <a:t>Subclavian</a:t>
            </a:r>
            <a:r>
              <a:rPr lang="en-ZA" sz="2800" dirty="0" smtClean="0"/>
              <a:t> artery sacrificed:</a:t>
            </a:r>
          </a:p>
          <a:p>
            <a:pPr>
              <a:buNone/>
            </a:pPr>
            <a:r>
              <a:rPr lang="en-ZA" sz="2800" dirty="0" smtClean="0"/>
              <a:t>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acute ischaemia (0,2 %)</a:t>
            </a:r>
          </a:p>
          <a:p>
            <a:pPr>
              <a:buNone/>
            </a:pPr>
            <a:r>
              <a:rPr lang="en-ZA" sz="2800" dirty="0" smtClean="0"/>
              <a:t>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decreased arm growth</a:t>
            </a:r>
          </a:p>
          <a:p>
            <a:pPr>
              <a:buNone/>
            </a:pPr>
            <a:r>
              <a:rPr lang="en-ZA" sz="2800" dirty="0" smtClean="0"/>
              <a:t>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</a:t>
            </a:r>
            <a:r>
              <a:rPr lang="en-ZA" sz="2800" dirty="0" err="1" smtClean="0"/>
              <a:t>subclavian</a:t>
            </a:r>
            <a:r>
              <a:rPr lang="en-ZA" sz="2800" dirty="0" smtClean="0"/>
              <a:t> steal syndrome</a:t>
            </a:r>
          </a:p>
          <a:p>
            <a:r>
              <a:rPr lang="en-ZA" sz="2800" dirty="0" smtClean="0"/>
              <a:t>PA distortion:</a:t>
            </a:r>
          </a:p>
          <a:p>
            <a:pPr>
              <a:buNone/>
            </a:pPr>
            <a:r>
              <a:rPr lang="en-ZA" sz="2800" dirty="0" smtClean="0"/>
              <a:t>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inadequate length of  </a:t>
            </a:r>
            <a:r>
              <a:rPr lang="en-ZA" sz="2800" dirty="0" err="1" smtClean="0"/>
              <a:t>subclavian</a:t>
            </a:r>
            <a:r>
              <a:rPr lang="en-ZA" sz="2800" dirty="0" smtClean="0"/>
              <a:t> artery</a:t>
            </a:r>
          </a:p>
          <a:p>
            <a:pPr>
              <a:buNone/>
            </a:pPr>
            <a:r>
              <a:rPr lang="en-ZA" sz="2800" dirty="0" smtClean="0"/>
              <a:t>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</a:t>
            </a:r>
            <a:r>
              <a:rPr lang="en-ZA" sz="2800" dirty="0" err="1" smtClean="0"/>
              <a:t>anastamotic</a:t>
            </a:r>
            <a:r>
              <a:rPr lang="en-ZA" sz="2800" dirty="0" smtClean="0"/>
              <a:t> scar tissue</a:t>
            </a:r>
          </a:p>
          <a:p>
            <a:r>
              <a:rPr lang="en-ZA" sz="2800" dirty="0" smtClean="0"/>
              <a:t>Arch geometry limits usage</a:t>
            </a:r>
          </a:p>
          <a:p>
            <a:r>
              <a:rPr lang="en-ZA" sz="2800" dirty="0" smtClean="0"/>
              <a:t>Small size of SA in neonates</a:t>
            </a:r>
          </a:p>
          <a:p>
            <a:pPr>
              <a:buNone/>
            </a:pPr>
            <a:endParaRPr lang="en-Z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MODIFIED B-T SHUNTS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>
            <a:normAutofit/>
          </a:bodyPr>
          <a:lstStyle/>
          <a:p>
            <a:r>
              <a:rPr lang="en-ZA" sz="2800" dirty="0" smtClean="0"/>
              <a:t>Has more predictable lifespan, limited by lack of growth potential</a:t>
            </a:r>
          </a:p>
          <a:p>
            <a:r>
              <a:rPr lang="en-ZA" sz="2800" dirty="0" err="1" smtClean="0"/>
              <a:t>Subclavian</a:t>
            </a:r>
            <a:r>
              <a:rPr lang="en-ZA" sz="2800" dirty="0" smtClean="0"/>
              <a:t> art. acts as flow regulator through shunt</a:t>
            </a:r>
          </a:p>
          <a:p>
            <a:r>
              <a:rPr lang="en-ZA" sz="2800" u="sng" dirty="0" smtClean="0"/>
              <a:t>Advantages</a:t>
            </a:r>
            <a:r>
              <a:rPr lang="en-ZA" sz="2800" dirty="0" smtClean="0"/>
              <a:t> (vs. Classic shunt):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mediastinal dissection limited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</a:t>
            </a:r>
            <a:r>
              <a:rPr lang="en-ZA" sz="2800" dirty="0" err="1" smtClean="0"/>
              <a:t>Subclavian</a:t>
            </a:r>
            <a:r>
              <a:rPr lang="en-ZA" sz="2800" dirty="0" smtClean="0"/>
              <a:t> artery is preserved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guarantee of adequate shunt length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less tendency to deform </a:t>
            </a:r>
            <a:r>
              <a:rPr lang="en-ZA" sz="2800" dirty="0" err="1" smtClean="0"/>
              <a:t>hypoplastic</a:t>
            </a:r>
            <a:r>
              <a:rPr lang="en-ZA" sz="2800" dirty="0" smtClean="0"/>
              <a:t> PAs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technically easier to construct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arch geometry irrelevant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MODIFIED BTS: TECHNICAL FACTORS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ZA" sz="3300" dirty="0" smtClean="0"/>
              <a:t>Length of graft critical</a:t>
            </a:r>
          </a:p>
          <a:p>
            <a:r>
              <a:rPr lang="en-ZA" sz="3300" dirty="0" smtClean="0"/>
              <a:t>Size of graft - take into account:</a:t>
            </a:r>
          </a:p>
          <a:p>
            <a:pPr>
              <a:buNone/>
            </a:pPr>
            <a:r>
              <a:rPr lang="en-ZA" sz="3300" dirty="0" smtClean="0"/>
              <a:t>            </a:t>
            </a:r>
            <a:r>
              <a:rPr lang="en-ZA" sz="3300" dirty="0" smtClean="0">
                <a:sym typeface="Wingdings"/>
              </a:rPr>
              <a:t></a:t>
            </a:r>
            <a:r>
              <a:rPr lang="en-ZA" sz="3300" dirty="0" smtClean="0"/>
              <a:t> weight / age of patient</a:t>
            </a:r>
          </a:p>
          <a:p>
            <a:pPr>
              <a:buNone/>
            </a:pPr>
            <a:r>
              <a:rPr lang="en-ZA" sz="3300" dirty="0" smtClean="0"/>
              <a:t>            </a:t>
            </a:r>
            <a:r>
              <a:rPr lang="en-ZA" sz="3300" dirty="0" smtClean="0">
                <a:sym typeface="Wingdings"/>
              </a:rPr>
              <a:t></a:t>
            </a:r>
            <a:r>
              <a:rPr lang="en-ZA" sz="3300" dirty="0" smtClean="0"/>
              <a:t> duration of palliation required</a:t>
            </a:r>
          </a:p>
          <a:p>
            <a:pPr>
              <a:buNone/>
            </a:pPr>
            <a:r>
              <a:rPr lang="en-ZA" sz="3300" dirty="0" smtClean="0"/>
              <a:t>            </a:t>
            </a:r>
            <a:r>
              <a:rPr lang="en-ZA" sz="3300" dirty="0" smtClean="0">
                <a:sym typeface="Wingdings"/>
              </a:rPr>
              <a:t></a:t>
            </a:r>
            <a:r>
              <a:rPr lang="en-ZA" sz="3300" dirty="0" smtClean="0"/>
              <a:t> size of inflow systemic artery</a:t>
            </a:r>
          </a:p>
          <a:p>
            <a:pPr>
              <a:buNone/>
            </a:pPr>
            <a:r>
              <a:rPr lang="en-ZA" sz="3300" dirty="0" smtClean="0"/>
              <a:t>            </a:t>
            </a:r>
            <a:r>
              <a:rPr lang="en-ZA" sz="3300" dirty="0" smtClean="0">
                <a:sym typeface="Wingdings"/>
              </a:rPr>
              <a:t></a:t>
            </a:r>
            <a:r>
              <a:rPr lang="en-ZA" sz="3300" dirty="0" smtClean="0"/>
              <a:t> presence of additional pulmonary blood flow</a:t>
            </a:r>
          </a:p>
          <a:p>
            <a:pPr>
              <a:buNone/>
            </a:pPr>
            <a:r>
              <a:rPr lang="en-ZA" sz="3300" dirty="0" smtClean="0"/>
              <a:t>            </a:t>
            </a:r>
            <a:r>
              <a:rPr lang="en-ZA" sz="3300" dirty="0" smtClean="0">
                <a:sym typeface="Wingdings"/>
              </a:rPr>
              <a:t></a:t>
            </a:r>
            <a:r>
              <a:rPr lang="en-ZA" sz="3300" dirty="0" smtClean="0"/>
              <a:t> pulmonary vascular resistance</a:t>
            </a:r>
          </a:p>
          <a:p>
            <a:r>
              <a:rPr lang="en-ZA" sz="3300" dirty="0" smtClean="0"/>
              <a:t>avoid clamping of graft itself (risk of stasis / graft damage - thrombosis)</a:t>
            </a:r>
          </a:p>
          <a:p>
            <a:r>
              <a:rPr lang="en-ZA" sz="3300" dirty="0" smtClean="0"/>
              <a:t>Intraoperative signs of adequate shunt:</a:t>
            </a:r>
          </a:p>
          <a:p>
            <a:pPr>
              <a:buNone/>
            </a:pPr>
            <a:r>
              <a:rPr lang="en-ZA" sz="3300" dirty="0" smtClean="0"/>
              <a:t>            </a:t>
            </a:r>
            <a:r>
              <a:rPr lang="en-ZA" sz="3300" dirty="0" smtClean="0">
                <a:sym typeface="Wingdings"/>
              </a:rPr>
              <a:t></a:t>
            </a:r>
            <a:r>
              <a:rPr lang="en-ZA" sz="3300" dirty="0" smtClean="0"/>
              <a:t> palpable, continuous  thrill in shunt</a:t>
            </a:r>
          </a:p>
          <a:p>
            <a:pPr>
              <a:buNone/>
            </a:pPr>
            <a:r>
              <a:rPr lang="en-ZA" sz="3300" dirty="0" smtClean="0"/>
              <a:t>            </a:t>
            </a:r>
            <a:r>
              <a:rPr lang="en-ZA" sz="3300" dirty="0" smtClean="0">
                <a:sym typeface="Wingdings"/>
              </a:rPr>
              <a:t></a:t>
            </a:r>
            <a:r>
              <a:rPr lang="en-ZA" sz="3300" dirty="0" smtClean="0"/>
              <a:t> 10 -15% increase in SaO2</a:t>
            </a:r>
          </a:p>
          <a:p>
            <a:pPr>
              <a:buNone/>
            </a:pPr>
            <a:r>
              <a:rPr lang="en-ZA" sz="3300" dirty="0" smtClean="0"/>
              <a:t>            </a:t>
            </a:r>
            <a:r>
              <a:rPr lang="en-ZA" sz="3300" dirty="0" smtClean="0">
                <a:sym typeface="Wingdings"/>
              </a:rPr>
              <a:t></a:t>
            </a:r>
            <a:r>
              <a:rPr lang="en-ZA" sz="3300" dirty="0" smtClean="0"/>
              <a:t> fall in diastolic BP</a:t>
            </a:r>
          </a:p>
          <a:p>
            <a:r>
              <a:rPr lang="en-ZA" sz="3300" dirty="0" smtClean="0"/>
              <a:t>Surgical approach (thoracotomy </a:t>
            </a:r>
            <a:r>
              <a:rPr lang="en-ZA" sz="3300" dirty="0" err="1" smtClean="0"/>
              <a:t>vs</a:t>
            </a:r>
            <a:r>
              <a:rPr lang="en-ZA" sz="3300" dirty="0" smtClean="0"/>
              <a:t> sternotomy)</a:t>
            </a:r>
          </a:p>
          <a:p>
            <a:pPr>
              <a:buNone/>
            </a:pPr>
            <a:r>
              <a:rPr lang="en-ZA" dirty="0" smtClean="0"/>
              <a:t> 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RIGHT MBTS via MEDIAN STERNOTOMY</a:t>
            </a:r>
            <a:endParaRPr lang="en-ZA" sz="3200" dirty="0"/>
          </a:p>
        </p:txBody>
      </p:sp>
      <p:pic>
        <p:nvPicPr>
          <p:cNvPr id="7" name="Picture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11634" y="1774825"/>
            <a:ext cx="5120732" cy="4625975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6262688" y="5805488"/>
            <a:ext cx="2881312" cy="36671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ZA" dirty="0" err="1" smtClean="0"/>
              <a:t>Odim</a:t>
            </a:r>
            <a:r>
              <a:rPr lang="en-ZA" dirty="0" smtClean="0"/>
              <a:t> et al. </a:t>
            </a:r>
            <a:r>
              <a:rPr lang="en-ZA" i="1" dirty="0" smtClean="0"/>
              <a:t>Circulation 1995;92:256</a:t>
            </a:r>
            <a:endParaRPr lang="en-Z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ADVANTAGES OF MEDIAN STERNOTOMY APPROACH </a:t>
            </a:r>
            <a:r>
              <a:rPr lang="en-ZA" sz="3200" b="1" dirty="0" err="1" smtClean="0"/>
              <a:t>vs</a:t>
            </a:r>
            <a:r>
              <a:rPr lang="en-ZA" sz="3200" b="1" dirty="0" smtClean="0"/>
              <a:t> THORACOTOMY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/>
          </a:bodyPr>
          <a:lstStyle/>
          <a:p>
            <a:r>
              <a:rPr lang="en-ZA" sz="2800" dirty="0" smtClean="0"/>
              <a:t>Technically easier </a:t>
            </a:r>
          </a:p>
          <a:p>
            <a:r>
              <a:rPr lang="en-ZA" sz="2800" dirty="0" smtClean="0"/>
              <a:t>Anastomosis ipsilateral to SVC (SV patients)</a:t>
            </a:r>
          </a:p>
          <a:p>
            <a:r>
              <a:rPr lang="en-ZA" sz="2800" dirty="0" smtClean="0"/>
              <a:t>Anastomosis more centrally on RPA </a:t>
            </a:r>
            <a:r>
              <a:rPr lang="en-ZA" sz="2800" dirty="0" err="1" smtClean="0"/>
              <a:t>vs</a:t>
            </a:r>
            <a:r>
              <a:rPr lang="en-ZA" sz="2800" dirty="0" smtClean="0"/>
              <a:t> anastomosis distal to upper lobe branch:</a:t>
            </a:r>
          </a:p>
          <a:p>
            <a:pPr>
              <a:buNone/>
            </a:pPr>
            <a:r>
              <a:rPr lang="en-ZA" sz="2800" dirty="0" smtClean="0"/>
              <a:t>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preservation of upper lobe PA branch</a:t>
            </a:r>
          </a:p>
          <a:p>
            <a:pPr>
              <a:buNone/>
            </a:pPr>
            <a:r>
              <a:rPr lang="en-ZA" sz="2800" dirty="0" smtClean="0"/>
              <a:t>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easier/less traumatic shunt takedown</a:t>
            </a:r>
          </a:p>
          <a:p>
            <a:pPr>
              <a:buNone/>
            </a:pPr>
            <a:r>
              <a:rPr lang="en-ZA" sz="2800" dirty="0" smtClean="0"/>
              <a:t>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easier correction of PA distortion/stenosis</a:t>
            </a:r>
          </a:p>
          <a:p>
            <a:pPr>
              <a:buNone/>
            </a:pPr>
            <a:r>
              <a:rPr lang="en-ZA" sz="2800" dirty="0" smtClean="0"/>
              <a:t>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more uniform blood flow distribution</a:t>
            </a:r>
          </a:p>
          <a:p>
            <a:r>
              <a:rPr lang="en-ZA" sz="2800" dirty="0" smtClean="0"/>
              <a:t>No pulmonary manipulation/compression</a:t>
            </a:r>
          </a:p>
          <a:p>
            <a:r>
              <a:rPr lang="en-ZA" sz="2800" dirty="0" smtClean="0"/>
              <a:t>Access to CPB if required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GOALS OF </a:t>
            </a:r>
            <a:r>
              <a:rPr lang="en-ZA" sz="3200" dirty="0" smtClean="0"/>
              <a:t> INTERVENTION IN </a:t>
            </a:r>
            <a:r>
              <a:rPr lang="en-ZA" sz="3200" b="1" dirty="0" smtClean="0"/>
              <a:t>CONGENITAL HEART </a:t>
            </a:r>
            <a:r>
              <a:rPr lang="en-ZA" sz="3200" dirty="0" smtClean="0"/>
              <a:t> DISEASE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2800" u="sng" dirty="0" smtClean="0"/>
              <a:t>Correction</a:t>
            </a:r>
            <a:r>
              <a:rPr lang="en-ZA" sz="2800" dirty="0" smtClean="0"/>
              <a:t> : </a:t>
            </a:r>
            <a:endParaRPr lang="en-ZA" sz="2800" dirty="0" smtClean="0">
              <a:sym typeface="Wingdings"/>
            </a:endParaRP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</a:t>
            </a:r>
            <a:r>
              <a:rPr lang="en-ZA" sz="2800" dirty="0" smtClean="0"/>
              <a:t> produce normal/near normal physiology</a:t>
            </a:r>
          </a:p>
          <a:p>
            <a:pPr>
              <a:buNone/>
            </a:pPr>
            <a:r>
              <a:rPr lang="en-ZA" sz="2800" dirty="0" smtClean="0"/>
              <a:t>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irrespective of persistence of anatomical abnormalities or long term durability of repair</a:t>
            </a:r>
          </a:p>
          <a:p>
            <a:pPr>
              <a:buNone/>
            </a:pPr>
            <a:endParaRPr lang="en-ZA" sz="2800" dirty="0" smtClean="0"/>
          </a:p>
          <a:p>
            <a:r>
              <a:rPr lang="en-ZA" sz="2800" u="sng" dirty="0" smtClean="0"/>
              <a:t>Palliation </a:t>
            </a:r>
            <a:r>
              <a:rPr lang="en-ZA" sz="2800" dirty="0" smtClean="0"/>
              <a:t>: </a:t>
            </a:r>
            <a:endParaRPr lang="en-ZA" sz="2800" dirty="0" smtClean="0">
              <a:sym typeface="Wingdings"/>
            </a:endParaRP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 </a:t>
            </a:r>
            <a:r>
              <a:rPr lang="en-ZA" sz="2800" dirty="0" smtClean="0"/>
              <a:t>mitigate symptoms/extend life</a:t>
            </a:r>
          </a:p>
          <a:p>
            <a:pPr>
              <a:buNone/>
            </a:pPr>
            <a:r>
              <a:rPr lang="en-ZA" sz="2800" dirty="0" smtClean="0"/>
              <a:t>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without addressing underlying abnormal pathophysiology (abnormal shunting, volume overload, pressure overload):</a:t>
            </a:r>
          </a:p>
          <a:p>
            <a:pPr>
              <a:buNone/>
            </a:pPr>
            <a:r>
              <a:rPr lang="en-ZA" sz="2800" dirty="0" smtClean="0"/>
              <a:t>                                </a:t>
            </a:r>
            <a:r>
              <a:rPr lang="en-ZA" sz="2800" dirty="0" smtClean="0">
                <a:sym typeface="Wingdings"/>
              </a:rPr>
              <a:t></a:t>
            </a:r>
            <a:r>
              <a:rPr lang="en-ZA" sz="2800" dirty="0" smtClean="0"/>
              <a:t> temporary</a:t>
            </a:r>
          </a:p>
          <a:p>
            <a:pPr>
              <a:buNone/>
            </a:pPr>
            <a:r>
              <a:rPr lang="en-ZA" sz="2800" dirty="0" smtClean="0"/>
              <a:t>                                </a:t>
            </a:r>
            <a:r>
              <a:rPr lang="en-ZA" sz="2800" dirty="0" smtClean="0">
                <a:sym typeface="Wingdings"/>
              </a:rPr>
              <a:t> </a:t>
            </a:r>
            <a:r>
              <a:rPr lang="en-ZA" sz="2800" dirty="0" smtClean="0"/>
              <a:t>permanent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ADVANTAGES</a:t>
            </a:r>
            <a:r>
              <a:rPr lang="en-ZA" sz="3200" dirty="0" smtClean="0"/>
              <a:t> </a:t>
            </a:r>
            <a:r>
              <a:rPr lang="en-ZA" sz="2400" i="1" dirty="0" smtClean="0"/>
              <a:t>(cont.)</a:t>
            </a:r>
            <a:endParaRPr lang="en-ZA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Allows for ductal closure</a:t>
            </a:r>
          </a:p>
          <a:p>
            <a:r>
              <a:rPr lang="en-ZA" sz="2800" dirty="0" smtClean="0"/>
              <a:t>Flexibility in choice of procedure </a:t>
            </a:r>
            <a:r>
              <a:rPr lang="en-ZA" sz="2800" dirty="0" err="1" smtClean="0"/>
              <a:t>eg</a:t>
            </a:r>
            <a:r>
              <a:rPr lang="en-ZA" sz="2800" dirty="0" smtClean="0"/>
              <a:t>. central shunt construction for PA </a:t>
            </a:r>
            <a:r>
              <a:rPr lang="en-ZA" sz="2800" dirty="0" err="1" smtClean="0"/>
              <a:t>hypoplasia</a:t>
            </a:r>
            <a:endParaRPr lang="en-ZA" sz="2800" dirty="0" smtClean="0"/>
          </a:p>
          <a:p>
            <a:r>
              <a:rPr lang="en-ZA" sz="2800" dirty="0" smtClean="0"/>
              <a:t>Avoids distal </a:t>
            </a:r>
            <a:r>
              <a:rPr lang="en-ZA" sz="2800" dirty="0" err="1" smtClean="0"/>
              <a:t>Suclavian</a:t>
            </a:r>
            <a:r>
              <a:rPr lang="en-ZA" sz="2800" dirty="0" smtClean="0"/>
              <a:t> a. dissection (Horner’s </a:t>
            </a:r>
            <a:r>
              <a:rPr lang="en-ZA" sz="2800" dirty="0" err="1" smtClean="0"/>
              <a:t>syn</a:t>
            </a:r>
            <a:r>
              <a:rPr lang="en-ZA" sz="2800" dirty="0" smtClean="0"/>
              <a:t>)</a:t>
            </a:r>
          </a:p>
          <a:p>
            <a:r>
              <a:rPr lang="en-ZA" sz="2800" dirty="0" smtClean="0"/>
              <a:t>Avoidance of thoracotomy  complications:</a:t>
            </a:r>
          </a:p>
          <a:p>
            <a:pPr>
              <a:buNone/>
            </a:pPr>
            <a:r>
              <a:rPr lang="en-ZA" sz="2800" dirty="0" smtClean="0"/>
              <a:t>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cosmetic</a:t>
            </a:r>
          </a:p>
          <a:p>
            <a:pPr>
              <a:buNone/>
            </a:pPr>
            <a:r>
              <a:rPr lang="en-ZA" sz="2800" dirty="0" smtClean="0"/>
              <a:t>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wound healing </a:t>
            </a:r>
          </a:p>
          <a:p>
            <a:pPr>
              <a:buNone/>
            </a:pPr>
            <a:r>
              <a:rPr lang="en-ZA" sz="2800" dirty="0" smtClean="0"/>
              <a:t>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scoliosis (neonates)</a:t>
            </a:r>
          </a:p>
          <a:p>
            <a:pPr>
              <a:buNone/>
            </a:pPr>
            <a:r>
              <a:rPr lang="en-ZA" sz="2800" dirty="0" smtClean="0"/>
              <a:t>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chest wall - pulmonary collaterals</a:t>
            </a:r>
          </a:p>
          <a:p>
            <a:r>
              <a:rPr lang="en-ZA" sz="2800" dirty="0" smtClean="0"/>
              <a:t>Improved shunt patency </a:t>
            </a:r>
            <a:r>
              <a:rPr lang="en-ZA" sz="2000" i="1" dirty="0" smtClean="0"/>
              <a:t>(Jonas et al)</a:t>
            </a:r>
            <a:endParaRPr lang="en-ZA" sz="2800" i="1" dirty="0" smtClean="0"/>
          </a:p>
          <a:p>
            <a:pPr>
              <a:buNone/>
            </a:pPr>
            <a:endParaRPr lang="en-ZA" sz="2800" dirty="0" smtClean="0"/>
          </a:p>
          <a:p>
            <a:endParaRPr lang="en-Z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MODIFIED BTS: COMPLICATIONS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7"/>
          </a:xfrm>
        </p:spPr>
        <p:txBody>
          <a:bodyPr>
            <a:normAutofit fontScale="62500" lnSpcReduction="20000"/>
          </a:bodyPr>
          <a:lstStyle/>
          <a:p>
            <a:r>
              <a:rPr lang="en-ZA" sz="3600" b="1" dirty="0" smtClean="0"/>
              <a:t>Pulmonary artery</a:t>
            </a:r>
            <a:r>
              <a:rPr lang="en-ZA" sz="3600" dirty="0" smtClean="0"/>
              <a:t>: stenosis/distortion</a:t>
            </a:r>
          </a:p>
          <a:p>
            <a:r>
              <a:rPr lang="en-ZA" sz="3600" b="1" dirty="0" smtClean="0"/>
              <a:t>Prosthesis</a:t>
            </a:r>
            <a:r>
              <a:rPr lang="en-ZA" sz="3600" dirty="0" smtClean="0"/>
              <a:t>: 1) lack of growth potential</a:t>
            </a:r>
          </a:p>
          <a:p>
            <a:pPr>
              <a:buNone/>
            </a:pPr>
            <a:r>
              <a:rPr lang="en-ZA" sz="3600" dirty="0" smtClean="0"/>
              <a:t>                              2) obstruction:</a:t>
            </a:r>
          </a:p>
          <a:p>
            <a:pPr>
              <a:buNone/>
            </a:pPr>
            <a:r>
              <a:rPr lang="en-ZA" sz="3600" dirty="0" smtClean="0"/>
              <a:t>                                        </a:t>
            </a:r>
            <a:r>
              <a:rPr lang="en-ZA" sz="3600" dirty="0" smtClean="0">
                <a:sym typeface="Wingdings"/>
              </a:rPr>
              <a:t></a:t>
            </a:r>
            <a:r>
              <a:rPr lang="en-ZA" sz="3600" dirty="0" smtClean="0"/>
              <a:t> acute thrombosis (1,6 - 12%)</a:t>
            </a:r>
          </a:p>
          <a:p>
            <a:pPr>
              <a:buNone/>
            </a:pPr>
            <a:r>
              <a:rPr lang="en-ZA" sz="3600" dirty="0" smtClean="0"/>
              <a:t>                                                  </a:t>
            </a:r>
            <a:r>
              <a:rPr lang="en-ZA" sz="3600" dirty="0" smtClean="0">
                <a:sym typeface="Wingdings"/>
              </a:rPr>
              <a:t></a:t>
            </a:r>
            <a:r>
              <a:rPr lang="en-ZA" sz="3600" dirty="0" smtClean="0"/>
              <a:t> early (</a:t>
            </a:r>
            <a:r>
              <a:rPr lang="en-ZA" sz="3600" dirty="0" err="1" smtClean="0"/>
              <a:t>periop</a:t>
            </a:r>
            <a:r>
              <a:rPr lang="en-ZA" sz="3600" dirty="0" smtClean="0"/>
              <a:t>) (4 - 10%)</a:t>
            </a:r>
          </a:p>
          <a:p>
            <a:pPr>
              <a:buNone/>
            </a:pPr>
            <a:r>
              <a:rPr lang="en-ZA" sz="3600" dirty="0" smtClean="0"/>
              <a:t>                                                  </a:t>
            </a:r>
            <a:r>
              <a:rPr lang="en-ZA" sz="3600" dirty="0" smtClean="0">
                <a:sym typeface="Wingdings"/>
              </a:rPr>
              <a:t></a:t>
            </a:r>
            <a:r>
              <a:rPr lang="en-ZA" sz="3600" dirty="0" smtClean="0"/>
              <a:t> late (interim)</a:t>
            </a:r>
          </a:p>
          <a:p>
            <a:pPr>
              <a:buNone/>
            </a:pPr>
            <a:r>
              <a:rPr lang="en-ZA" sz="3600" dirty="0" smtClean="0"/>
              <a:t>                                        </a:t>
            </a:r>
            <a:r>
              <a:rPr lang="en-ZA" sz="3600" dirty="0" smtClean="0">
                <a:sym typeface="Wingdings"/>
              </a:rPr>
              <a:t></a:t>
            </a:r>
            <a:r>
              <a:rPr lang="en-ZA" sz="3600" dirty="0" smtClean="0"/>
              <a:t> chronic </a:t>
            </a:r>
            <a:r>
              <a:rPr lang="en-ZA" sz="3600" dirty="0" smtClean="0"/>
              <a:t>- </a:t>
            </a:r>
            <a:r>
              <a:rPr lang="en-ZA" sz="3600" dirty="0" err="1" smtClean="0"/>
              <a:t>neointimal</a:t>
            </a:r>
            <a:r>
              <a:rPr lang="en-ZA" sz="3600" dirty="0" smtClean="0"/>
              <a:t> peel of concentric fibrous / </a:t>
            </a:r>
            <a:r>
              <a:rPr lang="en-ZA" sz="3600" dirty="0" err="1" smtClean="0"/>
              <a:t>myofibroblastic</a:t>
            </a:r>
            <a:r>
              <a:rPr lang="en-ZA" sz="3600" dirty="0" smtClean="0"/>
              <a:t> layers with endothelial cell infiltration </a:t>
            </a:r>
            <a:r>
              <a:rPr lang="en-ZA" sz="3800" dirty="0" smtClean="0"/>
              <a:t>(30% mean narrowing @ 1 yr / 20% &gt; 50% stenosis</a:t>
            </a:r>
            <a:r>
              <a:rPr lang="en-ZA" sz="3800" dirty="0" smtClean="0"/>
              <a:t>)</a:t>
            </a:r>
            <a:r>
              <a:rPr lang="en-ZA" sz="2600" i="1" dirty="0" smtClean="0"/>
              <a:t>(</a:t>
            </a:r>
            <a:r>
              <a:rPr lang="en-ZA" sz="2600" i="1" dirty="0" smtClean="0"/>
              <a:t>Starnes </a:t>
            </a:r>
            <a:r>
              <a:rPr lang="en-ZA" sz="2600" i="1" dirty="0" smtClean="0"/>
              <a:t>et al) </a:t>
            </a:r>
            <a:endParaRPr lang="en-ZA" sz="3600" i="1" dirty="0" smtClean="0"/>
          </a:p>
          <a:p>
            <a:pPr>
              <a:buNone/>
            </a:pPr>
            <a:r>
              <a:rPr lang="en-ZA" sz="3600" dirty="0" smtClean="0"/>
              <a:t>                              3) </a:t>
            </a:r>
            <a:r>
              <a:rPr lang="en-ZA" sz="3600" dirty="0" err="1" smtClean="0"/>
              <a:t>seroma</a:t>
            </a:r>
            <a:r>
              <a:rPr lang="en-ZA" sz="3600" dirty="0" smtClean="0"/>
              <a:t> formation (10%)</a:t>
            </a:r>
          </a:p>
          <a:p>
            <a:pPr>
              <a:buNone/>
            </a:pPr>
            <a:r>
              <a:rPr lang="en-ZA" sz="3600" dirty="0" smtClean="0"/>
              <a:t>                              4) infection</a:t>
            </a:r>
          </a:p>
          <a:p>
            <a:pPr>
              <a:buNone/>
            </a:pPr>
            <a:r>
              <a:rPr lang="en-ZA" sz="3600" dirty="0" smtClean="0"/>
              <a:t>                              5) </a:t>
            </a:r>
            <a:r>
              <a:rPr lang="en-ZA" sz="3600" dirty="0" err="1" smtClean="0"/>
              <a:t>pseudoaneurysm</a:t>
            </a:r>
            <a:r>
              <a:rPr lang="en-ZA" sz="3600" dirty="0" smtClean="0"/>
              <a:t> formation</a:t>
            </a:r>
          </a:p>
          <a:p>
            <a:r>
              <a:rPr lang="en-ZA" sz="3600" b="1" dirty="0" smtClean="0"/>
              <a:t>Pulmonary overflow</a:t>
            </a:r>
            <a:r>
              <a:rPr lang="en-ZA" sz="3600" dirty="0" smtClean="0"/>
              <a:t>: CCF &amp; pulmonary oedema (inflow artery serves as flow regulator)</a:t>
            </a:r>
          </a:p>
          <a:p>
            <a:r>
              <a:rPr lang="en-ZA" sz="3600" b="1" dirty="0" smtClean="0"/>
              <a:t>(L)-sided shunt takedown</a:t>
            </a:r>
            <a:r>
              <a:rPr lang="en-ZA" sz="3600" dirty="0" smtClean="0"/>
              <a:t>: requires </a:t>
            </a:r>
            <a:r>
              <a:rPr lang="en-ZA" sz="3600" dirty="0" err="1" smtClean="0"/>
              <a:t>extrapericardial</a:t>
            </a:r>
            <a:r>
              <a:rPr lang="en-ZA" sz="3600" dirty="0" smtClean="0"/>
              <a:t> mediastinal dissection (MUST be divided at takedown)</a:t>
            </a:r>
            <a:endParaRPr lang="en-ZA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MODIFIED BTS: PULMONARY ARTERY COMPLICATIONS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3"/>
          </a:xfrm>
        </p:spPr>
        <p:txBody>
          <a:bodyPr>
            <a:normAutofit fontScale="92500" lnSpcReduction="20000"/>
          </a:bodyPr>
          <a:lstStyle/>
          <a:p>
            <a:r>
              <a:rPr lang="en-ZA" sz="2600" b="1" u="sng" dirty="0" smtClean="0"/>
              <a:t>STENOSIS</a:t>
            </a:r>
            <a:r>
              <a:rPr lang="en-ZA" sz="2600" dirty="0" smtClean="0"/>
              <a:t>:                                                                                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in 12 - 25% </a:t>
            </a:r>
            <a:r>
              <a:rPr lang="en-ZA" sz="2000" i="1" dirty="0" smtClean="0"/>
              <a:t>(</a:t>
            </a:r>
            <a:r>
              <a:rPr lang="en-ZA" sz="2000" i="1" dirty="0" err="1" smtClean="0"/>
              <a:t>Sachweh</a:t>
            </a:r>
            <a:r>
              <a:rPr lang="en-ZA" sz="2000" i="1" dirty="0" smtClean="0"/>
              <a:t> et al)</a:t>
            </a:r>
            <a:r>
              <a:rPr lang="en-ZA" sz="2800" i="1" dirty="0"/>
              <a:t> </a:t>
            </a:r>
            <a:endParaRPr lang="en-ZA" sz="2800" dirty="0" smtClean="0"/>
          </a:p>
          <a:p>
            <a:pPr>
              <a:buNone/>
            </a:pPr>
            <a:r>
              <a:rPr lang="en-ZA" sz="2800" dirty="0" smtClean="0"/>
              <a:t>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50% </a:t>
            </a:r>
            <a:r>
              <a:rPr lang="en-ZA" sz="1900" i="1" dirty="0" smtClean="0"/>
              <a:t>(</a:t>
            </a:r>
            <a:r>
              <a:rPr lang="en-ZA" sz="1900" i="1" dirty="0" err="1" smtClean="0"/>
              <a:t>Godart</a:t>
            </a:r>
            <a:r>
              <a:rPr lang="en-ZA" sz="1900" i="1" dirty="0" smtClean="0"/>
              <a:t> et al) - </a:t>
            </a:r>
            <a:r>
              <a:rPr lang="en-ZA" sz="3000" dirty="0" smtClean="0"/>
              <a:t>@ </a:t>
            </a:r>
            <a:r>
              <a:rPr lang="en-ZA" sz="3000" dirty="0" err="1" smtClean="0"/>
              <a:t>postop</a:t>
            </a:r>
            <a:r>
              <a:rPr lang="en-ZA" sz="3000" dirty="0" smtClean="0"/>
              <a:t> period of 6 - 317 months (mean 51 +/- 55 months):</a:t>
            </a:r>
            <a:r>
              <a:rPr lang="en-ZA" sz="3000" i="1" dirty="0" smtClean="0"/>
              <a:t>   </a:t>
            </a:r>
            <a:endParaRPr lang="en-ZA" sz="2800" i="1" dirty="0" smtClean="0"/>
          </a:p>
          <a:p>
            <a:pPr>
              <a:buNone/>
            </a:pPr>
            <a:r>
              <a:rPr lang="en-ZA" sz="2800" i="1" dirty="0" smtClean="0"/>
              <a:t>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i="1" dirty="0" smtClean="0"/>
              <a:t> </a:t>
            </a:r>
            <a:r>
              <a:rPr lang="en-ZA" sz="2800" dirty="0" smtClean="0"/>
              <a:t>severe (&gt;50% </a:t>
            </a:r>
            <a:r>
              <a:rPr lang="en-ZA" sz="2800" dirty="0" err="1" smtClean="0"/>
              <a:t>diametre</a:t>
            </a:r>
            <a:r>
              <a:rPr lang="en-ZA" sz="2800" dirty="0" smtClean="0"/>
              <a:t> stenosis) in 14% of cases</a:t>
            </a:r>
          </a:p>
          <a:p>
            <a:pPr>
              <a:buNone/>
            </a:pPr>
            <a:r>
              <a:rPr lang="en-ZA" sz="2800" dirty="0" smtClean="0"/>
              <a:t>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</a:t>
            </a:r>
            <a:r>
              <a:rPr lang="en-ZA" sz="2800" dirty="0" err="1" smtClean="0"/>
              <a:t>Etiology</a:t>
            </a:r>
            <a:r>
              <a:rPr lang="en-ZA" sz="2800" dirty="0" smtClean="0"/>
              <a:t>: 1) presence of PDA / PGE1 infusion</a:t>
            </a:r>
          </a:p>
          <a:p>
            <a:pPr>
              <a:buNone/>
            </a:pPr>
            <a:r>
              <a:rPr lang="en-ZA" sz="2800" dirty="0" smtClean="0"/>
              <a:t>                             2) inappropriate surgical technique:</a:t>
            </a:r>
          </a:p>
          <a:p>
            <a:pPr>
              <a:buNone/>
            </a:pPr>
            <a:r>
              <a:rPr lang="en-ZA" sz="2800" dirty="0" smtClean="0"/>
              <a:t>                                         </a:t>
            </a:r>
            <a:r>
              <a:rPr lang="en-ZA" sz="2800" dirty="0" smtClean="0">
                <a:sym typeface="Wingdings"/>
              </a:rPr>
              <a:t></a:t>
            </a:r>
            <a:r>
              <a:rPr lang="en-ZA" sz="2800" dirty="0" smtClean="0"/>
              <a:t> stenosis / distortion</a:t>
            </a:r>
          </a:p>
          <a:p>
            <a:pPr>
              <a:buNone/>
            </a:pPr>
            <a:r>
              <a:rPr lang="en-ZA" sz="2800" dirty="0" smtClean="0"/>
              <a:t>                                         </a:t>
            </a:r>
            <a:r>
              <a:rPr lang="en-ZA" sz="2800" dirty="0" smtClean="0">
                <a:sym typeface="Wingdings"/>
              </a:rPr>
              <a:t></a:t>
            </a:r>
            <a:r>
              <a:rPr lang="en-ZA" sz="2800" dirty="0" smtClean="0"/>
              <a:t> </a:t>
            </a:r>
            <a:r>
              <a:rPr lang="en-ZA" sz="2800" dirty="0" err="1" smtClean="0"/>
              <a:t>intimal</a:t>
            </a:r>
            <a:r>
              <a:rPr lang="en-ZA" sz="2800" dirty="0" smtClean="0"/>
              <a:t> clamp injury</a:t>
            </a:r>
          </a:p>
          <a:p>
            <a:pPr>
              <a:buNone/>
            </a:pPr>
            <a:r>
              <a:rPr lang="en-ZA" sz="2800" dirty="0" smtClean="0"/>
              <a:t>                                         </a:t>
            </a:r>
            <a:r>
              <a:rPr lang="en-ZA" sz="2800" dirty="0" smtClean="0">
                <a:sym typeface="Wingdings"/>
              </a:rPr>
              <a:t></a:t>
            </a:r>
            <a:r>
              <a:rPr lang="en-ZA" sz="2800" dirty="0" smtClean="0"/>
              <a:t> graft length issues</a:t>
            </a:r>
          </a:p>
          <a:p>
            <a:pPr>
              <a:buNone/>
            </a:pPr>
            <a:r>
              <a:rPr lang="en-ZA" sz="2800" dirty="0" smtClean="0"/>
              <a:t>                              3) PA </a:t>
            </a:r>
            <a:r>
              <a:rPr lang="en-ZA" sz="2800" dirty="0" err="1" smtClean="0"/>
              <a:t>intimal</a:t>
            </a:r>
            <a:r>
              <a:rPr lang="en-ZA" sz="2800" dirty="0" smtClean="0"/>
              <a:t> proliferation due to abnormal </a:t>
            </a:r>
            <a:r>
              <a:rPr lang="en-ZA" sz="2800" dirty="0" err="1" smtClean="0"/>
              <a:t>haemodynamics</a:t>
            </a:r>
            <a:endParaRPr lang="en-ZA" sz="2800" dirty="0" smtClean="0"/>
          </a:p>
          <a:p>
            <a:r>
              <a:rPr lang="en-ZA" sz="2600" b="1" u="sng" dirty="0" smtClean="0"/>
              <a:t>DISTORTION</a:t>
            </a:r>
            <a:r>
              <a:rPr lang="en-ZA" sz="2600" b="1" dirty="0" smtClean="0"/>
              <a:t>:</a:t>
            </a:r>
            <a:endParaRPr lang="en-ZA" sz="2800" dirty="0" smtClean="0"/>
          </a:p>
          <a:p>
            <a:pPr>
              <a:buNone/>
            </a:pPr>
            <a:r>
              <a:rPr lang="en-ZA" sz="2800" b="1" dirty="0" smtClean="0"/>
              <a:t>     </a:t>
            </a:r>
            <a:r>
              <a:rPr lang="en-ZA" sz="2800" b="1" dirty="0" smtClean="0">
                <a:sym typeface="Wingdings"/>
              </a:rPr>
              <a:t> </a:t>
            </a:r>
            <a:r>
              <a:rPr lang="en-ZA" sz="2800" dirty="0" smtClean="0">
                <a:sym typeface="Wingdings"/>
              </a:rPr>
              <a:t>in 20% </a:t>
            </a:r>
            <a:r>
              <a:rPr lang="en-ZA" sz="1900" i="1" dirty="0" smtClean="0">
                <a:sym typeface="Wingdings"/>
              </a:rPr>
              <a:t>(</a:t>
            </a:r>
            <a:r>
              <a:rPr lang="en-ZA" sz="1900" i="1" dirty="0" err="1" smtClean="0">
                <a:sym typeface="Wingdings"/>
              </a:rPr>
              <a:t>Godart</a:t>
            </a:r>
            <a:r>
              <a:rPr lang="en-ZA" sz="1900" i="1" dirty="0" smtClean="0">
                <a:sym typeface="Wingdings"/>
              </a:rPr>
              <a:t> et al)</a:t>
            </a:r>
            <a:r>
              <a:rPr lang="en-ZA" sz="1900" b="1" i="1" dirty="0" smtClean="0"/>
              <a:t> </a:t>
            </a:r>
            <a:r>
              <a:rPr lang="en-ZA" sz="2800" b="1" dirty="0" smtClean="0"/>
              <a:t>                                                                               </a:t>
            </a:r>
            <a:endParaRPr lang="en-ZA" sz="2800" i="1" dirty="0" smtClean="0"/>
          </a:p>
          <a:p>
            <a:pPr>
              <a:buNone/>
            </a:pPr>
            <a:r>
              <a:rPr lang="en-ZA" sz="2800" dirty="0" smtClean="0"/>
              <a:t>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related to fixed length of graft &amp; growth of  patient</a:t>
            </a:r>
          </a:p>
          <a:p>
            <a:pPr>
              <a:buNone/>
            </a:pPr>
            <a:endParaRPr lang="en-Z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PA  COMPLICATIONS </a:t>
            </a:r>
            <a:r>
              <a:rPr lang="en-ZA" sz="2400" b="0" i="1" dirty="0" smtClean="0"/>
              <a:t>(cont.)</a:t>
            </a:r>
            <a:endParaRPr lang="en-ZA" sz="32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sz="1700" dirty="0" smtClean="0"/>
              <a:t>LPA discontinuity @ site of PDA insertion</a:t>
            </a:r>
          </a:p>
          <a:p>
            <a:r>
              <a:rPr lang="en-ZA" sz="1200" b="0" i="1" dirty="0" smtClean="0"/>
              <a:t>Eur j </a:t>
            </a:r>
            <a:r>
              <a:rPr lang="en-ZA" sz="1200" b="0" i="1" dirty="0" err="1" smtClean="0"/>
              <a:t>cardiothorac</a:t>
            </a:r>
            <a:r>
              <a:rPr lang="en-ZA" sz="1200" b="0" i="1" dirty="0" smtClean="0"/>
              <a:t> </a:t>
            </a:r>
            <a:r>
              <a:rPr lang="en-ZA" sz="1200" b="0" i="1" dirty="0" err="1" smtClean="0"/>
              <a:t>surg</a:t>
            </a:r>
            <a:r>
              <a:rPr lang="en-ZA" sz="1200" b="0" i="1" dirty="0" smtClean="0"/>
              <a:t> 1998;14:229</a:t>
            </a:r>
            <a:endParaRPr lang="en-ZA" sz="1200" b="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ZA" sz="1600" dirty="0" err="1" smtClean="0"/>
              <a:t>Lpa</a:t>
            </a:r>
            <a:r>
              <a:rPr lang="en-ZA" sz="1600" dirty="0" smtClean="0"/>
              <a:t> stenosis &amp; distortion</a:t>
            </a:r>
          </a:p>
          <a:p>
            <a:r>
              <a:rPr lang="en-ZA" sz="1100" b="0" i="1" dirty="0" smtClean="0"/>
              <a:t>Eur j </a:t>
            </a:r>
            <a:r>
              <a:rPr lang="en-ZA" sz="1100" b="0" i="1" dirty="0" err="1" smtClean="0"/>
              <a:t>cardiothorac</a:t>
            </a:r>
            <a:r>
              <a:rPr lang="en-ZA" sz="1100" b="0" i="1" dirty="0" smtClean="0"/>
              <a:t> </a:t>
            </a:r>
            <a:r>
              <a:rPr lang="en-ZA" sz="1100" b="0" i="1" dirty="0" err="1" smtClean="0"/>
              <a:t>surg</a:t>
            </a:r>
            <a:r>
              <a:rPr lang="en-ZA" sz="1100" b="0" i="1" dirty="0" smtClean="0"/>
              <a:t> 1998;14:229</a:t>
            </a:r>
          </a:p>
          <a:p>
            <a:endParaRPr lang="en-ZA" sz="1600" b="0" i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62882"/>
            <a:ext cx="4040188" cy="3724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44249"/>
            <a:ext cx="4041775" cy="3561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MODIFIED </a:t>
            </a:r>
            <a:r>
              <a:rPr lang="en-ZA" sz="3200" dirty="0" err="1" smtClean="0"/>
              <a:t>vs</a:t>
            </a:r>
            <a:r>
              <a:rPr lang="en-ZA" sz="3200" dirty="0" smtClean="0"/>
              <a:t> CLASSIC BLALOCK TAUSSIG SHUNTS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5"/>
          </a:xfrm>
        </p:spPr>
        <p:txBody>
          <a:bodyPr>
            <a:normAutofit fontScale="92500" lnSpcReduction="20000"/>
          </a:bodyPr>
          <a:lstStyle/>
          <a:p>
            <a:r>
              <a:rPr lang="en-ZA" sz="3000" dirty="0" smtClean="0"/>
              <a:t>103 pts with BTS </a:t>
            </a:r>
            <a:r>
              <a:rPr lang="en-ZA" sz="2200" i="1" dirty="0" smtClean="0"/>
              <a:t>(</a:t>
            </a:r>
            <a:r>
              <a:rPr lang="en-ZA" sz="2200" i="1" dirty="0" err="1" smtClean="0"/>
              <a:t>Jpn</a:t>
            </a:r>
            <a:r>
              <a:rPr lang="en-ZA" sz="2200" i="1" dirty="0" smtClean="0"/>
              <a:t> J Surg 1987;17(6):470-477) </a:t>
            </a:r>
            <a:endParaRPr lang="en-ZA" sz="2200" dirty="0" smtClean="0"/>
          </a:p>
          <a:p>
            <a:r>
              <a:rPr lang="en-ZA" sz="3000" u="sng" dirty="0" smtClean="0"/>
              <a:t>40 Modified BTS</a:t>
            </a:r>
            <a:r>
              <a:rPr lang="en-ZA" sz="3000" dirty="0" smtClean="0"/>
              <a:t>:  (1mth – 11 yrs [33,8 </a:t>
            </a:r>
            <a:r>
              <a:rPr lang="en-ZA" sz="3000" dirty="0" err="1" smtClean="0"/>
              <a:t>mths</a:t>
            </a:r>
            <a:r>
              <a:rPr lang="en-ZA" sz="3000" dirty="0" smtClean="0"/>
              <a:t>]) </a:t>
            </a:r>
          </a:p>
          <a:p>
            <a:pPr>
              <a:buNone/>
            </a:pPr>
            <a:r>
              <a:rPr lang="en-ZA" sz="3000" dirty="0" smtClean="0"/>
              <a:t>         </a:t>
            </a:r>
            <a:r>
              <a:rPr lang="en-ZA" sz="3000" dirty="0" smtClean="0">
                <a:sym typeface="Wingdings"/>
              </a:rPr>
              <a:t> 4-6 mm shunts inserted</a:t>
            </a:r>
            <a:r>
              <a:rPr lang="en-ZA" sz="3000" dirty="0" smtClean="0"/>
              <a:t>                                                                                 </a:t>
            </a:r>
          </a:p>
          <a:p>
            <a:pPr>
              <a:buNone/>
            </a:pPr>
            <a:r>
              <a:rPr lang="en-ZA" sz="3000" dirty="0" smtClean="0"/>
              <a:t>         </a:t>
            </a:r>
            <a:r>
              <a:rPr lang="en-ZA" sz="3000" dirty="0" smtClean="0">
                <a:sym typeface="Wingdings"/>
              </a:rPr>
              <a:t></a:t>
            </a:r>
            <a:r>
              <a:rPr lang="en-ZA" sz="3000" dirty="0" smtClean="0"/>
              <a:t> 6 shunts failed over 6 yr follow-up period (all in 4 mm size grafts)</a:t>
            </a:r>
          </a:p>
          <a:p>
            <a:pPr>
              <a:buNone/>
            </a:pPr>
            <a:r>
              <a:rPr lang="en-ZA" sz="3000" dirty="0" smtClean="0"/>
              <a:t>         </a:t>
            </a:r>
            <a:r>
              <a:rPr lang="en-ZA" sz="3000" dirty="0" smtClean="0">
                <a:sym typeface="Wingdings"/>
              </a:rPr>
              <a:t></a:t>
            </a:r>
            <a:r>
              <a:rPr lang="en-ZA" sz="3000" dirty="0" smtClean="0"/>
              <a:t> 3 yr patency = 88,8% / 5 yr patency = 88,8%*</a:t>
            </a:r>
          </a:p>
          <a:p>
            <a:pPr>
              <a:buNone/>
            </a:pPr>
            <a:r>
              <a:rPr lang="en-ZA" sz="3000" dirty="0" smtClean="0"/>
              <a:t>         </a:t>
            </a:r>
            <a:r>
              <a:rPr lang="en-ZA" sz="3000" dirty="0" smtClean="0">
                <a:sym typeface="Wingdings"/>
              </a:rPr>
              <a:t></a:t>
            </a:r>
            <a:r>
              <a:rPr lang="en-ZA" sz="3000" dirty="0" smtClean="0"/>
              <a:t> 5 yr patency in 5/6 mm grafts = 100%</a:t>
            </a:r>
          </a:p>
          <a:p>
            <a:pPr>
              <a:buNone/>
            </a:pPr>
            <a:r>
              <a:rPr lang="en-ZA" sz="3000" dirty="0" smtClean="0"/>
              <a:t>         </a:t>
            </a:r>
            <a:r>
              <a:rPr lang="en-ZA" sz="3000" dirty="0" smtClean="0">
                <a:sym typeface="Wingdings"/>
              </a:rPr>
              <a:t></a:t>
            </a:r>
            <a:r>
              <a:rPr lang="en-ZA" sz="3000" dirty="0" smtClean="0"/>
              <a:t> @ 3 yrs non significant advantage in SaO2 &amp; </a:t>
            </a:r>
            <a:r>
              <a:rPr lang="en-ZA" sz="3000" dirty="0" err="1" smtClean="0"/>
              <a:t>Hb</a:t>
            </a:r>
            <a:r>
              <a:rPr lang="en-ZA" sz="3000" dirty="0" smtClean="0"/>
              <a:t> for Modified </a:t>
            </a:r>
            <a:r>
              <a:rPr lang="en-ZA" sz="3000" dirty="0" err="1" smtClean="0"/>
              <a:t>vs</a:t>
            </a:r>
            <a:r>
              <a:rPr lang="en-ZA" sz="3000" dirty="0" smtClean="0"/>
              <a:t> Classic BTS</a:t>
            </a:r>
          </a:p>
          <a:p>
            <a:r>
              <a:rPr lang="en-ZA" sz="3000" u="sng" dirty="0" smtClean="0"/>
              <a:t>63 Classic BTS</a:t>
            </a:r>
            <a:r>
              <a:rPr lang="en-ZA" sz="3000" dirty="0" smtClean="0"/>
              <a:t>: (7days – 17 yrs [33,9 </a:t>
            </a:r>
            <a:r>
              <a:rPr lang="en-ZA" sz="3000" dirty="0" err="1" smtClean="0"/>
              <a:t>mths</a:t>
            </a:r>
            <a:r>
              <a:rPr lang="en-ZA" sz="3000" dirty="0" smtClean="0"/>
              <a:t>])</a:t>
            </a:r>
          </a:p>
          <a:p>
            <a:pPr>
              <a:buNone/>
            </a:pPr>
            <a:r>
              <a:rPr lang="en-ZA" sz="3000" dirty="0" smtClean="0"/>
              <a:t>         </a:t>
            </a:r>
            <a:r>
              <a:rPr lang="en-ZA" sz="3000" dirty="0" smtClean="0">
                <a:sym typeface="Wingdings"/>
              </a:rPr>
              <a:t></a:t>
            </a:r>
            <a:r>
              <a:rPr lang="en-ZA" sz="3000" dirty="0" smtClean="0"/>
              <a:t> 12 shunts failed over 8 yr follow-up period</a:t>
            </a:r>
          </a:p>
          <a:p>
            <a:pPr>
              <a:buNone/>
            </a:pPr>
            <a:r>
              <a:rPr lang="en-ZA" sz="3000" dirty="0" smtClean="0"/>
              <a:t>         </a:t>
            </a:r>
            <a:r>
              <a:rPr lang="en-ZA" sz="3000" dirty="0" smtClean="0">
                <a:sym typeface="Wingdings"/>
              </a:rPr>
              <a:t></a:t>
            </a:r>
            <a:r>
              <a:rPr lang="en-ZA" sz="3000" dirty="0" smtClean="0"/>
              <a:t> 3 yr patency = 78% / 5 yr patency = 75% *(NS)</a:t>
            </a:r>
          </a:p>
          <a:p>
            <a:r>
              <a:rPr lang="en-ZA" sz="3000" b="1" u="sng" dirty="0" smtClean="0"/>
              <a:t>Conclusion</a:t>
            </a:r>
            <a:r>
              <a:rPr lang="en-ZA" sz="3000" dirty="0" smtClean="0"/>
              <a:t>: &gt; 4 mm shunt gives as good palliation as Classic shunt</a:t>
            </a:r>
          </a:p>
          <a:p>
            <a:pPr>
              <a:buNone/>
            </a:pPr>
            <a:endParaRPr lang="en-Z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MODIFIED </a:t>
            </a:r>
            <a:r>
              <a:rPr lang="en-ZA" sz="3200" dirty="0" err="1" smtClean="0"/>
              <a:t>vs</a:t>
            </a:r>
            <a:r>
              <a:rPr lang="en-ZA" sz="3200" dirty="0" smtClean="0"/>
              <a:t> CLASSIC BTS </a:t>
            </a:r>
            <a:r>
              <a:rPr lang="en-ZA" sz="2400" b="0" i="1" dirty="0" smtClean="0"/>
              <a:t>(cont.)</a:t>
            </a:r>
            <a:endParaRPr lang="en-ZA" sz="32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5"/>
          </a:xfrm>
        </p:spPr>
        <p:txBody>
          <a:bodyPr>
            <a:normAutofit fontScale="92500" lnSpcReduction="10000"/>
          </a:bodyPr>
          <a:lstStyle/>
          <a:p>
            <a:r>
              <a:rPr lang="en-ZA" u="sng" dirty="0" smtClean="0"/>
              <a:t>In infants (&lt; 1 yr) </a:t>
            </a:r>
            <a:r>
              <a:rPr lang="en-ZA" sz="2000" i="1" dirty="0" smtClean="0"/>
              <a:t>(Ann </a:t>
            </a:r>
            <a:r>
              <a:rPr lang="en-ZA" sz="2000" i="1" dirty="0" err="1" smtClean="0"/>
              <a:t>Thorac</a:t>
            </a:r>
            <a:r>
              <a:rPr lang="en-ZA" sz="2000" i="1" dirty="0" smtClean="0"/>
              <a:t> Surg 1987;44:539) </a:t>
            </a:r>
            <a:r>
              <a:rPr lang="en-ZA" sz="2800" dirty="0" smtClean="0"/>
              <a:t>:</a:t>
            </a:r>
          </a:p>
          <a:p>
            <a:pPr>
              <a:buNone/>
            </a:pPr>
            <a:r>
              <a:rPr lang="en-ZA" sz="2800" i="1" dirty="0" smtClean="0"/>
              <a:t>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51 concurrent pts (24 M0dified / 29 Classic shunts)</a:t>
            </a:r>
          </a:p>
          <a:p>
            <a:pPr>
              <a:buNone/>
            </a:pPr>
            <a:r>
              <a:rPr lang="en-ZA" sz="2800" i="1" dirty="0" smtClean="0"/>
              <a:t>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pts receiving modified shunts did </a:t>
            </a:r>
            <a:r>
              <a:rPr lang="en-ZA" sz="2800" b="1" dirty="0" smtClean="0"/>
              <a:t>significantly </a:t>
            </a:r>
            <a:r>
              <a:rPr lang="en-ZA" sz="2800" dirty="0" smtClean="0"/>
              <a:t>better than classic shunts regarding:</a:t>
            </a:r>
          </a:p>
          <a:p>
            <a:pPr>
              <a:buNone/>
            </a:pPr>
            <a:r>
              <a:rPr lang="en-ZA" sz="2800" b="1" dirty="0" smtClean="0"/>
              <a:t>                     </a:t>
            </a:r>
            <a:r>
              <a:rPr lang="en-ZA" sz="2800" dirty="0" smtClean="0">
                <a:sym typeface="Wingdings"/>
              </a:rPr>
              <a:t></a:t>
            </a:r>
            <a:r>
              <a:rPr lang="en-ZA" sz="2800" dirty="0" smtClean="0"/>
              <a:t> greater PA growth</a:t>
            </a:r>
          </a:p>
          <a:p>
            <a:pPr>
              <a:buNone/>
            </a:pPr>
            <a:r>
              <a:rPr lang="en-ZA" sz="2800" dirty="0" smtClean="0"/>
              <a:t>                     </a:t>
            </a:r>
            <a:r>
              <a:rPr lang="en-ZA" sz="2800" dirty="0" smtClean="0">
                <a:sym typeface="Wingdings"/>
              </a:rPr>
              <a:t></a:t>
            </a:r>
            <a:r>
              <a:rPr lang="en-ZA" sz="2800" dirty="0" smtClean="0"/>
              <a:t> less PA distortion</a:t>
            </a:r>
          </a:p>
          <a:p>
            <a:pPr>
              <a:buNone/>
            </a:pPr>
            <a:r>
              <a:rPr lang="en-ZA" sz="2800" dirty="0" smtClean="0"/>
              <a:t>                     </a:t>
            </a:r>
            <a:r>
              <a:rPr lang="en-ZA" sz="2800" dirty="0" smtClean="0">
                <a:sym typeface="Wingdings"/>
              </a:rPr>
              <a:t></a:t>
            </a:r>
            <a:r>
              <a:rPr lang="en-ZA" sz="2800" dirty="0" smtClean="0"/>
              <a:t> less shunt failure  </a:t>
            </a:r>
            <a:r>
              <a:rPr lang="en-ZA" sz="2800" dirty="0" smtClean="0">
                <a:sym typeface="Wingdings"/>
              </a:rPr>
              <a:t> </a:t>
            </a:r>
            <a:r>
              <a:rPr lang="en-ZA" sz="2800" dirty="0" smtClean="0"/>
              <a:t>early: 4% </a:t>
            </a:r>
            <a:r>
              <a:rPr lang="en-ZA" sz="2800" dirty="0" err="1" smtClean="0"/>
              <a:t>vs</a:t>
            </a:r>
            <a:r>
              <a:rPr lang="en-ZA" sz="2800" dirty="0" smtClean="0"/>
              <a:t> 14%</a:t>
            </a:r>
          </a:p>
          <a:p>
            <a:pPr>
              <a:buNone/>
            </a:pPr>
            <a:r>
              <a:rPr lang="en-ZA" sz="2800" dirty="0" smtClean="0"/>
              <a:t>                                                             </a:t>
            </a:r>
            <a:r>
              <a:rPr lang="en-ZA" sz="2800" dirty="0" smtClean="0">
                <a:sym typeface="Wingdings"/>
              </a:rPr>
              <a:t> late: 17% </a:t>
            </a:r>
            <a:r>
              <a:rPr lang="en-ZA" sz="2800" dirty="0" err="1" smtClean="0">
                <a:sym typeface="Wingdings"/>
              </a:rPr>
              <a:t>vs</a:t>
            </a:r>
            <a:r>
              <a:rPr lang="en-ZA" sz="2800" dirty="0" smtClean="0">
                <a:sym typeface="Wingdings"/>
              </a:rPr>
              <a:t> 38%</a:t>
            </a:r>
            <a:endParaRPr lang="en-ZA" sz="2800" dirty="0" smtClean="0"/>
          </a:p>
          <a:p>
            <a:r>
              <a:rPr lang="en-ZA" sz="2800" u="sng" dirty="0" smtClean="0"/>
              <a:t>Conclusion</a:t>
            </a:r>
            <a:r>
              <a:rPr lang="en-ZA" sz="2800" dirty="0" smtClean="0"/>
              <a:t>:                                                              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modified shunt to be considered a better alternative to classic shunt in </a:t>
            </a:r>
            <a:r>
              <a:rPr lang="en-ZA" sz="2800" b="1" dirty="0" smtClean="0"/>
              <a:t>infants</a:t>
            </a:r>
          </a:p>
          <a:p>
            <a:r>
              <a:rPr lang="en-ZA" sz="2800" dirty="0" smtClean="0"/>
              <a:t>Confirmed by Moulton et al </a:t>
            </a:r>
            <a:r>
              <a:rPr lang="en-ZA" sz="2000" i="1" dirty="0" smtClean="0"/>
              <a:t>(Circ 1985:72(</a:t>
            </a:r>
            <a:r>
              <a:rPr lang="en-ZA" sz="2000" i="1" dirty="0" err="1" smtClean="0"/>
              <a:t>Suppl</a:t>
            </a:r>
            <a:r>
              <a:rPr lang="en-ZA" sz="2000" i="1" dirty="0" smtClean="0"/>
              <a:t> II) 35) </a:t>
            </a:r>
            <a:r>
              <a:rPr lang="en-ZA" sz="2800" dirty="0" smtClean="0"/>
              <a:t>:</a:t>
            </a:r>
          </a:p>
          <a:p>
            <a:pPr>
              <a:buNone/>
            </a:pPr>
            <a:r>
              <a:rPr lang="en-ZA" sz="2800" i="1" dirty="0" smtClean="0"/>
              <a:t>      </a:t>
            </a:r>
            <a:r>
              <a:rPr lang="en-ZA" sz="2800" dirty="0" smtClean="0">
                <a:sym typeface="Wingdings"/>
              </a:rPr>
              <a:t> 21% incidence of PA stenosis / lack of SA growth in neonates &amp; small infants receiving classic shunts</a:t>
            </a:r>
            <a:endParaRPr lang="en-Z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MODIFIED </a:t>
            </a:r>
            <a:r>
              <a:rPr lang="en-ZA" sz="3200" dirty="0" err="1" smtClean="0"/>
              <a:t>vs</a:t>
            </a:r>
            <a:r>
              <a:rPr lang="en-ZA" sz="3200" dirty="0" smtClean="0"/>
              <a:t> CLASSIC BTS </a:t>
            </a:r>
            <a:r>
              <a:rPr lang="en-ZA" sz="2400" b="0" i="1" dirty="0" smtClean="0"/>
              <a:t>(cont.)</a:t>
            </a:r>
            <a:endParaRPr lang="en-ZA" sz="32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27984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546 shunts (128 C /418 M) </a:t>
            </a:r>
            <a:r>
              <a:rPr lang="en-ZA" sz="2000" i="1" dirty="0" smtClean="0"/>
              <a:t>(</a:t>
            </a:r>
            <a:r>
              <a:rPr lang="en-ZA" sz="2000" i="1" dirty="0" err="1" smtClean="0"/>
              <a:t>Cardiol</a:t>
            </a:r>
            <a:r>
              <a:rPr lang="en-ZA" sz="2000" i="1" dirty="0" smtClean="0"/>
              <a:t> Young 1998;8:486) </a:t>
            </a:r>
            <a:r>
              <a:rPr lang="en-ZA" sz="2800" dirty="0" smtClean="0"/>
              <a:t>:</a:t>
            </a:r>
          </a:p>
          <a:p>
            <a:pPr>
              <a:buNone/>
            </a:pPr>
            <a:r>
              <a:rPr lang="en-ZA" sz="2800" i="1" dirty="0" smtClean="0"/>
              <a:t>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mortality 2,9% (0% mortality in pts &gt; 1yr)</a:t>
            </a:r>
          </a:p>
          <a:p>
            <a:pPr>
              <a:buNone/>
            </a:pPr>
            <a:r>
              <a:rPr lang="en-ZA" sz="2800" i="1" dirty="0" smtClean="0"/>
              <a:t>         </a:t>
            </a:r>
            <a:r>
              <a:rPr lang="en-ZA" sz="2800" dirty="0" smtClean="0">
                <a:sym typeface="Wingdings"/>
              </a:rPr>
              <a:t> </a:t>
            </a:r>
            <a:r>
              <a:rPr lang="en-ZA" sz="2800" dirty="0" smtClean="0"/>
              <a:t>early shunt failure: 4,0% C / 1,6% M (NS)</a:t>
            </a:r>
          </a:p>
          <a:p>
            <a:pPr>
              <a:buNone/>
            </a:pPr>
            <a:r>
              <a:rPr lang="en-ZA" sz="2800" i="1" dirty="0" smtClean="0"/>
              <a:t>                       </a:t>
            </a:r>
            <a:r>
              <a:rPr lang="en-ZA" sz="2800" dirty="0" smtClean="0">
                <a:sym typeface="Wingdings"/>
              </a:rPr>
              <a:t></a:t>
            </a:r>
            <a:r>
              <a:rPr lang="en-ZA" sz="2800" dirty="0" smtClean="0"/>
              <a:t> PA size &lt; 5 mm &amp; non usage of </a:t>
            </a:r>
            <a:r>
              <a:rPr lang="en-ZA" sz="2800" dirty="0" err="1" smtClean="0"/>
              <a:t>perioperative</a:t>
            </a:r>
            <a:r>
              <a:rPr lang="en-ZA" sz="2800" dirty="0" smtClean="0"/>
              <a:t>  heparin - most NB factors</a:t>
            </a:r>
          </a:p>
          <a:p>
            <a:pPr>
              <a:buNone/>
            </a:pPr>
            <a:r>
              <a:rPr lang="en-ZA" sz="2800" i="1" dirty="0" smtClean="0"/>
              <a:t>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late failure over 9 yr follow-up (mean 38 </a:t>
            </a:r>
            <a:r>
              <a:rPr lang="en-ZA" sz="2800" dirty="0" err="1" smtClean="0"/>
              <a:t>mths</a:t>
            </a:r>
            <a:r>
              <a:rPr lang="en-ZA" sz="2800" dirty="0" smtClean="0"/>
              <a:t>):</a:t>
            </a:r>
          </a:p>
          <a:p>
            <a:pPr>
              <a:buNone/>
            </a:pPr>
            <a:r>
              <a:rPr lang="en-ZA" sz="2800" i="1" dirty="0" smtClean="0"/>
              <a:t>                       </a:t>
            </a:r>
            <a:r>
              <a:rPr lang="en-ZA" sz="2800" dirty="0" smtClean="0">
                <a:sym typeface="Wingdings"/>
              </a:rPr>
              <a:t></a:t>
            </a:r>
            <a:r>
              <a:rPr lang="en-ZA" sz="2800" i="1" dirty="0" smtClean="0"/>
              <a:t> </a:t>
            </a:r>
            <a:r>
              <a:rPr lang="en-ZA" sz="2800" dirty="0" smtClean="0"/>
              <a:t>10,2% C / 6,7% M (NS)</a:t>
            </a:r>
          </a:p>
          <a:p>
            <a:pPr>
              <a:buNone/>
            </a:pPr>
            <a:r>
              <a:rPr lang="en-ZA" sz="2800" i="1" dirty="0" smtClean="0"/>
              <a:t>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PA distortion: 0,7% C / 3,7% M (NS)</a:t>
            </a:r>
          </a:p>
          <a:p>
            <a:r>
              <a:rPr lang="en-ZA" sz="2800" u="sng" dirty="0" smtClean="0"/>
              <a:t>Conclusions</a:t>
            </a:r>
            <a:r>
              <a:rPr lang="en-ZA" sz="2800" dirty="0" smtClean="0"/>
              <a:t>:</a:t>
            </a:r>
          </a:p>
          <a:p>
            <a:pPr>
              <a:buNone/>
            </a:pPr>
            <a:r>
              <a:rPr lang="en-ZA" sz="2800" dirty="0" smtClean="0"/>
              <a:t>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</a:t>
            </a:r>
            <a:r>
              <a:rPr lang="en-ZA" sz="2800" dirty="0" err="1" smtClean="0"/>
              <a:t>periop</a:t>
            </a:r>
            <a:r>
              <a:rPr lang="en-ZA" sz="2800" dirty="0" smtClean="0"/>
              <a:t> heparin reduces early shunt failure</a:t>
            </a:r>
          </a:p>
          <a:p>
            <a:pPr>
              <a:buNone/>
            </a:pPr>
            <a:r>
              <a:rPr lang="en-ZA" sz="2800" dirty="0" smtClean="0"/>
              <a:t>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modified shunt insertion decreases late failure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CENTRAL SHUNTS</a:t>
            </a:r>
            <a:endParaRPr lang="en-ZA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2808312"/>
          </a:xfrm>
        </p:spPr>
        <p:txBody>
          <a:bodyPr>
            <a:normAutofit/>
          </a:bodyPr>
          <a:lstStyle/>
          <a:p>
            <a:r>
              <a:rPr lang="en-ZA" u="sng" dirty="0" smtClean="0"/>
              <a:t>Modified Davidson</a:t>
            </a:r>
            <a:r>
              <a:rPr lang="en-ZA" dirty="0" smtClean="0"/>
              <a:t>: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sz="1200" b="0" i="1" dirty="0" smtClean="0"/>
              <a:t>Am J </a:t>
            </a:r>
            <a:r>
              <a:rPr lang="en-ZA" sz="1200" b="0" i="1" dirty="0" err="1" smtClean="0"/>
              <a:t>Roent</a:t>
            </a:r>
            <a:r>
              <a:rPr lang="en-ZA" sz="1200" b="0" i="1" dirty="0" smtClean="0"/>
              <a:t> 2007;189:1353</a:t>
            </a:r>
            <a:endParaRPr lang="en-ZA" sz="1200" b="0" i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1650" y="3429000"/>
            <a:ext cx="395128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1584176"/>
          </a:xfrm>
        </p:spPr>
        <p:txBody>
          <a:bodyPr>
            <a:normAutofit lnSpcReduction="10000"/>
          </a:bodyPr>
          <a:lstStyle/>
          <a:p>
            <a:r>
              <a:rPr lang="en-ZA" u="sng" dirty="0" smtClean="0"/>
              <a:t>Melbourne</a:t>
            </a:r>
            <a:r>
              <a:rPr lang="en-ZA" dirty="0" smtClean="0"/>
              <a:t>: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sz="1200" b="0" i="1" dirty="0" smtClean="0"/>
              <a:t>Ann </a:t>
            </a:r>
            <a:r>
              <a:rPr lang="en-ZA" sz="1200" b="0" i="1" dirty="0" err="1" smtClean="0"/>
              <a:t>Thorac</a:t>
            </a:r>
            <a:r>
              <a:rPr lang="en-ZA" sz="1200" b="0" i="1" dirty="0" smtClean="0"/>
              <a:t> Surg 2008;85:2079</a:t>
            </a:r>
            <a:endParaRPr lang="en-ZA" sz="1200" b="0" i="1" dirty="0"/>
          </a:p>
        </p:txBody>
      </p:sp>
      <p:pic>
        <p:nvPicPr>
          <p:cNvPr id="11" name="Content Placeholder 10" descr="Picture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356992"/>
            <a:ext cx="4041775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CENTRAL SHUNTS </a:t>
            </a:r>
            <a:r>
              <a:rPr lang="en-ZA" sz="2400" i="1" dirty="0" smtClean="0"/>
              <a:t>(cont.)</a:t>
            </a:r>
            <a:endParaRPr lang="en-Z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en-ZA" sz="2800" u="sng" dirty="0" smtClean="0"/>
              <a:t>Melbourne shunt </a:t>
            </a:r>
            <a:r>
              <a:rPr lang="en-ZA" sz="2800" dirty="0" smtClean="0"/>
              <a:t>:</a:t>
            </a:r>
          </a:p>
          <a:p>
            <a:pPr>
              <a:buNone/>
            </a:pPr>
            <a:r>
              <a:rPr lang="en-ZA" sz="2800" dirty="0" smtClean="0"/>
              <a:t>      </a:t>
            </a:r>
            <a:r>
              <a:rPr lang="en-ZA" sz="2800" dirty="0" smtClean="0">
                <a:sym typeface="Wingdings"/>
              </a:rPr>
              <a:t> usage limited to Pulmonary </a:t>
            </a:r>
            <a:r>
              <a:rPr lang="en-ZA" sz="2800" dirty="0" err="1" smtClean="0">
                <a:sym typeface="Wingdings"/>
              </a:rPr>
              <a:t>Athresia</a:t>
            </a:r>
            <a:r>
              <a:rPr lang="en-ZA" sz="2800" dirty="0" smtClean="0">
                <a:sym typeface="Wingdings"/>
              </a:rPr>
              <a:t> patients with diminutive PAs</a:t>
            </a:r>
            <a:endParaRPr lang="en-ZA" sz="2800" dirty="0" smtClean="0"/>
          </a:p>
          <a:p>
            <a:pPr>
              <a:buNone/>
            </a:pPr>
            <a:r>
              <a:rPr lang="en-ZA" sz="2800" dirty="0" smtClean="0"/>
              <a:t>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problem of  kinking/stenosis of RPA</a:t>
            </a:r>
          </a:p>
          <a:p>
            <a:r>
              <a:rPr lang="en-ZA" sz="2800" u="sng" dirty="0" smtClean="0"/>
              <a:t>Modified Davidson shunt</a:t>
            </a:r>
            <a:r>
              <a:rPr lang="en-ZA" sz="2800" dirty="0" smtClean="0"/>
              <a:t>: </a:t>
            </a:r>
          </a:p>
          <a:p>
            <a:pPr>
              <a:buNone/>
            </a:pPr>
            <a:r>
              <a:rPr lang="en-ZA" sz="2800" dirty="0" smtClean="0"/>
              <a:t>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good choice in cases of </a:t>
            </a:r>
            <a:r>
              <a:rPr lang="en-ZA" sz="2800" dirty="0" err="1" smtClean="0"/>
              <a:t>hypoplastic</a:t>
            </a:r>
            <a:r>
              <a:rPr lang="en-ZA" sz="2800" dirty="0" smtClean="0"/>
              <a:t> PAs</a:t>
            </a:r>
          </a:p>
          <a:p>
            <a:pPr>
              <a:buNone/>
            </a:pPr>
            <a:r>
              <a:rPr lang="en-ZA" sz="2800" dirty="0" smtClean="0"/>
              <a:t>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PDA must be present to allow MPA clamp</a:t>
            </a:r>
            <a:endParaRPr lang="en-ZA" sz="2800" i="1" dirty="0" smtClean="0"/>
          </a:p>
          <a:p>
            <a:pPr>
              <a:buNone/>
            </a:pPr>
            <a:r>
              <a:rPr lang="en-ZA" sz="2800" dirty="0" smtClean="0"/>
              <a:t>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no distortion of PA tree</a:t>
            </a:r>
          </a:p>
          <a:p>
            <a:pPr>
              <a:buNone/>
            </a:pPr>
            <a:r>
              <a:rPr lang="en-ZA" sz="2800" dirty="0" smtClean="0"/>
              <a:t>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more uniform PA flow / growth</a:t>
            </a:r>
          </a:p>
          <a:p>
            <a:pPr>
              <a:buNone/>
            </a:pPr>
            <a:r>
              <a:rPr lang="en-ZA" sz="2800" dirty="0" smtClean="0"/>
              <a:t>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too large shunt will cause pulmonary overflow</a:t>
            </a:r>
          </a:p>
          <a:p>
            <a:pPr>
              <a:buNone/>
            </a:pPr>
            <a:r>
              <a:rPr lang="en-ZA" dirty="0" smtClean="0"/>
              <a:t>      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CENTRAL SHUNTS </a:t>
            </a:r>
            <a:r>
              <a:rPr lang="en-ZA" sz="2400" b="0" i="1" dirty="0" smtClean="0"/>
              <a:t>(cont.)</a:t>
            </a:r>
            <a:endParaRPr lang="en-ZA" sz="32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r>
              <a:rPr lang="en-ZA" sz="2800" dirty="0" smtClean="0"/>
              <a:t>Amato et al </a:t>
            </a:r>
            <a:r>
              <a:rPr lang="en-ZA" sz="1800" i="1" dirty="0" smtClean="0"/>
              <a:t>(J </a:t>
            </a:r>
            <a:r>
              <a:rPr lang="en-ZA" sz="1800" i="1" dirty="0" err="1" smtClean="0"/>
              <a:t>Thorac</a:t>
            </a:r>
            <a:r>
              <a:rPr lang="en-ZA" sz="1800" i="1" dirty="0" smtClean="0"/>
              <a:t>. Cardiovasc. Surg 1988;95:62) </a:t>
            </a:r>
            <a:endParaRPr lang="en-ZA" sz="2800" dirty="0" smtClean="0"/>
          </a:p>
          <a:p>
            <a:r>
              <a:rPr lang="en-ZA" sz="2800" dirty="0" smtClean="0"/>
              <a:t>80 pts receiving modified Davidson shunts</a:t>
            </a:r>
          </a:p>
          <a:p>
            <a:r>
              <a:rPr lang="en-ZA" sz="2800" dirty="0" smtClean="0"/>
              <a:t>Short, straight graft used</a:t>
            </a:r>
          </a:p>
          <a:p>
            <a:r>
              <a:rPr lang="en-ZA" sz="2800" dirty="0" smtClean="0"/>
              <a:t>Pt selection: </a:t>
            </a:r>
            <a:r>
              <a:rPr lang="en-ZA" sz="2800" dirty="0" smtClean="0">
                <a:sym typeface="Wingdings"/>
              </a:rPr>
              <a:t> neonates / infants &lt; 3 </a:t>
            </a:r>
            <a:r>
              <a:rPr lang="en-ZA" sz="2800" dirty="0" err="1" smtClean="0">
                <a:sym typeface="Wingdings"/>
              </a:rPr>
              <a:t>mths</a:t>
            </a:r>
            <a:endParaRPr lang="en-ZA" sz="2800" dirty="0" smtClean="0">
              <a:sym typeface="Wingdings"/>
            </a:endParaRP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               PDA present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               </a:t>
            </a:r>
            <a:r>
              <a:rPr lang="en-ZA" sz="2800" dirty="0" err="1" smtClean="0">
                <a:sym typeface="Wingdings"/>
              </a:rPr>
              <a:t>hypoplastic</a:t>
            </a:r>
            <a:r>
              <a:rPr lang="en-ZA" sz="2800" dirty="0" smtClean="0">
                <a:sym typeface="Wingdings"/>
              </a:rPr>
              <a:t> PAs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               failing previous shunts</a:t>
            </a:r>
          </a:p>
          <a:p>
            <a:r>
              <a:rPr lang="en-ZA" sz="2800" dirty="0" smtClean="0">
                <a:sym typeface="Wingdings"/>
              </a:rPr>
              <a:t>Follow-up (3 - 82 </a:t>
            </a:r>
            <a:r>
              <a:rPr lang="en-ZA" sz="2800" dirty="0" err="1" smtClean="0">
                <a:sym typeface="Wingdings"/>
              </a:rPr>
              <a:t>mths</a:t>
            </a:r>
            <a:r>
              <a:rPr lang="en-ZA" sz="2800" dirty="0" smtClean="0">
                <a:sym typeface="Wingdings"/>
              </a:rPr>
              <a:t>):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 occlusion rate = 3,8% (compared to 11,5% for Modified BTS &amp; 19,2% for Classic BTS)</a:t>
            </a:r>
          </a:p>
          <a:p>
            <a:r>
              <a:rPr lang="en-ZA" sz="2800" dirty="0" smtClean="0">
                <a:sym typeface="Wingdings"/>
              </a:rPr>
              <a:t>Procedure of choice in neonates / infants &lt; 3 </a:t>
            </a:r>
            <a:r>
              <a:rPr lang="en-ZA" sz="2800" dirty="0" err="1" smtClean="0">
                <a:sym typeface="Wingdings"/>
              </a:rPr>
              <a:t>mths</a:t>
            </a:r>
            <a:endParaRPr lang="en-ZA" sz="2800" dirty="0" smtClean="0">
              <a:sym typeface="Wingdings"/>
            </a:endParaRPr>
          </a:p>
          <a:p>
            <a:pPr>
              <a:buNone/>
            </a:pPr>
            <a:endParaRPr lang="en-ZA" sz="2800" dirty="0" smtClean="0">
              <a:sym typeface="Wingdings"/>
            </a:endParaRPr>
          </a:p>
          <a:p>
            <a:pPr>
              <a:buNone/>
            </a:pP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PALLIATIVE PROCEDURES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1196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To </a:t>
            </a:r>
            <a:r>
              <a:rPr lang="en-ZA" sz="2800" dirty="0" smtClean="0">
                <a:sym typeface="Wingdings"/>
              </a:rPr>
              <a:t>increase</a:t>
            </a:r>
            <a:r>
              <a:rPr lang="en-ZA" sz="2800" dirty="0" smtClean="0"/>
              <a:t> pulmonary blood flow:</a:t>
            </a:r>
          </a:p>
          <a:p>
            <a:pPr>
              <a:buNone/>
            </a:pPr>
            <a:r>
              <a:rPr lang="en-ZA" sz="2800" dirty="0" smtClean="0"/>
              <a:t>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 Systemic-PA shunts, Brock procedure</a:t>
            </a:r>
          </a:p>
          <a:p>
            <a:r>
              <a:rPr lang="en-ZA" sz="2800" dirty="0" smtClean="0"/>
              <a:t>To </a:t>
            </a:r>
            <a:r>
              <a:rPr lang="en-ZA" sz="2800" dirty="0" smtClean="0">
                <a:sym typeface="Wingdings"/>
              </a:rPr>
              <a:t>decrease</a:t>
            </a:r>
            <a:r>
              <a:rPr lang="en-ZA" sz="2800" dirty="0" smtClean="0"/>
              <a:t> pulmonary blood flow:</a:t>
            </a:r>
          </a:p>
          <a:p>
            <a:pPr>
              <a:buNone/>
            </a:pPr>
            <a:r>
              <a:rPr lang="en-ZA" sz="2800" dirty="0" smtClean="0"/>
              <a:t>                  </a:t>
            </a:r>
            <a:r>
              <a:rPr lang="en-ZA" sz="2800" dirty="0" smtClean="0">
                <a:sym typeface="Wingdings"/>
              </a:rPr>
              <a:t>  </a:t>
            </a:r>
            <a:r>
              <a:rPr lang="en-ZA" sz="2800" dirty="0" smtClean="0"/>
              <a:t>PA banding, Norwood I</a:t>
            </a:r>
          </a:p>
          <a:p>
            <a:r>
              <a:rPr lang="en-ZA" sz="2800" dirty="0" smtClean="0"/>
              <a:t>To </a:t>
            </a:r>
            <a:r>
              <a:rPr lang="en-ZA" sz="2800" dirty="0" smtClean="0">
                <a:sym typeface="Wingdings"/>
              </a:rPr>
              <a:t>enhance</a:t>
            </a:r>
            <a:r>
              <a:rPr lang="en-ZA" sz="2800" dirty="0" smtClean="0"/>
              <a:t> </a:t>
            </a:r>
            <a:r>
              <a:rPr lang="en-ZA" sz="2800" dirty="0" err="1" smtClean="0"/>
              <a:t>interatrial</a:t>
            </a:r>
            <a:r>
              <a:rPr lang="en-ZA" sz="2800" dirty="0" smtClean="0"/>
              <a:t> mixing:</a:t>
            </a:r>
          </a:p>
          <a:p>
            <a:pPr>
              <a:buNone/>
            </a:pPr>
            <a:r>
              <a:rPr lang="en-ZA" sz="2800" dirty="0" smtClean="0"/>
              <a:t>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 Blalock-Hanlon </a:t>
            </a:r>
            <a:r>
              <a:rPr lang="en-ZA" sz="2800" dirty="0" err="1" smtClean="0"/>
              <a:t>septectomy</a:t>
            </a:r>
            <a:endParaRPr lang="en-ZA" sz="2800" dirty="0" smtClean="0"/>
          </a:p>
          <a:p>
            <a:r>
              <a:rPr lang="en-ZA" sz="2800" dirty="0" smtClean="0"/>
              <a:t>To </a:t>
            </a:r>
            <a:r>
              <a:rPr lang="en-ZA" sz="2800" dirty="0" smtClean="0">
                <a:sym typeface="Wingdings"/>
              </a:rPr>
              <a:t>reduce</a:t>
            </a:r>
            <a:r>
              <a:rPr lang="en-ZA" sz="2800" dirty="0" smtClean="0"/>
              <a:t> ventricular workload:</a:t>
            </a:r>
          </a:p>
          <a:p>
            <a:pPr>
              <a:buNone/>
            </a:pPr>
            <a:r>
              <a:rPr lang="en-ZA" sz="2800" dirty="0" smtClean="0"/>
              <a:t>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 BDG shunt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POSTOPERATIVE CARE</a:t>
            </a:r>
            <a:endParaRPr lang="en-Z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MANAGEMENT OF SUSPECTED SHUNT THROMBOSIS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ZA" sz="9600" b="1" u="sng" dirty="0" smtClean="0"/>
              <a:t>Diagnosis</a:t>
            </a:r>
            <a:r>
              <a:rPr lang="en-ZA" sz="9600" b="1" dirty="0" smtClean="0"/>
              <a:t>:</a:t>
            </a:r>
            <a:endParaRPr lang="en-ZA" sz="9600" dirty="0" smtClean="0"/>
          </a:p>
          <a:p>
            <a:r>
              <a:rPr lang="en-ZA" sz="9600" dirty="0" smtClean="0"/>
              <a:t>Significant sustained </a:t>
            </a:r>
            <a:r>
              <a:rPr lang="en-ZA" sz="9600" dirty="0" err="1" smtClean="0"/>
              <a:t>desaturation</a:t>
            </a:r>
            <a:r>
              <a:rPr lang="en-ZA" sz="9600" dirty="0" smtClean="0"/>
              <a:t> / </a:t>
            </a:r>
            <a:r>
              <a:rPr lang="en-ZA" sz="9600" dirty="0" err="1" smtClean="0"/>
              <a:t>desaturation</a:t>
            </a:r>
            <a:r>
              <a:rPr lang="en-ZA" sz="9600" dirty="0" smtClean="0"/>
              <a:t> &amp; disappearance of shunt murmur </a:t>
            </a:r>
          </a:p>
          <a:p>
            <a:r>
              <a:rPr lang="en-ZA" sz="9600" dirty="0" smtClean="0"/>
              <a:t>Especially  in a new shunt / dehydrated patient known to have a shunt</a:t>
            </a:r>
          </a:p>
          <a:p>
            <a:pPr>
              <a:buNone/>
            </a:pPr>
            <a:r>
              <a:rPr lang="en-ZA" sz="9600" b="1" u="sng" dirty="0" smtClean="0"/>
              <a:t>Management</a:t>
            </a:r>
            <a:r>
              <a:rPr lang="en-ZA" sz="9600" dirty="0" smtClean="0"/>
              <a:t>: EMERGENCY</a:t>
            </a:r>
          </a:p>
          <a:p>
            <a:r>
              <a:rPr lang="en-ZA" sz="9600" dirty="0" smtClean="0"/>
              <a:t>Resuscitate</a:t>
            </a:r>
          </a:p>
          <a:p>
            <a:r>
              <a:rPr lang="en-ZA" sz="9600" dirty="0" smtClean="0"/>
              <a:t>Urgent Echo </a:t>
            </a:r>
          </a:p>
          <a:p>
            <a:r>
              <a:rPr lang="en-ZA" sz="9600" dirty="0" smtClean="0">
                <a:sym typeface="Wingdings"/>
              </a:rPr>
              <a:t></a:t>
            </a:r>
            <a:r>
              <a:rPr lang="en-ZA" sz="9600" dirty="0" smtClean="0"/>
              <a:t> SVR: volume </a:t>
            </a:r>
            <a:r>
              <a:rPr lang="en-ZA" sz="9600" dirty="0" err="1" smtClean="0"/>
              <a:t>bolusses</a:t>
            </a:r>
            <a:r>
              <a:rPr lang="en-ZA" sz="9600" dirty="0" smtClean="0"/>
              <a:t> / </a:t>
            </a:r>
            <a:r>
              <a:rPr lang="en-ZA" sz="9600" dirty="0" err="1" smtClean="0"/>
              <a:t>vasopressors</a:t>
            </a:r>
            <a:endParaRPr lang="en-ZA" sz="9600" dirty="0" smtClean="0"/>
          </a:p>
          <a:p>
            <a:r>
              <a:rPr lang="en-ZA" sz="9600" dirty="0" smtClean="0">
                <a:sym typeface="Wingdings"/>
              </a:rPr>
              <a:t></a:t>
            </a:r>
            <a:r>
              <a:rPr lang="en-ZA" sz="9600" dirty="0" smtClean="0"/>
              <a:t> PVR: sedate / paralysis / decrease PaCO2</a:t>
            </a:r>
          </a:p>
          <a:p>
            <a:r>
              <a:rPr lang="en-ZA" sz="9600" dirty="0" smtClean="0"/>
              <a:t>Begin heparin: </a:t>
            </a:r>
            <a:r>
              <a:rPr lang="en-ZA" sz="9600" dirty="0" smtClean="0">
                <a:sym typeface="Wingdings"/>
              </a:rPr>
              <a:t></a:t>
            </a:r>
            <a:r>
              <a:rPr lang="en-ZA" sz="9600" dirty="0" smtClean="0"/>
              <a:t> bolus 50 units/kg </a:t>
            </a:r>
          </a:p>
          <a:p>
            <a:pPr>
              <a:buNone/>
            </a:pPr>
            <a:r>
              <a:rPr lang="en-ZA" sz="9600" dirty="0" smtClean="0"/>
              <a:t>                                     </a:t>
            </a:r>
            <a:r>
              <a:rPr lang="en-ZA" sz="9600" dirty="0" smtClean="0">
                <a:sym typeface="Wingdings"/>
              </a:rPr>
              <a:t></a:t>
            </a:r>
            <a:r>
              <a:rPr lang="en-ZA" sz="9600" dirty="0" smtClean="0"/>
              <a:t> infusion at 20 units/kg/hr   </a:t>
            </a:r>
          </a:p>
          <a:p>
            <a:r>
              <a:rPr lang="en-ZA" sz="9600" dirty="0" smtClean="0"/>
              <a:t>Restart PGE1 infusion in neonate. </a:t>
            </a:r>
          </a:p>
          <a:p>
            <a:r>
              <a:rPr lang="en-ZA" sz="9600" dirty="0" smtClean="0"/>
              <a:t>Consider systemic </a:t>
            </a:r>
            <a:r>
              <a:rPr lang="en-ZA" sz="9600" dirty="0" err="1" smtClean="0"/>
              <a:t>antifibrinolytics</a:t>
            </a:r>
            <a:endParaRPr lang="en-ZA" sz="9600" dirty="0" smtClean="0"/>
          </a:p>
          <a:p>
            <a:r>
              <a:rPr lang="en-ZA" sz="9600" dirty="0" smtClean="0"/>
              <a:t>Intervention: </a:t>
            </a:r>
            <a:r>
              <a:rPr lang="en-ZA" sz="9600" dirty="0" smtClean="0">
                <a:sym typeface="Wingdings"/>
              </a:rPr>
              <a:t></a:t>
            </a:r>
            <a:r>
              <a:rPr lang="en-ZA" sz="9600" dirty="0" smtClean="0"/>
              <a:t> percutaneous (</a:t>
            </a:r>
            <a:r>
              <a:rPr lang="en-ZA" sz="9600" dirty="0" err="1" smtClean="0"/>
              <a:t>thrombolysis</a:t>
            </a:r>
            <a:r>
              <a:rPr lang="en-ZA" sz="9600" dirty="0" smtClean="0"/>
              <a:t> / PTCA / stent)</a:t>
            </a:r>
          </a:p>
          <a:p>
            <a:pPr>
              <a:buNone/>
            </a:pPr>
            <a:r>
              <a:rPr lang="en-ZA" sz="9600" dirty="0" smtClean="0"/>
              <a:t>                                 </a:t>
            </a:r>
            <a:r>
              <a:rPr lang="en-ZA" sz="9600" dirty="0" smtClean="0">
                <a:sym typeface="Wingdings"/>
              </a:rPr>
              <a:t></a:t>
            </a:r>
            <a:r>
              <a:rPr lang="en-ZA" sz="9600" dirty="0" smtClean="0"/>
              <a:t> surgical shunt revision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MANAGEMENT OF PULMONARY OVER-FLOW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59"/>
          </a:xfrm>
        </p:spPr>
        <p:txBody>
          <a:bodyPr>
            <a:noAutofit/>
          </a:bodyPr>
          <a:lstStyle/>
          <a:p>
            <a:r>
              <a:rPr lang="en-ZA" sz="2000" dirty="0" smtClean="0"/>
              <a:t>Often difficult </a:t>
            </a:r>
          </a:p>
          <a:p>
            <a:r>
              <a:rPr lang="en-ZA" sz="2000" dirty="0" smtClean="0"/>
              <a:t>More common if PDA is present &amp; may resolve as the duct closes. </a:t>
            </a:r>
          </a:p>
          <a:p>
            <a:r>
              <a:rPr lang="en-ZA" sz="2000" dirty="0" smtClean="0"/>
              <a:t>In immediate  post-op period or later when ventilation is weaned.</a:t>
            </a:r>
          </a:p>
          <a:p>
            <a:pPr>
              <a:buNone/>
            </a:pPr>
            <a:r>
              <a:rPr lang="en-ZA" sz="2000" b="1" u="sng" dirty="0" smtClean="0"/>
              <a:t>Diagnosis</a:t>
            </a:r>
            <a:r>
              <a:rPr lang="en-ZA" sz="2000" b="1" dirty="0" smtClean="0"/>
              <a:t>:</a:t>
            </a:r>
            <a:endParaRPr lang="en-ZA" sz="2000" dirty="0" smtClean="0"/>
          </a:p>
          <a:p>
            <a:r>
              <a:rPr lang="en-ZA" sz="2000" dirty="0" smtClean="0">
                <a:sym typeface="Wingdings"/>
              </a:rPr>
              <a:t></a:t>
            </a:r>
            <a:r>
              <a:rPr lang="en-ZA" sz="2000" dirty="0" smtClean="0"/>
              <a:t>SaO2, </a:t>
            </a:r>
            <a:r>
              <a:rPr lang="en-ZA" sz="2000" dirty="0" smtClean="0">
                <a:sym typeface="Wingdings"/>
              </a:rPr>
              <a:t></a:t>
            </a:r>
            <a:r>
              <a:rPr lang="en-ZA" sz="2000" dirty="0" smtClean="0"/>
              <a:t> SvO2 &amp; increasing lactate /BD</a:t>
            </a:r>
          </a:p>
          <a:p>
            <a:r>
              <a:rPr lang="en-ZA" sz="2000" dirty="0" smtClean="0"/>
              <a:t>Widening toe - core temperature gap </a:t>
            </a:r>
          </a:p>
          <a:p>
            <a:r>
              <a:rPr lang="en-ZA" sz="2000" dirty="0" smtClean="0"/>
              <a:t>CXR- oedematous lungs </a:t>
            </a:r>
          </a:p>
          <a:p>
            <a:r>
              <a:rPr lang="en-ZA" sz="2000" dirty="0" smtClean="0"/>
              <a:t>ECG changes  due to ischaemia from low diastolic BP (more severe cases)</a:t>
            </a:r>
          </a:p>
          <a:p>
            <a:r>
              <a:rPr lang="en-ZA" sz="2000" dirty="0" smtClean="0"/>
              <a:t>Signs of right heart failure (late sign) </a:t>
            </a:r>
          </a:p>
          <a:p>
            <a:pPr>
              <a:buNone/>
            </a:pPr>
            <a:r>
              <a:rPr lang="en-ZA" sz="2000" b="1" u="sng" dirty="0" smtClean="0"/>
              <a:t>Treatment</a:t>
            </a:r>
            <a:r>
              <a:rPr lang="en-ZA" sz="2000" b="1" dirty="0" smtClean="0"/>
              <a:t>: </a:t>
            </a:r>
            <a:endParaRPr lang="en-ZA" sz="2000" dirty="0" smtClean="0"/>
          </a:p>
          <a:p>
            <a:r>
              <a:rPr lang="en-ZA" sz="2000" u="sng" dirty="0" smtClean="0"/>
              <a:t>Mild form </a:t>
            </a:r>
            <a:r>
              <a:rPr lang="en-ZA" sz="2000" dirty="0" smtClean="0"/>
              <a:t>:  fluid restriction and diuretics. </a:t>
            </a:r>
          </a:p>
          <a:p>
            <a:r>
              <a:rPr lang="en-ZA" sz="2000" u="sng" dirty="0" smtClean="0"/>
              <a:t>More severe form </a:t>
            </a:r>
            <a:r>
              <a:rPr lang="en-ZA" sz="2000" dirty="0" smtClean="0"/>
              <a:t>: manipulate PVR and SVR ( </a:t>
            </a:r>
            <a:r>
              <a:rPr lang="en-ZA" sz="2000" dirty="0" smtClean="0">
                <a:sym typeface="Wingdings"/>
              </a:rPr>
              <a:t></a:t>
            </a:r>
            <a:r>
              <a:rPr lang="en-ZA" sz="2000" dirty="0" smtClean="0"/>
              <a:t> PVR/</a:t>
            </a:r>
            <a:r>
              <a:rPr lang="en-ZA" sz="2000" dirty="0" smtClean="0">
                <a:sym typeface="Wingdings"/>
              </a:rPr>
              <a:t> </a:t>
            </a:r>
            <a:r>
              <a:rPr lang="en-ZA" sz="2000" dirty="0" smtClean="0"/>
              <a:t>SVR) </a:t>
            </a:r>
          </a:p>
          <a:p>
            <a:r>
              <a:rPr lang="en-ZA" sz="2000" dirty="0" smtClean="0"/>
              <a:t>If ECG changes are present - emergency. </a:t>
            </a:r>
          </a:p>
          <a:p>
            <a:r>
              <a:rPr lang="en-ZA" sz="2000" dirty="0" smtClean="0"/>
              <a:t>May occur with low cardiac output state -  </a:t>
            </a:r>
            <a:r>
              <a:rPr lang="en-ZA" sz="2000" dirty="0" err="1" smtClean="0"/>
              <a:t>inotropes</a:t>
            </a:r>
            <a:r>
              <a:rPr lang="en-ZA" sz="2000" dirty="0" smtClean="0"/>
              <a:t> may be required. </a:t>
            </a:r>
          </a:p>
          <a:p>
            <a:r>
              <a:rPr lang="en-ZA" sz="2000" dirty="0" smtClean="0"/>
              <a:t>The shunt may need to be clipped/banded /redone</a:t>
            </a:r>
          </a:p>
          <a:p>
            <a:endParaRPr lang="en-Z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INTERIM SHUNT MANAGEMENT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3"/>
          </a:xfrm>
        </p:spPr>
        <p:txBody>
          <a:bodyPr>
            <a:normAutofit lnSpcReduction="10000"/>
          </a:bodyPr>
          <a:lstStyle/>
          <a:p>
            <a:r>
              <a:rPr lang="en-ZA" sz="2800" dirty="0" smtClean="0"/>
              <a:t>Inherently unstable parallel circulation with CO partitioned to lungs/body based on relative resistances of </a:t>
            </a:r>
            <a:r>
              <a:rPr lang="en-ZA" sz="2800" dirty="0" err="1" smtClean="0"/>
              <a:t>pulm</a:t>
            </a:r>
            <a:r>
              <a:rPr lang="en-ZA" sz="2800" dirty="0" smtClean="0"/>
              <a:t> &amp; systemic circulations</a:t>
            </a:r>
          </a:p>
          <a:p>
            <a:r>
              <a:rPr lang="en-ZA" sz="2800" dirty="0" smtClean="0">
                <a:sym typeface="Wingdings"/>
              </a:rPr>
              <a:t>Interim mortality - 14 %</a:t>
            </a:r>
          </a:p>
          <a:p>
            <a:r>
              <a:rPr lang="en-ZA" sz="2800" dirty="0" smtClean="0">
                <a:sym typeface="Wingdings"/>
              </a:rPr>
              <a:t>Current concepts relating to this mortality focused on: </a:t>
            </a:r>
            <a:r>
              <a:rPr lang="en-ZA" sz="2800" dirty="0" smtClean="0">
                <a:sym typeface="Wingdings"/>
              </a:rPr>
              <a:t> haemodynamic  </a:t>
            </a:r>
            <a:r>
              <a:rPr lang="en-ZA" sz="2800" dirty="0" smtClean="0">
                <a:sym typeface="Wingdings"/>
              </a:rPr>
              <a:t>shunt status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</a:t>
            </a:r>
            <a:r>
              <a:rPr lang="en-ZA" sz="2800" dirty="0" smtClean="0">
                <a:sym typeface="Wingdings"/>
              </a:rPr>
              <a:t> potential for </a:t>
            </a:r>
            <a:r>
              <a:rPr lang="en-ZA" sz="2800" dirty="0" smtClean="0">
                <a:sym typeface="Wingdings"/>
              </a:rPr>
              <a:t>shunt thrombosis</a:t>
            </a:r>
            <a:endParaRPr lang="en-ZA" sz="2800" dirty="0" smtClean="0"/>
          </a:p>
          <a:p>
            <a:r>
              <a:rPr lang="en-ZA" sz="2800" dirty="0" smtClean="0"/>
              <a:t>Limited ability to withstand physiologic stress:</a:t>
            </a:r>
          </a:p>
          <a:p>
            <a:pPr>
              <a:buNone/>
            </a:pPr>
            <a:r>
              <a:rPr lang="en-ZA" sz="2800" dirty="0" smtClean="0"/>
              <a:t>     </a:t>
            </a:r>
            <a:r>
              <a:rPr lang="en-ZA" sz="2800" dirty="0" smtClean="0">
                <a:sym typeface="Wingdings"/>
              </a:rPr>
              <a:t> </a:t>
            </a:r>
            <a:r>
              <a:rPr lang="en-ZA" sz="2800" u="sng" dirty="0" smtClean="0">
                <a:sym typeface="Wingdings"/>
              </a:rPr>
              <a:t>if shunt is too large</a:t>
            </a:r>
            <a:r>
              <a:rPr lang="en-ZA" sz="2800" dirty="0" smtClean="0">
                <a:sym typeface="Wingdings"/>
              </a:rPr>
              <a:t>: </a:t>
            </a:r>
            <a:r>
              <a:rPr lang="en-ZA" sz="2800" dirty="0" err="1" smtClean="0">
                <a:sym typeface="Wingdings"/>
              </a:rPr>
              <a:t>pbf</a:t>
            </a:r>
            <a:r>
              <a:rPr lang="en-ZA" sz="2800" dirty="0" smtClean="0">
                <a:sym typeface="Wingdings"/>
              </a:rPr>
              <a:t>, CCF &amp; diastolic BP &amp; if pt stressed, autonomic </a:t>
            </a:r>
            <a:r>
              <a:rPr lang="en-ZA" sz="2800" dirty="0" err="1" smtClean="0">
                <a:sym typeface="Wingdings"/>
              </a:rPr>
              <a:t>refelexes</a:t>
            </a:r>
            <a:r>
              <a:rPr lang="en-ZA" sz="2800" dirty="0" smtClean="0">
                <a:sym typeface="Wingdings"/>
              </a:rPr>
              <a:t> cause increased sympathetic tone - </a:t>
            </a:r>
            <a:r>
              <a:rPr lang="en-ZA" sz="2800" dirty="0" err="1" smtClean="0">
                <a:sym typeface="Wingdings"/>
              </a:rPr>
              <a:t>pbf</a:t>
            </a:r>
            <a:r>
              <a:rPr lang="en-ZA" sz="2800" dirty="0" smtClean="0">
                <a:sym typeface="Wingdings"/>
              </a:rPr>
              <a:t> /</a:t>
            </a:r>
            <a:r>
              <a:rPr lang="en-ZA" sz="2800" dirty="0" err="1" smtClean="0">
                <a:sym typeface="Wingdings"/>
              </a:rPr>
              <a:t>sbf</a:t>
            </a:r>
            <a:r>
              <a:rPr lang="en-ZA" sz="2800" dirty="0" smtClean="0">
                <a:sym typeface="Wingdings"/>
              </a:rPr>
              <a:t> ratio - O2 delivery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</a:t>
            </a:r>
            <a:r>
              <a:rPr lang="en-ZA" sz="2800" u="sng" dirty="0" smtClean="0">
                <a:sym typeface="Wingdings"/>
              </a:rPr>
              <a:t>if shunt </a:t>
            </a:r>
            <a:r>
              <a:rPr lang="en-ZA" sz="2800" u="sng" dirty="0" err="1" smtClean="0">
                <a:sym typeface="Wingdings"/>
              </a:rPr>
              <a:t>flowis</a:t>
            </a:r>
            <a:r>
              <a:rPr lang="en-ZA" sz="2800" u="sng" dirty="0" smtClean="0">
                <a:sym typeface="Wingdings"/>
              </a:rPr>
              <a:t> limited</a:t>
            </a:r>
            <a:r>
              <a:rPr lang="en-ZA" sz="2800" dirty="0" smtClean="0">
                <a:sym typeface="Wingdings"/>
              </a:rPr>
              <a:t>: increasing </a:t>
            </a:r>
            <a:r>
              <a:rPr lang="en-ZA" sz="2800" dirty="0" err="1" smtClean="0">
                <a:sym typeface="Wingdings"/>
              </a:rPr>
              <a:t>pbf</a:t>
            </a:r>
            <a:r>
              <a:rPr lang="en-ZA" sz="2800" dirty="0" smtClean="0">
                <a:sym typeface="Wingdings"/>
              </a:rPr>
              <a:t> during stress cannot occur - critical  O2 delivery</a:t>
            </a:r>
          </a:p>
          <a:p>
            <a:pPr>
              <a:buNone/>
            </a:pP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INTERIM MANAGEMENT </a:t>
            </a:r>
            <a:r>
              <a:rPr lang="en-ZA" sz="2400" b="0" i="1" dirty="0" smtClean="0"/>
              <a:t>(cont.)</a:t>
            </a:r>
            <a:endParaRPr lang="en-ZA" sz="32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ZA" sz="2800" dirty="0" smtClean="0"/>
              <a:t>Dehydration may precipitate shunt thrombosis</a:t>
            </a:r>
          </a:p>
          <a:p>
            <a:r>
              <a:rPr lang="en-ZA" sz="2800" dirty="0" smtClean="0">
                <a:sym typeface="Wingdings"/>
              </a:rPr>
              <a:t>Additional limitations of parallel circulations (cause further decrease in O2 delivery):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</a:t>
            </a:r>
            <a:r>
              <a:rPr lang="en-ZA" sz="2800" dirty="0" err="1" smtClean="0">
                <a:sym typeface="Wingdings"/>
              </a:rPr>
              <a:t>parenchymal</a:t>
            </a:r>
            <a:r>
              <a:rPr lang="en-ZA" sz="2800" dirty="0" smtClean="0">
                <a:sym typeface="Wingdings"/>
              </a:rPr>
              <a:t> lung disease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anaemia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decreased CO (AV valve </a:t>
            </a:r>
            <a:r>
              <a:rPr lang="en-ZA" sz="2800" dirty="0" err="1" smtClean="0">
                <a:sym typeface="Wingdings"/>
              </a:rPr>
              <a:t>regurg,arrhythmias</a:t>
            </a:r>
            <a:r>
              <a:rPr lang="en-ZA" sz="2800" dirty="0" smtClean="0">
                <a:sym typeface="Wingdings"/>
              </a:rPr>
              <a:t>)</a:t>
            </a:r>
          </a:p>
          <a:p>
            <a:r>
              <a:rPr lang="en-ZA" sz="2800" u="sng" dirty="0" smtClean="0">
                <a:sym typeface="Wingdings"/>
              </a:rPr>
              <a:t>Management</a:t>
            </a:r>
            <a:r>
              <a:rPr lang="en-ZA" sz="2800" dirty="0" smtClean="0">
                <a:sym typeface="Wingdings"/>
              </a:rPr>
              <a:t>: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 routine aspirin (</a:t>
            </a:r>
            <a:r>
              <a:rPr lang="en-ZA" sz="2800" dirty="0" err="1" smtClean="0">
                <a:sym typeface="Wingdings"/>
              </a:rPr>
              <a:t>clopidogril</a:t>
            </a:r>
            <a:r>
              <a:rPr lang="en-ZA" sz="2800" dirty="0" smtClean="0">
                <a:sym typeface="Wingdings"/>
              </a:rPr>
              <a:t>?)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 aggressive &amp; proactive home surveillance: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       daily weighing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       twice daily SaO2 monitoring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       any symptoms (irritability/poor appetite/ emesis) – seek medical advice / echo</a:t>
            </a:r>
          </a:p>
          <a:p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LONGTERM / PERMANENT PALLIATION</a:t>
            </a:r>
            <a:endParaRPr lang="en-Z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BT SHUNTS IN OLDER PATIENTS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r>
              <a:rPr lang="en-ZA" sz="2800" dirty="0" smtClean="0"/>
              <a:t>Royal Brompton experience </a:t>
            </a:r>
            <a:r>
              <a:rPr lang="en-ZA" sz="1800" i="1" dirty="0" smtClean="0"/>
              <a:t>(</a:t>
            </a:r>
            <a:r>
              <a:rPr lang="en-ZA" sz="1800" i="1" dirty="0" err="1" smtClean="0"/>
              <a:t>Cardiol</a:t>
            </a:r>
            <a:r>
              <a:rPr lang="en-ZA" sz="1800" i="1" dirty="0" smtClean="0"/>
              <a:t> Young 2005;15:368-72)</a:t>
            </a:r>
          </a:p>
          <a:p>
            <a:r>
              <a:rPr lang="en-ZA" sz="2800" dirty="0" smtClean="0"/>
              <a:t>BTS in pts &gt; 12 yrs (n=21; median age = 18,5 yrs)</a:t>
            </a:r>
          </a:p>
          <a:p>
            <a:r>
              <a:rPr lang="en-ZA" sz="2800" dirty="0" smtClean="0"/>
              <a:t>type: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Classic (5)</a:t>
            </a:r>
          </a:p>
          <a:p>
            <a:pPr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Modified (16) - Median shunt size = 8mm</a:t>
            </a:r>
          </a:p>
          <a:p>
            <a:r>
              <a:rPr lang="en-ZA" sz="2800" dirty="0" smtClean="0"/>
              <a:t>Operative mortality (1 - </a:t>
            </a:r>
            <a:r>
              <a:rPr lang="en-ZA" sz="2800" dirty="0" err="1" smtClean="0"/>
              <a:t>unilat</a:t>
            </a:r>
            <a:r>
              <a:rPr lang="en-ZA" sz="2800" dirty="0" smtClean="0"/>
              <a:t>. pulmonary oedema)</a:t>
            </a:r>
          </a:p>
          <a:p>
            <a:r>
              <a:rPr lang="en-ZA" sz="2800" dirty="0" smtClean="0"/>
              <a:t>76% reported improvement of symptoms</a:t>
            </a:r>
          </a:p>
          <a:p>
            <a:r>
              <a:rPr lang="en-ZA" sz="2800" dirty="0" smtClean="0"/>
              <a:t>Median time to correction / final palliation: 12 yrs</a:t>
            </a:r>
          </a:p>
          <a:p>
            <a:pPr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48% had shunt &gt; 5 yrs</a:t>
            </a:r>
          </a:p>
          <a:p>
            <a:pPr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38% had shunt &gt; 10 yrs</a:t>
            </a:r>
          </a:p>
          <a:p>
            <a:pPr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after 5 yrs 20% required </a:t>
            </a:r>
            <a:r>
              <a:rPr lang="en-ZA" sz="2800" dirty="0" err="1" smtClean="0"/>
              <a:t>venasections</a:t>
            </a:r>
            <a:endParaRPr lang="en-ZA" sz="2800" dirty="0" smtClean="0"/>
          </a:p>
          <a:p>
            <a:r>
              <a:rPr lang="en-ZA" sz="2800" dirty="0" smtClean="0"/>
              <a:t>1 pt underwent 2</a:t>
            </a:r>
            <a:r>
              <a:rPr lang="en-ZA" sz="2800" baseline="30000" dirty="0" smtClean="0"/>
              <a:t>nd</a:t>
            </a:r>
            <a:r>
              <a:rPr lang="en-ZA" sz="2800" dirty="0" smtClean="0"/>
              <a:t> shunt for shunt blockage ( 5 yrs)</a:t>
            </a:r>
          </a:p>
          <a:p>
            <a:r>
              <a:rPr lang="en-ZA" sz="2800" dirty="0" smtClean="0"/>
              <a:t>Actuarial 10yr survival with patent shunt = 50%</a:t>
            </a:r>
          </a:p>
          <a:p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BTS IN OLDER PATIENTS </a:t>
            </a:r>
            <a:r>
              <a:rPr lang="en-ZA" sz="2400" b="0" i="1" dirty="0" smtClean="0"/>
              <a:t>(cont)</a:t>
            </a:r>
            <a:endParaRPr lang="en-ZA" sz="32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5"/>
          </a:xfrm>
        </p:spPr>
        <p:txBody>
          <a:bodyPr>
            <a:normAutofit/>
          </a:bodyPr>
          <a:lstStyle/>
          <a:p>
            <a:r>
              <a:rPr lang="en-ZA" sz="2800" dirty="0" smtClean="0"/>
              <a:t>4 pts died during follow up (19%):</a:t>
            </a:r>
          </a:p>
          <a:p>
            <a:pPr>
              <a:buNone/>
            </a:pPr>
            <a:r>
              <a:rPr lang="en-ZA" sz="2800" dirty="0" smtClean="0"/>
              <a:t>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CCF (3 months postoperatively)</a:t>
            </a:r>
          </a:p>
          <a:p>
            <a:pPr>
              <a:buNone/>
            </a:pPr>
            <a:r>
              <a:rPr lang="en-ZA" sz="2800" dirty="0" smtClean="0"/>
              <a:t>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sudden death x2 (2,5 yrs / 4,5 yrs post op)</a:t>
            </a:r>
          </a:p>
          <a:p>
            <a:pPr>
              <a:buNone/>
            </a:pPr>
            <a:r>
              <a:rPr lang="en-ZA" sz="2800" dirty="0" smtClean="0"/>
              <a:t>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S.B.E. (1 yr post op)</a:t>
            </a:r>
          </a:p>
          <a:p>
            <a:r>
              <a:rPr lang="en-ZA" sz="2800" dirty="0" smtClean="0"/>
              <a:t>Actuarial freedom from death @ 15yrs = 76%</a:t>
            </a:r>
          </a:p>
          <a:p>
            <a:r>
              <a:rPr lang="en-ZA" sz="2800" u="sng" dirty="0" smtClean="0"/>
              <a:t>Conclusions</a:t>
            </a:r>
            <a:r>
              <a:rPr lang="en-ZA" sz="2800" dirty="0" smtClean="0"/>
              <a:t>:</a:t>
            </a:r>
          </a:p>
          <a:p>
            <a:pPr>
              <a:buNone/>
            </a:pPr>
            <a:r>
              <a:rPr lang="en-ZA" sz="2800" dirty="0" smtClean="0"/>
              <a:t>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BTS can be performed safely in older pts</a:t>
            </a:r>
          </a:p>
          <a:p>
            <a:pPr>
              <a:buNone/>
            </a:pPr>
            <a:r>
              <a:rPr lang="en-ZA" sz="2800" dirty="0" smtClean="0"/>
              <a:t>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provides effective palliation for minimum of 5 yrs</a:t>
            </a:r>
          </a:p>
          <a:p>
            <a:pPr>
              <a:buNone/>
            </a:pPr>
            <a:r>
              <a:rPr lang="en-ZA" sz="2800" dirty="0" smtClean="0"/>
              <a:t>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compares favourably with </a:t>
            </a:r>
            <a:r>
              <a:rPr lang="en-ZA" sz="2800" dirty="0" err="1" smtClean="0"/>
              <a:t>Fontan</a:t>
            </a:r>
            <a:r>
              <a:rPr lang="en-ZA" sz="2800" dirty="0" smtClean="0"/>
              <a:t> results over </a:t>
            </a:r>
            <a:r>
              <a:rPr lang="en-ZA" sz="2800" b="1" dirty="0" smtClean="0"/>
              <a:t>short to medium </a:t>
            </a:r>
            <a:r>
              <a:rPr lang="en-ZA" sz="2800" dirty="0" smtClean="0"/>
              <a:t>term in SV patients </a:t>
            </a:r>
          </a:p>
          <a:p>
            <a:pPr>
              <a:buNone/>
            </a:pPr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AORTA-PULMONARY  SHUNTS: DEFINITIVE PALLIATION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r>
              <a:rPr lang="en-ZA" sz="2800" dirty="0" smtClean="0"/>
              <a:t>UTCCCA experience - 50 SV pts </a:t>
            </a:r>
            <a:r>
              <a:rPr lang="en-ZA" sz="2000" i="1" dirty="0" smtClean="0"/>
              <a:t>(Heart 2000;83:51-57)</a:t>
            </a:r>
          </a:p>
          <a:p>
            <a:r>
              <a:rPr lang="en-ZA" sz="2800" dirty="0" smtClean="0"/>
              <a:t>15 pts had permanent palliation with A-P shunts</a:t>
            </a:r>
          </a:p>
          <a:p>
            <a:r>
              <a:rPr lang="en-ZA" sz="2800" dirty="0" smtClean="0"/>
              <a:t>Types of shunts: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BTS (10)</a:t>
            </a:r>
          </a:p>
          <a:p>
            <a:pPr>
              <a:buNone/>
            </a:pPr>
            <a:r>
              <a:rPr lang="en-ZA" sz="2800" dirty="0" smtClean="0"/>
              <a:t>                 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Waterston (2)</a:t>
            </a:r>
          </a:p>
          <a:p>
            <a:pPr>
              <a:buNone/>
            </a:pPr>
            <a:r>
              <a:rPr lang="en-ZA" sz="2800" dirty="0" smtClean="0"/>
              <a:t>                 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Interposition A-P (3)</a:t>
            </a:r>
          </a:p>
          <a:p>
            <a:r>
              <a:rPr lang="en-ZA" sz="2800" dirty="0" smtClean="0"/>
              <a:t>Age @ 1</a:t>
            </a:r>
            <a:r>
              <a:rPr lang="en-ZA" sz="2800" baseline="30000" dirty="0" smtClean="0"/>
              <a:t>st</a:t>
            </a:r>
            <a:r>
              <a:rPr lang="en-ZA" sz="2800" dirty="0" smtClean="0"/>
              <a:t> palliation: 6mths (1 day – 13 yrs)</a:t>
            </a:r>
          </a:p>
          <a:p>
            <a:r>
              <a:rPr lang="en-ZA" sz="2800" dirty="0" smtClean="0"/>
              <a:t>No operative mortality</a:t>
            </a:r>
          </a:p>
          <a:p>
            <a:r>
              <a:rPr lang="en-ZA" sz="2800" dirty="0" smtClean="0"/>
              <a:t>Follow-up period was 17,9 yrs (10,9 – 25,9 yrs):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4 patients required 2</a:t>
            </a:r>
            <a:r>
              <a:rPr lang="en-ZA" sz="2800" baseline="30000" dirty="0" smtClean="0"/>
              <a:t>nd</a:t>
            </a:r>
            <a:r>
              <a:rPr lang="en-ZA" sz="2800" dirty="0" smtClean="0"/>
              <a:t> shunt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6 patients died (all sudden cardiac - arrhythmia)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4 patients required phlebotomies</a:t>
            </a:r>
          </a:p>
          <a:p>
            <a:pPr>
              <a:buNone/>
            </a:pPr>
            <a:r>
              <a:rPr lang="en-ZA" sz="2800" dirty="0" smtClean="0"/>
              <a:t>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above 4 patients had minor systemic TE events</a:t>
            </a:r>
          </a:p>
          <a:p>
            <a:pPr>
              <a:buNone/>
            </a:pPr>
            <a:r>
              <a:rPr lang="en-ZA" sz="2800" dirty="0" smtClean="0"/>
              <a:t>     </a:t>
            </a:r>
          </a:p>
          <a:p>
            <a:pPr>
              <a:buNone/>
            </a:pPr>
            <a:endParaRPr lang="en-ZA" sz="2800" dirty="0" smtClean="0"/>
          </a:p>
          <a:p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DEFINITIVE PALLIATION </a:t>
            </a:r>
            <a:r>
              <a:rPr lang="en-ZA" sz="2000" b="0" i="1" dirty="0" smtClean="0"/>
              <a:t>(CONT.)</a:t>
            </a:r>
            <a:endParaRPr lang="en-ZA" sz="32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sz="2800" dirty="0" smtClean="0"/>
              <a:t>Survival: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89,4% @ 10 yrs</a:t>
            </a:r>
          </a:p>
          <a:p>
            <a:pPr>
              <a:buNone/>
            </a:pPr>
            <a:r>
              <a:rPr lang="en-ZA" sz="2800" dirty="0" smtClean="0"/>
              <a:t>             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51,9% @ 20 yrs</a:t>
            </a:r>
          </a:p>
          <a:p>
            <a:r>
              <a:rPr lang="en-ZA" sz="2800" u="sng" dirty="0" smtClean="0"/>
              <a:t>Conclusions</a:t>
            </a:r>
            <a:r>
              <a:rPr lang="en-ZA" sz="2800" dirty="0" smtClean="0"/>
              <a:t>:</a:t>
            </a:r>
          </a:p>
          <a:p>
            <a:pPr>
              <a:buNone/>
            </a:pPr>
            <a:r>
              <a:rPr lang="en-ZA" sz="2800" dirty="0" smtClean="0"/>
              <a:t>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A-P shunts offer sustained palliation for selected patients with SV physiology</a:t>
            </a:r>
          </a:p>
          <a:p>
            <a:pPr>
              <a:buNone/>
            </a:pPr>
            <a:r>
              <a:rPr lang="en-ZA" sz="2800" dirty="0" smtClean="0"/>
              <a:t>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</a:t>
            </a:r>
            <a:r>
              <a:rPr lang="en-ZA" sz="2800" b="1" dirty="0" smtClean="0"/>
              <a:t>survival</a:t>
            </a:r>
            <a:r>
              <a:rPr lang="en-ZA" sz="2800" dirty="0" smtClean="0"/>
              <a:t> compares favourably with </a:t>
            </a:r>
            <a:r>
              <a:rPr lang="en-ZA" sz="2800" dirty="0" err="1" smtClean="0"/>
              <a:t>Fontan</a:t>
            </a:r>
            <a:r>
              <a:rPr lang="en-ZA" sz="2800" dirty="0" smtClean="0"/>
              <a:t> survival</a:t>
            </a:r>
          </a:p>
          <a:p>
            <a:pPr>
              <a:buNone/>
            </a:pPr>
            <a:r>
              <a:rPr lang="en-ZA" sz="2800" dirty="0" smtClean="0"/>
              <a:t>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compared to pts palliated with superior </a:t>
            </a:r>
            <a:r>
              <a:rPr lang="en-ZA" sz="2800" dirty="0" err="1" smtClean="0"/>
              <a:t>cavopulmonary</a:t>
            </a:r>
            <a:r>
              <a:rPr lang="en-ZA" sz="2800" dirty="0" smtClean="0"/>
              <a:t> connections, A-P shunt patients had worse systemic ventricular function</a:t>
            </a:r>
          </a:p>
          <a:p>
            <a:pPr>
              <a:buNone/>
            </a:pPr>
            <a:r>
              <a:rPr lang="en-ZA" sz="2800" dirty="0" smtClean="0"/>
              <a:t>          </a:t>
            </a:r>
            <a:r>
              <a:rPr lang="en-ZA" sz="2800" dirty="0" smtClean="0">
                <a:sym typeface="Wingdings"/>
              </a:rPr>
              <a:t></a:t>
            </a:r>
            <a:r>
              <a:rPr lang="en-ZA" sz="2800" dirty="0" smtClean="0"/>
              <a:t> arrhythmias are major cause of late M&amp;M. Onset of VT is an ominous sign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SYSTEMIC - to - PULMONARY ARTERY SHUNTS : GOALS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16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ZA" dirty="0" smtClean="0"/>
          </a:p>
          <a:p>
            <a:r>
              <a:rPr lang="en-ZA" dirty="0" smtClean="0"/>
              <a:t>To </a:t>
            </a:r>
            <a:r>
              <a:rPr lang="en-ZA" dirty="0" smtClean="0">
                <a:sym typeface="Wingdings"/>
              </a:rPr>
              <a:t>increase</a:t>
            </a:r>
            <a:r>
              <a:rPr lang="en-ZA" dirty="0" smtClean="0"/>
              <a:t> pulmonary blood flow &amp; alleviate cyanosis in patients with inadequate pulmonary blood flow</a:t>
            </a:r>
          </a:p>
          <a:p>
            <a:r>
              <a:rPr lang="en-ZA" dirty="0" smtClean="0"/>
              <a:t>To induce pulmonary artery growth where pulmonary arteries are too </a:t>
            </a:r>
            <a:r>
              <a:rPr lang="en-ZA" dirty="0" err="1" smtClean="0"/>
              <a:t>hypoplastic</a:t>
            </a:r>
            <a:r>
              <a:rPr lang="en-ZA" dirty="0" smtClean="0"/>
              <a:t>  to accommodate full cardiac output</a:t>
            </a:r>
          </a:p>
          <a:p>
            <a:r>
              <a:rPr lang="en-ZA" dirty="0" smtClean="0"/>
              <a:t>To maintain systemic blood flow in patients with inadequate systemic ventricles (hybrid palliation of HLHS)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CLASSIC SHUNTS: DEFINITIVE PALLIATION</a:t>
            </a:r>
            <a:endParaRPr lang="en-ZA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sz="2000" dirty="0" smtClean="0"/>
              <a:t>63-yr-old Tricuspid </a:t>
            </a:r>
            <a:r>
              <a:rPr lang="en-ZA" sz="2000" dirty="0" err="1" smtClean="0"/>
              <a:t>athresia</a:t>
            </a:r>
            <a:endParaRPr lang="en-ZA" sz="2000" dirty="0" smtClean="0"/>
          </a:p>
          <a:p>
            <a:r>
              <a:rPr lang="en-ZA" sz="2000" dirty="0" smtClean="0"/>
              <a:t>Classic shunt 60 yrs earlier</a:t>
            </a:r>
          </a:p>
          <a:p>
            <a:r>
              <a:rPr lang="en-ZA" sz="1500" b="0" i="1" dirty="0" smtClean="0"/>
              <a:t>(</a:t>
            </a:r>
            <a:r>
              <a:rPr lang="en-ZA" sz="1500" b="0" i="1" dirty="0" err="1" smtClean="0"/>
              <a:t>Congenit.heart</a:t>
            </a:r>
            <a:r>
              <a:rPr lang="en-ZA" sz="1500" b="0" i="1" dirty="0" smtClean="0"/>
              <a:t> dis. 2011;6:179)</a:t>
            </a:r>
            <a:endParaRPr lang="en-ZA" sz="1500" b="0" i="1" dirty="0"/>
          </a:p>
        </p:txBody>
      </p:sp>
      <p:pic>
        <p:nvPicPr>
          <p:cNvPr id="11" name="Content Placeholder 10" descr="CHD_469_f3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452907"/>
            <a:ext cx="4040188" cy="194449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 smtClean="0"/>
              <a:t>72-yr-old </a:t>
            </a:r>
            <a:r>
              <a:rPr lang="en-ZA" dirty="0" err="1" smtClean="0"/>
              <a:t>tet</a:t>
            </a:r>
            <a:r>
              <a:rPr lang="en-ZA" dirty="0" smtClean="0"/>
              <a:t> of </a:t>
            </a:r>
            <a:r>
              <a:rPr lang="en-ZA" dirty="0" err="1" smtClean="0"/>
              <a:t>fallot</a:t>
            </a:r>
            <a:r>
              <a:rPr lang="en-ZA" dirty="0" smtClean="0"/>
              <a:t> </a:t>
            </a:r>
          </a:p>
          <a:p>
            <a:r>
              <a:rPr lang="en-ZA" dirty="0" smtClean="0"/>
              <a:t>Classic shunt 46 yrs earlier</a:t>
            </a:r>
          </a:p>
          <a:p>
            <a:r>
              <a:rPr lang="en-ZA" sz="1700" b="0" i="1" dirty="0" smtClean="0"/>
              <a:t>(Ann </a:t>
            </a:r>
            <a:r>
              <a:rPr lang="en-ZA" sz="1700" b="0" i="1" dirty="0" err="1" smtClean="0"/>
              <a:t>thorac</a:t>
            </a:r>
            <a:r>
              <a:rPr lang="en-ZA" sz="1700" b="0" i="1" dirty="0" smtClean="0"/>
              <a:t> s </a:t>
            </a:r>
            <a:r>
              <a:rPr lang="en-ZA" sz="1700" b="0" i="1" dirty="0" err="1" smtClean="0"/>
              <a:t>urg</a:t>
            </a:r>
            <a:r>
              <a:rPr lang="en-ZA" sz="1700" b="0" i="1" dirty="0" smtClean="0"/>
              <a:t>. 2010;89(1): 311 )</a:t>
            </a:r>
            <a:endParaRPr lang="en-ZA" sz="1700" b="0" i="1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78983"/>
            <a:ext cx="4041775" cy="34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SYSTEMIC-PA SHUNTS in the AFRICAN CONTEXT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3995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Limited availability of catheterization labs &amp; open heart surgical facilities</a:t>
            </a:r>
          </a:p>
          <a:p>
            <a:r>
              <a:rPr lang="en-ZA" sz="2800" dirty="0" smtClean="0"/>
              <a:t>As shown A-P shunts can play a role in long term or permanent palliation: </a:t>
            </a:r>
          </a:p>
          <a:p>
            <a:pPr>
              <a:buNone/>
            </a:pPr>
            <a:r>
              <a:rPr lang="en-ZA" sz="2800" dirty="0" smtClean="0"/>
              <a:t>          </a:t>
            </a:r>
            <a:r>
              <a:rPr lang="en-ZA" sz="2800" dirty="0" smtClean="0">
                <a:sym typeface="Wingdings"/>
              </a:rPr>
              <a:t> systemic - PA shunts can be performed with negligible mortality in pts &gt; 1yr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 palliation </a:t>
            </a:r>
            <a:r>
              <a:rPr lang="en-ZA" sz="2800" dirty="0" smtClean="0">
                <a:sym typeface="Wingdings"/>
              </a:rPr>
              <a:t>is </a:t>
            </a:r>
            <a:r>
              <a:rPr lang="en-ZA" sz="2800" dirty="0" smtClean="0">
                <a:sym typeface="Wingdings"/>
              </a:rPr>
              <a:t>good if a large prosthetic shunt is inserted (? as good as </a:t>
            </a:r>
            <a:r>
              <a:rPr lang="en-ZA" sz="2800" dirty="0" err="1" smtClean="0">
                <a:sym typeface="Wingdings"/>
              </a:rPr>
              <a:t>Fontan</a:t>
            </a:r>
            <a:r>
              <a:rPr lang="en-ZA" sz="2800" dirty="0" smtClean="0">
                <a:sym typeface="Wingdings"/>
              </a:rPr>
              <a:t>)</a:t>
            </a:r>
            <a:endParaRPr lang="en-ZA" sz="2800" dirty="0" smtClean="0"/>
          </a:p>
          <a:p>
            <a:r>
              <a:rPr lang="en-ZA" sz="2800" dirty="0" smtClean="0"/>
              <a:t>Alternative - early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rmAutofit/>
          </a:bodyPr>
          <a:lstStyle/>
          <a:p>
            <a:r>
              <a:rPr lang="en-ZA" sz="3200" dirty="0" smtClean="0"/>
              <a:t>RECOMMENDATIONS: PATIENT MANAGEMENT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32500" lnSpcReduction="20000"/>
          </a:bodyPr>
          <a:lstStyle/>
          <a:p>
            <a:r>
              <a:rPr lang="en-ZA" sz="7400" b="1" u="sng" dirty="0" smtClean="0"/>
              <a:t>Biventricular  cyanotic CHD</a:t>
            </a:r>
            <a:r>
              <a:rPr lang="en-ZA" sz="7400" dirty="0" smtClean="0"/>
              <a:t>: </a:t>
            </a:r>
          </a:p>
          <a:p>
            <a:pPr>
              <a:buNone/>
            </a:pPr>
            <a:r>
              <a:rPr lang="en-ZA" sz="7400" dirty="0" smtClean="0"/>
              <a:t>        </a:t>
            </a:r>
            <a:r>
              <a:rPr lang="en-ZA" sz="7400" dirty="0" smtClean="0">
                <a:sym typeface="Wingdings"/>
              </a:rPr>
              <a:t> </a:t>
            </a:r>
            <a:r>
              <a:rPr lang="en-ZA" sz="7400" dirty="0" smtClean="0"/>
              <a:t>palliative Systemic-PA shunting procedure</a:t>
            </a:r>
          </a:p>
          <a:p>
            <a:pPr>
              <a:buNone/>
            </a:pPr>
            <a:r>
              <a:rPr lang="en-ZA" sz="7400" dirty="0" smtClean="0"/>
              <a:t>        </a:t>
            </a:r>
            <a:r>
              <a:rPr lang="en-ZA" sz="7400" dirty="0" smtClean="0">
                <a:sym typeface="Wingdings"/>
              </a:rPr>
              <a:t> consider alternative procedures where possible (</a:t>
            </a:r>
            <a:r>
              <a:rPr lang="en-ZA" sz="7400" dirty="0" err="1" smtClean="0">
                <a:sym typeface="Wingdings"/>
              </a:rPr>
              <a:t>eg</a:t>
            </a:r>
            <a:r>
              <a:rPr lang="en-ZA" sz="7400" dirty="0" smtClean="0">
                <a:sym typeface="Wingdings"/>
              </a:rPr>
              <a:t>. Brock procedure for Pulmonary </a:t>
            </a:r>
            <a:r>
              <a:rPr lang="en-ZA" sz="7400" dirty="0" err="1" smtClean="0">
                <a:sym typeface="Wingdings"/>
              </a:rPr>
              <a:t>valvar</a:t>
            </a:r>
            <a:r>
              <a:rPr lang="en-ZA" sz="7400" dirty="0" smtClean="0">
                <a:sym typeface="Wingdings"/>
              </a:rPr>
              <a:t> stenosis)</a:t>
            </a:r>
            <a:endParaRPr lang="en-ZA" sz="7400" dirty="0" smtClean="0"/>
          </a:p>
          <a:p>
            <a:r>
              <a:rPr lang="en-ZA" sz="7400" b="1" u="sng" dirty="0" err="1" smtClean="0"/>
              <a:t>Univentricular</a:t>
            </a:r>
            <a:r>
              <a:rPr lang="en-ZA" sz="7400" b="1" u="sng" dirty="0" smtClean="0"/>
              <a:t>  CHD</a:t>
            </a:r>
            <a:r>
              <a:rPr lang="en-ZA" sz="7400" dirty="0" smtClean="0"/>
              <a:t>:</a:t>
            </a:r>
          </a:p>
          <a:p>
            <a:pPr>
              <a:buNone/>
            </a:pPr>
            <a:r>
              <a:rPr lang="en-ZA" sz="7400" dirty="0" smtClean="0"/>
              <a:t>        </a:t>
            </a:r>
            <a:r>
              <a:rPr lang="en-ZA" sz="7400" dirty="0" smtClean="0">
                <a:sym typeface="Wingdings"/>
              </a:rPr>
              <a:t> RV morphology: - no surgery</a:t>
            </a:r>
          </a:p>
          <a:p>
            <a:pPr>
              <a:buNone/>
            </a:pPr>
            <a:r>
              <a:rPr lang="en-ZA" sz="7400" dirty="0" smtClean="0">
                <a:sym typeface="Wingdings"/>
              </a:rPr>
              <a:t>         LV morphology: - palliative systemic-PA shunting if:</a:t>
            </a:r>
          </a:p>
          <a:p>
            <a:pPr>
              <a:buNone/>
            </a:pPr>
            <a:r>
              <a:rPr lang="en-ZA" sz="7400" dirty="0" smtClean="0">
                <a:sym typeface="Wingdings"/>
              </a:rPr>
              <a:t>                                                      Left-sided AV valve competent</a:t>
            </a:r>
          </a:p>
          <a:p>
            <a:pPr>
              <a:buNone/>
            </a:pPr>
            <a:r>
              <a:rPr lang="en-ZA" sz="7400" dirty="0" smtClean="0">
                <a:sym typeface="Wingdings"/>
              </a:rPr>
              <a:t>                                                      LVEF is normal</a:t>
            </a:r>
          </a:p>
          <a:p>
            <a:pPr>
              <a:buNone/>
            </a:pPr>
            <a:r>
              <a:rPr lang="en-ZA" sz="7400" dirty="0" smtClean="0">
                <a:sym typeface="Wingdings"/>
              </a:rPr>
              <a:t>                                                      Non-restrictive </a:t>
            </a:r>
            <a:r>
              <a:rPr lang="en-ZA" sz="7400" dirty="0" err="1" smtClean="0">
                <a:sym typeface="Wingdings"/>
              </a:rPr>
              <a:t>interatrial</a:t>
            </a:r>
            <a:r>
              <a:rPr lang="en-ZA" sz="7400" dirty="0" smtClean="0">
                <a:sym typeface="Wingdings"/>
              </a:rPr>
              <a:t> septum</a:t>
            </a:r>
          </a:p>
          <a:p>
            <a:pPr>
              <a:buNone/>
            </a:pPr>
            <a:r>
              <a:rPr lang="en-ZA" sz="7400" dirty="0" smtClean="0">
                <a:sym typeface="Wingdings"/>
              </a:rPr>
              <a:t>                                               - consider superior </a:t>
            </a:r>
            <a:r>
              <a:rPr lang="en-ZA" sz="7400" dirty="0" err="1" smtClean="0">
                <a:sym typeface="Wingdings"/>
              </a:rPr>
              <a:t>cavopulmonary</a:t>
            </a:r>
            <a:r>
              <a:rPr lang="en-ZA" sz="7400" dirty="0" smtClean="0">
                <a:sym typeface="Wingdings"/>
              </a:rPr>
              <a:t> shunt in ideal patients (“off pump” BDG).</a:t>
            </a:r>
          </a:p>
          <a:p>
            <a:pPr>
              <a:buNone/>
            </a:pPr>
            <a:r>
              <a:rPr lang="en-ZA" sz="7400" dirty="0" smtClean="0">
                <a:sym typeface="Wingdings"/>
              </a:rPr>
              <a:t>         Site of </a:t>
            </a:r>
            <a:r>
              <a:rPr lang="en-ZA" sz="7400" dirty="0" smtClean="0">
                <a:sym typeface="Wingdings"/>
              </a:rPr>
              <a:t>systemic-PA </a:t>
            </a:r>
            <a:r>
              <a:rPr lang="en-ZA" sz="7400" dirty="0" smtClean="0">
                <a:sym typeface="Wingdings"/>
              </a:rPr>
              <a:t>shunt placement (left </a:t>
            </a:r>
            <a:r>
              <a:rPr lang="en-ZA" sz="7400" dirty="0" err="1" smtClean="0">
                <a:sym typeface="Wingdings"/>
              </a:rPr>
              <a:t>vs</a:t>
            </a:r>
            <a:r>
              <a:rPr lang="en-ZA" sz="7400" dirty="0" smtClean="0">
                <a:sym typeface="Wingdings"/>
              </a:rPr>
              <a:t> right </a:t>
            </a:r>
            <a:r>
              <a:rPr lang="en-ZA" sz="7400" dirty="0" err="1" smtClean="0">
                <a:sym typeface="Wingdings"/>
              </a:rPr>
              <a:t>vs</a:t>
            </a:r>
            <a:r>
              <a:rPr lang="en-ZA" sz="7400" dirty="0" smtClean="0">
                <a:sym typeface="Wingdings"/>
              </a:rPr>
              <a:t> central) in single ventricle patients should take into account SVC arrangement &amp; additional source of pulmonary blood supply so as to make future “off pump” BDG possible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                                   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RECOMMENDATIONS: SYSTEMIC - PA SHUNT CHOICE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ZA" sz="2800" u="sng" dirty="0" smtClean="0"/>
              <a:t>Neonates / young infants </a:t>
            </a:r>
            <a:r>
              <a:rPr lang="en-ZA" sz="2800" dirty="0" smtClean="0"/>
              <a:t>:</a:t>
            </a:r>
          </a:p>
          <a:p>
            <a:pPr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 </a:t>
            </a:r>
            <a:r>
              <a:rPr lang="en-ZA" sz="2800" dirty="0" smtClean="0"/>
              <a:t>Modified BTS is shunt of choice</a:t>
            </a:r>
          </a:p>
          <a:p>
            <a:pPr>
              <a:buNone/>
            </a:pPr>
            <a:r>
              <a:rPr lang="en-ZA" sz="2800" dirty="0" smtClean="0"/>
              <a:t>                </a:t>
            </a:r>
            <a:r>
              <a:rPr lang="en-ZA" sz="2800" dirty="0" smtClean="0">
                <a:sym typeface="Wingdings"/>
              </a:rPr>
              <a:t> Consider central shunt in appropriate pts (</a:t>
            </a:r>
            <a:r>
              <a:rPr lang="en-ZA" sz="2800" dirty="0" err="1" smtClean="0">
                <a:sym typeface="Wingdings"/>
              </a:rPr>
              <a:t>eg</a:t>
            </a:r>
            <a:r>
              <a:rPr lang="en-ZA" sz="2800" dirty="0" smtClean="0">
                <a:sym typeface="Wingdings"/>
              </a:rPr>
              <a:t>. patients with </a:t>
            </a:r>
            <a:r>
              <a:rPr lang="en-ZA" sz="2800" dirty="0" err="1" smtClean="0">
                <a:sym typeface="Wingdings"/>
              </a:rPr>
              <a:t>hypoplastic</a:t>
            </a:r>
            <a:r>
              <a:rPr lang="en-ZA" sz="2800" dirty="0" smtClean="0">
                <a:sym typeface="Wingdings"/>
              </a:rPr>
              <a:t> PAs)</a:t>
            </a:r>
          </a:p>
          <a:p>
            <a:r>
              <a:rPr lang="en-ZA" sz="2800" u="sng" dirty="0" smtClean="0">
                <a:sym typeface="Wingdings"/>
              </a:rPr>
              <a:t>Older infants:</a:t>
            </a:r>
            <a:endParaRPr lang="en-ZA" sz="2800" dirty="0" smtClean="0">
              <a:sym typeface="Wingdings"/>
            </a:endParaRP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 Modified shunt with large a graft (5mm)          </a:t>
            </a:r>
          </a:p>
          <a:p>
            <a:r>
              <a:rPr lang="en-ZA" sz="2800" u="sng" dirty="0" smtClean="0">
                <a:sym typeface="Wingdings"/>
              </a:rPr>
              <a:t>Children</a:t>
            </a:r>
            <a:r>
              <a:rPr lang="en-ZA" sz="2800" dirty="0" smtClean="0">
                <a:sym typeface="Wingdings"/>
              </a:rPr>
              <a:t>: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 Modified shunt with largest possible graft (5 mm+)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            Classic shunt considered in older pts</a:t>
            </a:r>
          </a:p>
          <a:p>
            <a:pPr>
              <a:buNone/>
            </a:pPr>
            <a:endParaRPr lang="en-ZA" sz="2800" dirty="0" smtClean="0">
              <a:sym typeface="Wingdings"/>
            </a:endParaRPr>
          </a:p>
          <a:p>
            <a:pPr>
              <a:buNone/>
            </a:pP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INDICATIONS for SYSTEMIC - PA SHUNTS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Early, total correction is possible/advisable in many cyanotic congenital anomalies</a:t>
            </a:r>
          </a:p>
          <a:p>
            <a:pPr>
              <a:buNone/>
            </a:pPr>
            <a:r>
              <a:rPr lang="en-ZA" dirty="0" smtClean="0"/>
              <a:t>                                BUT</a:t>
            </a:r>
          </a:p>
          <a:p>
            <a:r>
              <a:rPr lang="en-ZA" dirty="0" smtClean="0"/>
              <a:t>Shunting indicated:</a:t>
            </a:r>
          </a:p>
          <a:p>
            <a:pPr>
              <a:buNone/>
            </a:pPr>
            <a:r>
              <a:rPr lang="en-ZA" dirty="0" smtClean="0"/>
              <a:t>       </a:t>
            </a:r>
            <a:r>
              <a:rPr lang="en-ZA" dirty="0" smtClean="0">
                <a:sym typeface="Wingdings"/>
              </a:rPr>
              <a:t></a:t>
            </a:r>
            <a:r>
              <a:rPr lang="en-ZA" dirty="0" smtClean="0"/>
              <a:t> when definitive surgery is not possible due to anatomical / physiological reasons</a:t>
            </a:r>
          </a:p>
          <a:p>
            <a:pPr>
              <a:buNone/>
            </a:pPr>
            <a:r>
              <a:rPr lang="en-ZA" dirty="0" smtClean="0"/>
              <a:t>       </a:t>
            </a:r>
            <a:r>
              <a:rPr lang="en-ZA" dirty="0" smtClean="0">
                <a:sym typeface="Wingdings"/>
              </a:rPr>
              <a:t></a:t>
            </a:r>
            <a:r>
              <a:rPr lang="en-ZA" dirty="0" smtClean="0"/>
              <a:t> when definitive surgery has a higher mortality risk than staged procedure</a:t>
            </a:r>
          </a:p>
          <a:p>
            <a:pPr>
              <a:buNone/>
            </a:pPr>
            <a:r>
              <a:rPr lang="en-ZA" dirty="0" smtClean="0"/>
              <a:t>       </a:t>
            </a:r>
            <a:r>
              <a:rPr lang="en-ZA" i="1" dirty="0" smtClean="0">
                <a:sym typeface="Wingdings"/>
              </a:rPr>
              <a:t></a:t>
            </a:r>
            <a:r>
              <a:rPr lang="en-ZA" dirty="0" smtClean="0">
                <a:sym typeface="Wingdings"/>
              </a:rPr>
              <a:t> </a:t>
            </a:r>
            <a:r>
              <a:rPr lang="en-ZA" i="1" dirty="0" smtClean="0">
                <a:sym typeface="Wingdings"/>
              </a:rPr>
              <a:t>where open heart surgical facilities are unavailable</a:t>
            </a:r>
            <a:endParaRPr lang="en-Z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DELETERIOUS PATHOPHYSIOLOGICAL EFFECTS of PALLIATIVE SHUNTS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ZA" sz="2800" dirty="0" smtClean="0"/>
              <a:t>Volume overload of systemic ventricle (workload doubled) with pathologic remodelling of the ventricle - ventricular hypertrophy, dilatation &amp; AV valve regurgitation</a:t>
            </a:r>
          </a:p>
          <a:p>
            <a:r>
              <a:rPr lang="en-ZA" sz="2800" dirty="0" smtClean="0"/>
              <a:t>Myocardial perfusion is impaired because of:</a:t>
            </a:r>
          </a:p>
          <a:p>
            <a:pPr>
              <a:buNone/>
            </a:pPr>
            <a:r>
              <a:rPr lang="en-ZA" sz="2800" dirty="0" smtClean="0"/>
              <a:t>      </a:t>
            </a:r>
            <a:r>
              <a:rPr lang="en-ZA" sz="2800" dirty="0" smtClean="0">
                <a:sym typeface="Wingdings"/>
              </a:rPr>
              <a:t> reduced diastolic pressure due to shunt run-off</a:t>
            </a:r>
          </a:p>
          <a:p>
            <a:pPr>
              <a:buNone/>
            </a:pPr>
            <a:r>
              <a:rPr lang="en-ZA" sz="2800" dirty="0" smtClean="0">
                <a:sym typeface="Wingdings"/>
              </a:rPr>
              <a:t>       increased wall tension due to volume overload</a:t>
            </a:r>
          </a:p>
          <a:p>
            <a:r>
              <a:rPr lang="en-ZA" sz="2800" dirty="0" smtClean="0">
                <a:sym typeface="Wingdings"/>
              </a:rPr>
              <a:t>Doubled workload performed under hypoxemic conditions - functioning at limits of physiological reserve with little margin for stability</a:t>
            </a:r>
          </a:p>
          <a:p>
            <a:r>
              <a:rPr lang="en-ZA" sz="2800" dirty="0" smtClean="0">
                <a:sym typeface="Wingdings"/>
              </a:rPr>
              <a:t>Pulmonary &amp; systemic circulations in parallel arrangement which is highly unstable especially in single ventricle patients</a:t>
            </a:r>
            <a:endParaRPr lang="en-Z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FEATURES OF THE OPTIMAL SHUNT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r>
              <a:rPr lang="en-ZA" sz="2800" dirty="0" smtClean="0"/>
              <a:t>Technically simple &amp; rapid to construct</a:t>
            </a:r>
          </a:p>
          <a:p>
            <a:r>
              <a:rPr lang="en-ZA" sz="2800" dirty="0" smtClean="0"/>
              <a:t>Easily excluded from circulation at definitive op</a:t>
            </a:r>
          </a:p>
          <a:p>
            <a:r>
              <a:rPr lang="en-ZA" sz="2800" dirty="0" smtClean="0"/>
              <a:t>Preserves pulmonary artery architecture</a:t>
            </a:r>
          </a:p>
          <a:p>
            <a:r>
              <a:rPr lang="en-ZA" sz="2800" dirty="0" smtClean="0"/>
              <a:t>Ensures symmetric lung flow distribution</a:t>
            </a:r>
          </a:p>
          <a:p>
            <a:r>
              <a:rPr lang="en-ZA" sz="2800" dirty="0" smtClean="0"/>
              <a:t>Ensures satisfactory systemic O2 delivery</a:t>
            </a:r>
          </a:p>
          <a:p>
            <a:r>
              <a:rPr lang="en-ZA" sz="2800" dirty="0" smtClean="0"/>
              <a:t>Minimizes volume overload &amp; CCF</a:t>
            </a:r>
          </a:p>
          <a:p>
            <a:r>
              <a:rPr lang="en-ZA" sz="2800" dirty="0" smtClean="0"/>
              <a:t>Minimizes pulmonary hypertension</a:t>
            </a:r>
          </a:p>
          <a:p>
            <a:r>
              <a:rPr lang="en-ZA" sz="2800" dirty="0" smtClean="0"/>
              <a:t>Maintains long term patency (long term palliation)</a:t>
            </a:r>
          </a:p>
          <a:p>
            <a:r>
              <a:rPr lang="en-ZA" sz="2800" dirty="0" smtClean="0"/>
              <a:t>Provides appropriate distribution to systemic &amp;    pulmonary circulations (SV physiology)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 FACTORS AFFECTING SHUNT HAEMODYNAMICS / FLOW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95936"/>
          </a:xfrm>
        </p:spPr>
        <p:txBody>
          <a:bodyPr>
            <a:normAutofit/>
          </a:bodyPr>
          <a:lstStyle/>
          <a:p>
            <a:r>
              <a:rPr lang="en-ZA" dirty="0" smtClean="0"/>
              <a:t>Location of proximal &amp; distal anastomoses</a:t>
            </a:r>
          </a:p>
          <a:p>
            <a:r>
              <a:rPr lang="en-ZA" dirty="0" smtClean="0"/>
              <a:t>Size of anastomoses</a:t>
            </a:r>
          </a:p>
          <a:p>
            <a:r>
              <a:rPr lang="en-ZA" dirty="0" smtClean="0"/>
              <a:t>Cross-sectional area of conduit</a:t>
            </a:r>
          </a:p>
          <a:p>
            <a:r>
              <a:rPr lang="en-ZA" dirty="0" smtClean="0"/>
              <a:t>Length of conduit</a:t>
            </a:r>
          </a:p>
          <a:p>
            <a:r>
              <a:rPr lang="en-ZA" dirty="0" smtClean="0"/>
              <a:t>Contour of conduit (straight/curved)</a:t>
            </a:r>
          </a:p>
          <a:p>
            <a:r>
              <a:rPr lang="en-ZA" dirty="0" smtClean="0"/>
              <a:t>Angle of shunt implantation into PA</a:t>
            </a:r>
          </a:p>
          <a:p>
            <a:r>
              <a:rPr lang="en-ZA" dirty="0" smtClean="0"/>
              <a:t>Systemic - PA pressure differential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/>
              <a:t> SYSTEMIC to PULMONARY ARTERY SHUNTS: HISTORICAL ASPECTS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Nov 1944 – Blalock  1</a:t>
            </a:r>
            <a:r>
              <a:rPr lang="en-ZA" sz="2800" baseline="30000" dirty="0" smtClean="0"/>
              <a:t>st</a:t>
            </a:r>
            <a:r>
              <a:rPr lang="en-ZA" sz="2800" dirty="0" smtClean="0"/>
              <a:t> systemic - PA shunt</a:t>
            </a:r>
          </a:p>
          <a:p>
            <a:r>
              <a:rPr lang="en-ZA" sz="2800" dirty="0" smtClean="0"/>
              <a:t>“B-T shunt” appeared in literature in 1966</a:t>
            </a:r>
          </a:p>
          <a:p>
            <a:r>
              <a:rPr lang="en-ZA" sz="2800" dirty="0" smtClean="0"/>
              <a:t>But technically difficult/no microsurgery techniques</a:t>
            </a:r>
          </a:p>
          <a:p>
            <a:r>
              <a:rPr lang="en-ZA" sz="2800" dirty="0" smtClean="0"/>
              <a:t>1946 - Potts shunt (widespread use in ‘40s &amp; ‘50s)</a:t>
            </a:r>
          </a:p>
          <a:p>
            <a:r>
              <a:rPr lang="en-ZA" sz="2800" dirty="0" smtClean="0"/>
              <a:t>1955 - Davidson (direct central shunt)</a:t>
            </a:r>
          </a:p>
          <a:p>
            <a:r>
              <a:rPr lang="en-ZA" sz="2800" dirty="0" smtClean="0"/>
              <a:t>1962 - Waterston / 1966 - Cooley shunts</a:t>
            </a:r>
          </a:p>
          <a:p>
            <a:r>
              <a:rPr lang="en-ZA" sz="2800" dirty="0" smtClean="0"/>
              <a:t>1961 - </a:t>
            </a:r>
            <a:r>
              <a:rPr lang="en-ZA" sz="2800" dirty="0" err="1" smtClean="0"/>
              <a:t>Klinner</a:t>
            </a:r>
            <a:r>
              <a:rPr lang="en-ZA" sz="2800" dirty="0" smtClean="0"/>
              <a:t> introduced interposition graft (Teflon)</a:t>
            </a:r>
          </a:p>
          <a:p>
            <a:r>
              <a:rPr lang="en-ZA" sz="2800" dirty="0" smtClean="0"/>
              <a:t>1970’s  PTFE - increased prosthetic material usage</a:t>
            </a:r>
          </a:p>
          <a:p>
            <a:r>
              <a:rPr lang="en-ZA" sz="2800" dirty="0" smtClean="0"/>
              <a:t>1976 - </a:t>
            </a:r>
            <a:r>
              <a:rPr lang="en-ZA" sz="2800" dirty="0" err="1" smtClean="0"/>
              <a:t>Gazzaniga</a:t>
            </a:r>
            <a:r>
              <a:rPr lang="en-ZA" sz="2800" dirty="0" smtClean="0"/>
              <a:t> 1</a:t>
            </a:r>
            <a:r>
              <a:rPr lang="en-ZA" sz="2800" baseline="30000" dirty="0" smtClean="0"/>
              <a:t>st</a:t>
            </a:r>
            <a:r>
              <a:rPr lang="en-ZA" sz="2800" dirty="0" smtClean="0"/>
              <a:t> to publish PTFE shunt (S-PA)</a:t>
            </a:r>
          </a:p>
          <a:p>
            <a:r>
              <a:rPr lang="en-ZA" sz="2800" dirty="0" smtClean="0"/>
              <a:t>Although De </a:t>
            </a:r>
            <a:r>
              <a:rPr lang="en-ZA" sz="2800" dirty="0" err="1" smtClean="0"/>
              <a:t>Leval</a:t>
            </a:r>
            <a:r>
              <a:rPr lang="en-ZA" sz="2800" dirty="0" smtClean="0"/>
              <a:t> 1</a:t>
            </a:r>
            <a:r>
              <a:rPr lang="en-ZA" sz="2800" baseline="30000" dirty="0" smtClean="0"/>
              <a:t>st</a:t>
            </a:r>
            <a:r>
              <a:rPr lang="en-ZA" sz="2800" dirty="0" smtClean="0"/>
              <a:t> to perform PTFE interposition S-PA shunt in ‘75 (‘81 coined term “modified BTS”)</a:t>
            </a:r>
          </a:p>
          <a:p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2441</TotalTime>
  <Words>3234</Words>
  <Application>Microsoft Office PowerPoint</Application>
  <PresentationFormat>On-screen Show (4:3)</PresentationFormat>
  <Paragraphs>412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Module</vt:lpstr>
      <vt:lpstr>SYSTEMIC - to - PULMONARY ARTERY SHUNTS</vt:lpstr>
      <vt:lpstr>GOALS OF  INTERVENTION IN CONGENITAL HEART  DISEASE</vt:lpstr>
      <vt:lpstr>PALLIATIVE PROCEDURES</vt:lpstr>
      <vt:lpstr>SYSTEMIC - to - PULMONARY ARTERY SHUNTS : GOALS</vt:lpstr>
      <vt:lpstr>INDICATIONS for SYSTEMIC - PA SHUNTS</vt:lpstr>
      <vt:lpstr>DELETERIOUS PATHOPHYSIOLOGICAL EFFECTS of PALLIATIVE SHUNTS</vt:lpstr>
      <vt:lpstr>FEATURES OF THE OPTIMAL SHUNT</vt:lpstr>
      <vt:lpstr> FACTORS AFFECTING SHUNT HAEMODYNAMICS / FLOW</vt:lpstr>
      <vt:lpstr> SYSTEMIC to PULMONARY ARTERY SHUNTS: HISTORICAL ASPECTS</vt:lpstr>
      <vt:lpstr>HISTORICAL SHUNTS</vt:lpstr>
      <vt:lpstr>HISTORICAL SHUNTS: DISADVANTAGES</vt:lpstr>
      <vt:lpstr>CURRENT SYSTEMIC - PA  SHUNT OPTIONS</vt:lpstr>
      <vt:lpstr>BLALOCK - TAUSSIG SHUNTS</vt:lpstr>
      <vt:lpstr>CLASSIC B-T SHUNT</vt:lpstr>
      <vt:lpstr>CLASSIC B-T SHUNTS: LIMITATIONS</vt:lpstr>
      <vt:lpstr>MODIFIED B-T SHUNTS</vt:lpstr>
      <vt:lpstr>MODIFIED BTS: TECHNICAL FACTORS</vt:lpstr>
      <vt:lpstr>RIGHT MBTS via MEDIAN STERNOTOMY</vt:lpstr>
      <vt:lpstr>ADVANTAGES OF MEDIAN STERNOTOMY APPROACH vs THORACOTOMY</vt:lpstr>
      <vt:lpstr>ADVANTAGES (cont.)</vt:lpstr>
      <vt:lpstr>MODIFIED BTS: COMPLICATIONS</vt:lpstr>
      <vt:lpstr>MODIFIED BTS: PULMONARY ARTERY COMPLICATIONS</vt:lpstr>
      <vt:lpstr>PA  COMPLICATIONS (cont.)</vt:lpstr>
      <vt:lpstr>MODIFIED vs CLASSIC BLALOCK TAUSSIG SHUNTS</vt:lpstr>
      <vt:lpstr>MODIFIED vs CLASSIC BTS (cont.)</vt:lpstr>
      <vt:lpstr>MODIFIED vs CLASSIC BTS (cont.)</vt:lpstr>
      <vt:lpstr>CENTRAL SHUNTS</vt:lpstr>
      <vt:lpstr>CENTRAL SHUNTS (cont.)</vt:lpstr>
      <vt:lpstr>CENTRAL SHUNTS (cont.)</vt:lpstr>
      <vt:lpstr>POSTOPERATIVE CARE</vt:lpstr>
      <vt:lpstr>MANAGEMENT OF SUSPECTED SHUNT THROMBOSIS</vt:lpstr>
      <vt:lpstr>MANAGEMENT OF PULMONARY OVER-FLOW</vt:lpstr>
      <vt:lpstr>INTERIM SHUNT MANAGEMENT</vt:lpstr>
      <vt:lpstr>INTERIM MANAGEMENT (cont.)</vt:lpstr>
      <vt:lpstr>LONGTERM / PERMANENT PALLIATION</vt:lpstr>
      <vt:lpstr>BT SHUNTS IN OLDER PATIENTS</vt:lpstr>
      <vt:lpstr>BTS IN OLDER PATIENTS (cont)</vt:lpstr>
      <vt:lpstr>AORTA-PULMONARY  SHUNTS: DEFINITIVE PALLIATION</vt:lpstr>
      <vt:lpstr>DEFINITIVE PALLIATION (CONT.)</vt:lpstr>
      <vt:lpstr>CLASSIC SHUNTS: DEFINITIVE PALLIATION</vt:lpstr>
      <vt:lpstr>SYSTEMIC-PA SHUNTS in the AFRICAN CONTEXT</vt:lpstr>
      <vt:lpstr>RECOMMENDATIONS: PATIENT MANAGEMENT</vt:lpstr>
      <vt:lpstr>RECOMMENDATIONS: SYSTEMIC - PA SHUNT CHOICE</vt:lpstr>
    </vt:vector>
  </TitlesOfParts>
  <Company>UFS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- to- PULMONARY ARTERY SHUNTS</dc:title>
  <dc:creator>uvp</dc:creator>
  <cp:lastModifiedBy>uvp</cp:lastModifiedBy>
  <cp:revision>436</cp:revision>
  <dcterms:created xsi:type="dcterms:W3CDTF">2011-05-03T11:12:24Z</dcterms:created>
  <dcterms:modified xsi:type="dcterms:W3CDTF">2011-06-05T06:17:37Z</dcterms:modified>
</cp:coreProperties>
</file>