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71" r:id="rId4"/>
    <p:sldId id="263" r:id="rId5"/>
    <p:sldId id="272" r:id="rId6"/>
    <p:sldId id="264" r:id="rId7"/>
    <p:sldId id="270" r:id="rId8"/>
    <p:sldId id="291" r:id="rId9"/>
    <p:sldId id="284" r:id="rId10"/>
    <p:sldId id="283" r:id="rId11"/>
    <p:sldId id="281" r:id="rId12"/>
    <p:sldId id="282" r:id="rId13"/>
    <p:sldId id="288" r:id="rId14"/>
    <p:sldId id="280" r:id="rId15"/>
    <p:sldId id="265" r:id="rId16"/>
    <p:sldId id="290" r:id="rId17"/>
    <p:sldId id="277" r:id="rId18"/>
    <p:sldId id="286" r:id="rId19"/>
    <p:sldId id="267" r:id="rId20"/>
    <p:sldId id="289" r:id="rId21"/>
    <p:sldId id="259" r:id="rId22"/>
    <p:sldId id="278" r:id="rId23"/>
    <p:sldId id="279" r:id="rId24"/>
    <p:sldId id="273" r:id="rId25"/>
    <p:sldId id="274" r:id="rId26"/>
    <p:sldId id="285" r:id="rId27"/>
    <p:sldId id="268" r:id="rId28"/>
    <p:sldId id="287" r:id="rId29"/>
    <p:sldId id="266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318C9-17FD-AE4E-BD06-447936511508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3AA3-EC2B-2543-A7A5-7E73AA194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B1617-8D68-124F-A9FD-B56431B5EEF7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962D-5C26-D142-BF5F-E992E497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FS_PPT-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69" y="1850737"/>
            <a:ext cx="2559033" cy="2570903"/>
          </a:xfrm>
        </p:spPr>
        <p:txBody>
          <a:bodyPr anchor="t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920" y="1897200"/>
            <a:ext cx="2895600" cy="2570903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4920" y="40565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A49D13-C206-444B-A87B-FBCAC20DDB9A}" type="datetime4">
              <a:rPr lang="en-US" smtClean="0"/>
              <a:pPr/>
              <a:t>June 5, 2011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57009" y="4904633"/>
            <a:ext cx="6771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T: 051 401 9111  </a:t>
            </a:r>
            <a:r>
              <a:rPr lang="en-US" sz="1050" dirty="0" err="1" smtClean="0">
                <a:solidFill>
                  <a:schemeClr val="bg1"/>
                </a:solidFill>
              </a:rPr>
              <a:t>info@ufs.ac.za</a:t>
            </a:r>
            <a:r>
              <a:rPr lang="en-US" sz="1050" dirty="0" smtClean="0">
                <a:solidFill>
                  <a:schemeClr val="bg1"/>
                </a:solidFill>
              </a:rPr>
              <a:t>   </a:t>
            </a:r>
            <a:r>
              <a:rPr lang="en-US" sz="1050" b="1" dirty="0" err="1" smtClean="0">
                <a:solidFill>
                  <a:schemeClr val="bg1"/>
                </a:solidFill>
              </a:rPr>
              <a:t>www.ufs.ac.za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61653"/>
            <a:ext cx="8229600" cy="570391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CONTENT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09"/>
            <a:ext cx="8229600" cy="3173385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UFS_PPT-0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7467"/>
            <a:ext cx="9144000" cy="20405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7009" y="4904633"/>
            <a:ext cx="6771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T: 051 401 9111  </a:t>
            </a:r>
            <a:r>
              <a:rPr lang="en-US" sz="1050" dirty="0" err="1" smtClean="0">
                <a:solidFill>
                  <a:schemeClr val="bg1"/>
                </a:solidFill>
              </a:rPr>
              <a:t>info@ufs.ac.za</a:t>
            </a:r>
            <a:r>
              <a:rPr lang="en-US" sz="1050" dirty="0" smtClean="0">
                <a:solidFill>
                  <a:schemeClr val="bg1"/>
                </a:solidFill>
              </a:rPr>
              <a:t>   </a:t>
            </a:r>
            <a:r>
              <a:rPr lang="en-US" sz="1050" b="1" dirty="0" err="1" smtClean="0">
                <a:solidFill>
                  <a:schemeClr val="bg1"/>
                </a:solidFill>
              </a:rPr>
              <a:t>www.ufs.ac.za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FS_PPT-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6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208" y="2570562"/>
            <a:ext cx="7680396" cy="552676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8229"/>
            <a:ext cx="8229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 Sl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97426"/>
          </a:xfrm>
          <a:prstGeom prst="rect">
            <a:avLst/>
          </a:prstGeom>
        </p:spPr>
      </p:pic>
      <p:pic>
        <p:nvPicPr>
          <p:cNvPr id="4" name="Picture 3" descr="UFS_PPT-05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89450"/>
            <a:ext cx="9144000" cy="20405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7009" y="4876616"/>
            <a:ext cx="6771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T: 051 401 9111  </a:t>
            </a:r>
            <a:r>
              <a:rPr lang="en-US" sz="1050" dirty="0" err="1" smtClean="0">
                <a:solidFill>
                  <a:schemeClr val="bg1"/>
                </a:solidFill>
              </a:rPr>
              <a:t>info@ufs.ac.za</a:t>
            </a:r>
            <a:r>
              <a:rPr lang="en-US" sz="1050" dirty="0" smtClean="0">
                <a:solidFill>
                  <a:schemeClr val="bg1"/>
                </a:solidFill>
              </a:rPr>
              <a:t>   </a:t>
            </a:r>
            <a:r>
              <a:rPr lang="en-US" sz="1050" b="1" dirty="0" err="1" smtClean="0">
                <a:solidFill>
                  <a:schemeClr val="bg1"/>
                </a:solidFill>
              </a:rPr>
              <a:t>www.ufs.ac.za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05267"/>
            <a:ext cx="8229600" cy="55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88572"/>
            <a:ext cx="7932057" cy="4717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UFS_PPT-06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122969"/>
            <a:ext cx="9144000" cy="7350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5" r:id="rId5"/>
    <p:sldLayoutId id="2147483652" r:id="rId6"/>
    <p:sldLayoutId id="2147483654" r:id="rId7"/>
    <p:sldLayoutId id="2147483656" r:id="rId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500" kern="1200" cap="all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3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content.onlinejacc.org/content/vol41/issue6/images/large/202973x.1021.gr2.jpe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E:\Pulmonary%20banding\Banding%20kort%20as%20kleur.avi" TargetMode="External"/><Relationship Id="rId1" Type="http://schemas.openxmlformats.org/officeDocument/2006/relationships/video" Target="file:///E:\Pulmonary%20banding\Banding%20kort%20as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Pulmonary%20banding\Banding%20RV%204%20kamer.avi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E:\Pulmonary%20banding\Led%20lat.avi" TargetMode="External"/><Relationship Id="rId1" Type="http://schemas.openxmlformats.org/officeDocument/2006/relationships/video" Target="file:///E:\Pulmonary%20banding\Led%20ap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Mustard%20WT%22%5bAuthor%5d" TargetMode="External"/><Relationship Id="rId2" Type="http://schemas.openxmlformats.org/officeDocument/2006/relationships/hyperlink" Target="http://www.ncbi.nlm.nih.gov/pubmed?term=%22Trusler%20GA%22%5bAuthor%5d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E:\Pulmonary%20banding\Me%20LV%20lat%20pre.avi" TargetMode="External"/><Relationship Id="rId1" Type="http://schemas.openxmlformats.org/officeDocument/2006/relationships/video" Target="file:///E:\Pulmonary%20banding\Me%20LV%20ap%20pre.avi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E:\Pulmonary%20banding\Me%20LV%20lat%20post.avi" TargetMode="External"/><Relationship Id="rId1" Type="http://schemas.openxmlformats.org/officeDocument/2006/relationships/video" Target="file:///E:\Pulmonary%20banding\Me%20LV%20ap%20post.av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E:\Pulmonary%20banding\Me%20PA%20lat%20post.avi" TargetMode="External"/><Relationship Id="rId1" Type="http://schemas.openxmlformats.org/officeDocument/2006/relationships/video" Target="file:///E:\Pulmonary%20banding\Me%20PA%20ap%20post.avi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content.onlinejacc.org/content/vol41/issue6/images/large/202973x.1021.gr1.jpe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943"/>
            <a:ext cx="8229600" cy="2081547"/>
          </a:xfrm>
        </p:spPr>
        <p:txBody>
          <a:bodyPr>
            <a:normAutofit/>
          </a:bodyPr>
          <a:lstStyle/>
          <a:p>
            <a:pPr algn="ctr"/>
            <a:r>
              <a:rPr lang="en-ZA" sz="4800" dirty="0" smtClean="0">
                <a:solidFill>
                  <a:schemeClr val="tx1"/>
                </a:solidFill>
              </a:rPr>
              <a:t>Pulmonary artery banding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656" y="3352800"/>
            <a:ext cx="5558972" cy="1219094"/>
          </a:xfrm>
        </p:spPr>
        <p:txBody>
          <a:bodyPr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Dr DG Buys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Department of paediatric cardiology</a:t>
            </a:r>
          </a:p>
          <a:p>
            <a:pPr algn="ctr">
              <a:buNone/>
            </a:pPr>
            <a:r>
              <a:rPr lang="en-ZA" dirty="0" smtClean="0">
                <a:solidFill>
                  <a:schemeClr val="tx1"/>
                </a:solidFill>
              </a:rPr>
              <a:t>Sunday 5 June 2011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982" y="1828800"/>
            <a:ext cx="3636818" cy="394539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Figure 2 Images showing TRV and TVI</a:t>
            </a:r>
            <a:r>
              <a:rPr lang="en-US" b="1" baseline="-25000" dirty="0" smtClean="0"/>
              <a:t>RVOT</a:t>
            </a:r>
            <a:r>
              <a:rPr lang="en-US" b="1" dirty="0" smtClean="0"/>
              <a:t> in a patient with elevated PVR. (A) TRV is 3.64 m/s. (B) TVI</a:t>
            </a:r>
            <a:r>
              <a:rPr lang="en-US" b="1" baseline="-25000" dirty="0" smtClean="0"/>
              <a:t>RVOT</a:t>
            </a:r>
            <a:r>
              <a:rPr lang="en-US" b="1" dirty="0" smtClean="0"/>
              <a:t> shows a clear deceleration of pulmonary flow before the </a:t>
            </a:r>
            <a:r>
              <a:rPr lang="en-US" b="1" dirty="0" err="1" smtClean="0"/>
              <a:t>pulmonic</a:t>
            </a:r>
            <a:r>
              <a:rPr lang="en-US" b="1" dirty="0" smtClean="0"/>
              <a:t> valve closure click and is calculated at 6.5 cm. The ratio of TRV/TVI</a:t>
            </a:r>
            <a:r>
              <a:rPr lang="en-US" b="1" baseline="-25000" dirty="0" smtClean="0"/>
              <a:t>RVOT</a:t>
            </a:r>
            <a:r>
              <a:rPr lang="en-US" b="1" dirty="0" smtClean="0"/>
              <a:t> = 3.64/6.5 = 0.56. . This patient’s invasive PVR measurement is also within 0.4 WU of the </a:t>
            </a:r>
            <a:r>
              <a:rPr lang="en-US" b="1" dirty="0" err="1" smtClean="0"/>
              <a:t>echocardiographic</a:t>
            </a:r>
            <a:r>
              <a:rPr lang="en-US" b="1" dirty="0" smtClean="0"/>
              <a:t> value (PVR</a:t>
            </a:r>
            <a:r>
              <a:rPr lang="en-US" b="1" baseline="-25000" dirty="0" smtClean="0"/>
              <a:t>CATH</a:t>
            </a:r>
            <a:r>
              <a:rPr lang="en-US" b="1" dirty="0" smtClean="0"/>
              <a:t> = 6.0 WU). Abbreviations as in Figure 1.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, 2003; 41:1021-1027</a:t>
            </a:r>
          </a:p>
          <a:p>
            <a:endParaRPr lang="en-US" dirty="0"/>
          </a:p>
        </p:txBody>
      </p:sp>
      <p:pic>
        <p:nvPicPr>
          <p:cNvPr id="5" name="Content Placeholder 4" descr=" 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8636"/>
            <a:ext cx="4495800" cy="391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Banding kort as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449587" cy="5091545"/>
          </a:xfrm>
          <a:prstGeom prst="rect">
            <a:avLst/>
          </a:prstGeom>
        </p:spPr>
      </p:pic>
      <p:pic>
        <p:nvPicPr>
          <p:cNvPr id="6" name="Banding kort as kleur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449587" y="1704109"/>
            <a:ext cx="4744963" cy="4405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anding CW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57943"/>
            <a:ext cx="4038600" cy="4821381"/>
          </a:xfrm>
        </p:spPr>
      </p:pic>
      <p:pic>
        <p:nvPicPr>
          <p:cNvPr id="5" name="Banding RV 4 kamer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36473" y="957943"/>
            <a:ext cx="4197927" cy="4651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>
                <a:solidFill>
                  <a:schemeClr val="tx1"/>
                </a:solidFill>
              </a:rPr>
              <a:t>Cath</a:t>
            </a:r>
            <a:r>
              <a:rPr lang="en-ZA" dirty="0" smtClean="0">
                <a:solidFill>
                  <a:schemeClr val="tx1"/>
                </a:solidFill>
              </a:rPr>
              <a:t> – more accurate, but still 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uses </a:t>
            </a:r>
            <a:r>
              <a:rPr lang="en-ZA" dirty="0" err="1" smtClean="0">
                <a:solidFill>
                  <a:schemeClr val="tx1"/>
                </a:solidFill>
              </a:rPr>
              <a:t>Fick’s</a:t>
            </a:r>
            <a:r>
              <a:rPr lang="en-ZA" dirty="0" smtClean="0">
                <a:solidFill>
                  <a:schemeClr val="tx1"/>
                </a:solidFill>
              </a:rPr>
              <a:t> principle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</a:t>
            </a:r>
            <a:r>
              <a:rPr lang="en-ZA" dirty="0" err="1" smtClean="0">
                <a:solidFill>
                  <a:schemeClr val="tx1"/>
                </a:solidFill>
              </a:rPr>
              <a:t>Qp</a:t>
            </a:r>
            <a:r>
              <a:rPr lang="en-ZA" dirty="0" smtClean="0">
                <a:solidFill>
                  <a:schemeClr val="tx1"/>
                </a:solidFill>
              </a:rPr>
              <a:t>/Qs = </a:t>
            </a:r>
            <a:r>
              <a:rPr lang="en-ZA" dirty="0" err="1" smtClean="0">
                <a:solidFill>
                  <a:schemeClr val="tx1"/>
                </a:solidFill>
              </a:rPr>
              <a:t>Ao</a:t>
            </a:r>
            <a:r>
              <a:rPr lang="en-ZA" dirty="0" smtClean="0">
                <a:solidFill>
                  <a:schemeClr val="tx1"/>
                </a:solidFill>
              </a:rPr>
              <a:t> – RA(SVC) / LA – PA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ZA" dirty="0" smtClean="0">
                <a:solidFill>
                  <a:schemeClr val="tx1"/>
                </a:solidFill>
              </a:rPr>
              <a:t>Many variables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ed ap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" y="1071563"/>
            <a:ext cx="4876800" cy="4876800"/>
          </a:xfrm>
          <a:prstGeom prst="rect">
            <a:avLst/>
          </a:prstGeom>
        </p:spPr>
      </p:pic>
      <p:pic>
        <p:nvPicPr>
          <p:cNvPr id="6" name="Led lat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229100" y="1071563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smtClean="0"/>
              <a:t>Who should we Band?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Indications: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ZA" dirty="0" smtClean="0">
                <a:solidFill>
                  <a:schemeClr val="tx1"/>
                </a:solidFill>
              </a:rPr>
              <a:t>  3 Groups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-  A</a:t>
            </a:r>
            <a:r>
              <a:rPr lang="en-ZA" dirty="0" smtClean="0">
                <a:solidFill>
                  <a:schemeClr val="tx1"/>
                </a:solidFill>
              </a:rPr>
              <a:t>: Pulmonary over circulation – L-R shunting            							who require reduction in PBF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 B</a:t>
            </a:r>
            <a:r>
              <a:rPr lang="en-ZA" dirty="0" smtClean="0">
                <a:solidFill>
                  <a:schemeClr val="tx1"/>
                </a:solidFill>
              </a:rPr>
              <a:t>: TGA/VSD									 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C: </a:t>
            </a:r>
            <a:r>
              <a:rPr lang="en-ZA" dirty="0" smtClean="0">
                <a:solidFill>
                  <a:schemeClr val="tx1"/>
                </a:solidFill>
              </a:rPr>
              <a:t>Hybrid</a:t>
            </a:r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u="sng" dirty="0" smtClean="0">
                <a:solidFill>
                  <a:schemeClr val="accent1">
                    <a:lumMod val="75000"/>
                  </a:schemeClr>
                </a:solidFill>
              </a:rPr>
              <a:t>Group A: </a:t>
            </a:r>
            <a:r>
              <a:rPr lang="en-ZA" dirty="0" smtClean="0">
                <a:solidFill>
                  <a:schemeClr val="tx1"/>
                </a:solidFill>
              </a:rPr>
              <a:t>VSD, AVSD, TA type 1C, DURV without PS, 					</a:t>
            </a:r>
            <a:r>
              <a:rPr lang="en-ZA" dirty="0" err="1" smtClean="0">
                <a:solidFill>
                  <a:schemeClr val="tx1"/>
                </a:solidFill>
              </a:rPr>
              <a:t>Truncus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arteriosus</a:t>
            </a:r>
            <a:r>
              <a:rPr lang="en-ZA" dirty="0" smtClean="0">
                <a:solidFill>
                  <a:schemeClr val="tx1"/>
                </a:solidFill>
              </a:rPr>
              <a:t>, absent pulmonary valve 					syndrome ext.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- Prevent Pulmonary over circulation / reduction 					in pulmonary hypertension</a:t>
            </a:r>
          </a:p>
          <a:p>
            <a:pPr>
              <a:buNone/>
            </a:pPr>
            <a:endParaRPr lang="en-ZA" u="sng" dirty="0" smtClean="0">
              <a:solidFill>
                <a:schemeClr val="tx1"/>
              </a:solidFill>
            </a:endParaRPr>
          </a:p>
          <a:p>
            <a:r>
              <a:rPr lang="en-ZA" u="sng" dirty="0" smtClean="0">
                <a:solidFill>
                  <a:schemeClr val="accent1">
                    <a:lumMod val="75000"/>
                  </a:schemeClr>
                </a:solidFill>
              </a:rPr>
              <a:t>Group B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ZA" dirty="0" err="1" smtClean="0">
                <a:solidFill>
                  <a:schemeClr val="tx1"/>
                </a:solidFill>
              </a:rPr>
              <a:t>dTGA</a:t>
            </a:r>
            <a:r>
              <a:rPr lang="en-ZA" dirty="0" smtClean="0">
                <a:solidFill>
                  <a:schemeClr val="tx1"/>
                </a:solidFill>
              </a:rPr>
              <a:t> with initial late presentation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- To train LV for arterial switch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r>
              <a:rPr lang="en-ZA" u="sng" dirty="0" smtClean="0">
                <a:solidFill>
                  <a:schemeClr val="accent1">
                    <a:lumMod val="75000"/>
                  </a:schemeClr>
                </a:solidFill>
              </a:rPr>
              <a:t>Group C:</a:t>
            </a:r>
            <a:r>
              <a:rPr lang="en-ZA" u="sng" dirty="0" smtClean="0">
                <a:solidFill>
                  <a:schemeClr val="tx1"/>
                </a:solidFill>
              </a:rPr>
              <a:t> </a:t>
            </a:r>
            <a:r>
              <a:rPr lang="en-ZA" dirty="0" smtClean="0">
                <a:solidFill>
                  <a:schemeClr val="tx1"/>
                </a:solidFill>
              </a:rPr>
              <a:t>HLHS – </a:t>
            </a:r>
            <a:r>
              <a:rPr lang="en-ZA" dirty="0" err="1" smtClean="0">
                <a:solidFill>
                  <a:schemeClr val="tx1"/>
                </a:solidFill>
              </a:rPr>
              <a:t>ductal</a:t>
            </a:r>
            <a:r>
              <a:rPr lang="en-ZA" dirty="0" smtClean="0">
                <a:solidFill>
                  <a:schemeClr val="tx1"/>
                </a:solidFill>
              </a:rPr>
              <a:t> stent and branch PA banding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b="1" u="sng" dirty="0" smtClean="0">
                <a:solidFill>
                  <a:schemeClr val="tx1"/>
                </a:solidFill>
              </a:rPr>
              <a:t>Limited by several factors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a) Difficulty in determining tightness of band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b) Several </a:t>
            </a:r>
            <a:r>
              <a:rPr lang="en-ZA" dirty="0" err="1" smtClean="0">
                <a:solidFill>
                  <a:schemeClr val="tx1"/>
                </a:solidFill>
              </a:rPr>
              <a:t>peri</a:t>
            </a:r>
            <a:r>
              <a:rPr lang="en-ZA" dirty="0" smtClean="0">
                <a:solidFill>
                  <a:schemeClr val="tx1"/>
                </a:solidFill>
              </a:rPr>
              <a:t>-operative variables – anaesthesia, pH , PPV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c) Age-related variability of ventricular adaptive response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d) Repeat banding to adjust the band parameters – </a:t>
            </a:r>
            <a:r>
              <a:rPr lang="en-ZA" dirty="0" err="1" smtClean="0">
                <a:solidFill>
                  <a:schemeClr val="tx1"/>
                </a:solidFill>
              </a:rPr>
              <a:t>overbanding</a:t>
            </a:r>
            <a:r>
              <a:rPr lang="en-ZA" dirty="0" smtClean="0">
                <a:solidFill>
                  <a:schemeClr val="tx1"/>
                </a:solidFill>
              </a:rPr>
              <a:t> / </a:t>
            </a:r>
            <a:r>
              <a:rPr lang="en-ZA" dirty="0" err="1" smtClean="0">
                <a:solidFill>
                  <a:schemeClr val="tx1"/>
                </a:solidFill>
              </a:rPr>
              <a:t>underbanding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e) Long periods of meds and ICU to control pulmonary </a:t>
            </a:r>
            <a:r>
              <a:rPr lang="en-ZA" dirty="0" err="1" smtClean="0">
                <a:solidFill>
                  <a:schemeClr val="tx1"/>
                </a:solidFill>
              </a:rPr>
              <a:t>bloodflow</a:t>
            </a:r>
            <a:endParaRPr lang="en-ZA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f) Need for reconstruction of PA at time of </a:t>
            </a:r>
            <a:r>
              <a:rPr lang="en-ZA" dirty="0" err="1" smtClean="0">
                <a:solidFill>
                  <a:schemeClr val="tx1"/>
                </a:solidFill>
              </a:rPr>
              <a:t>debanding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Caption:</a:t>
            </a:r>
            <a:r>
              <a:rPr lang="en-US" dirty="0" smtClean="0"/>
              <a:t> Picture 4. Pulmonary artery banding. Circumferential banding of a dilated pulmonary artery can acutely lead to internal </a:t>
            </a:r>
            <a:r>
              <a:rPr lang="en-US" dirty="0" err="1" smtClean="0"/>
              <a:t>infolding</a:t>
            </a:r>
            <a:r>
              <a:rPr lang="en-US" dirty="0" smtClean="0"/>
              <a:t> of the arterial wall. Later </a:t>
            </a:r>
            <a:r>
              <a:rPr lang="en-US" dirty="0" err="1" smtClean="0"/>
              <a:t>resorption</a:t>
            </a:r>
            <a:r>
              <a:rPr lang="en-US" dirty="0" smtClean="0"/>
              <a:t> of the </a:t>
            </a:r>
            <a:r>
              <a:rPr lang="en-US" dirty="0" err="1" smtClean="0"/>
              <a:t>infoldings</a:t>
            </a:r>
            <a:r>
              <a:rPr lang="en-US" dirty="0" smtClean="0"/>
              <a:t> and remodeling of the arterial wall restore a greater internal cross-sectional area.</a:t>
            </a:r>
            <a:endParaRPr lang="en-US" dirty="0"/>
          </a:p>
        </p:txBody>
      </p:sp>
      <p:pic>
        <p:nvPicPr>
          <p:cNvPr id="5" name="Content Placeholder 4" descr="Click to see larger pictur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54" y="1432574"/>
            <a:ext cx="3553691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/>
              <a:t>How tight should the band be?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A" b="1" u="sng" dirty="0" err="1" smtClean="0"/>
              <a:t>Trusler</a:t>
            </a:r>
            <a:r>
              <a:rPr lang="en-ZA" b="1" u="sng" dirty="0" smtClean="0"/>
              <a:t> formula  </a:t>
            </a:r>
            <a:r>
              <a:rPr lang="en-ZA" dirty="0" smtClean="0"/>
              <a:t>- early 1972</a:t>
            </a:r>
          </a:p>
          <a:p>
            <a:pPr>
              <a:buNone/>
            </a:pPr>
            <a:r>
              <a:rPr lang="en-US" sz="1800" b="1" dirty="0" smtClean="0"/>
              <a:t>     A method of banding the pulmonary artery for large isolated ventricular </a:t>
            </a:r>
            <a:r>
              <a:rPr lang="en-US" sz="1800" b="1" dirty="0" err="1" smtClean="0"/>
              <a:t>septal</a:t>
            </a:r>
            <a:r>
              <a:rPr lang="en-US" sz="1800" b="1" dirty="0" smtClean="0"/>
              <a:t> defect with and without transposition of the great arteries.</a:t>
            </a:r>
          </a:p>
          <a:p>
            <a:r>
              <a:rPr lang="en-US" sz="1800" dirty="0" err="1" smtClean="0">
                <a:hlinkClick r:id="rId2" action="ppaction://hlinkfile"/>
              </a:rPr>
              <a:t>Trusler</a:t>
            </a:r>
            <a:r>
              <a:rPr lang="en-US" sz="1800" dirty="0" smtClean="0">
                <a:hlinkClick r:id="rId2" action="ppaction://hlinkfile"/>
              </a:rPr>
              <a:t> GA</a:t>
            </a:r>
            <a:r>
              <a:rPr lang="en-US" sz="1800" dirty="0" smtClean="0"/>
              <a:t>, </a:t>
            </a:r>
            <a:r>
              <a:rPr lang="en-US" sz="1800" dirty="0" smtClean="0">
                <a:hlinkClick r:id="rId3" action="ppaction://hlinkfile"/>
              </a:rPr>
              <a:t>Mustard WT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ZA" b="1" dirty="0" smtClean="0">
                <a:solidFill>
                  <a:schemeClr val="tx1"/>
                </a:solidFill>
              </a:rPr>
              <a:t>      I</a:t>
            </a:r>
            <a:r>
              <a:rPr lang="en-ZA" dirty="0" smtClean="0">
                <a:solidFill>
                  <a:schemeClr val="tx1"/>
                </a:solidFill>
              </a:rPr>
              <a:t>   - </a:t>
            </a:r>
            <a:r>
              <a:rPr lang="en-ZA" dirty="0" err="1" smtClean="0">
                <a:solidFill>
                  <a:schemeClr val="tx1"/>
                </a:solidFill>
              </a:rPr>
              <a:t>noncyanotic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nonmixing</a:t>
            </a:r>
            <a:r>
              <a:rPr lang="en-ZA" dirty="0" smtClean="0">
                <a:solidFill>
                  <a:schemeClr val="tx1"/>
                </a:solidFill>
              </a:rPr>
              <a:t> lesions - 20mm + 1mm/kg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b="1" dirty="0" smtClean="0">
                <a:solidFill>
                  <a:schemeClr val="tx1"/>
                </a:solidFill>
              </a:rPr>
              <a:t>      II   </a:t>
            </a:r>
            <a:r>
              <a:rPr lang="en-ZA" dirty="0" smtClean="0">
                <a:solidFill>
                  <a:schemeClr val="tx1"/>
                </a:solidFill>
              </a:rPr>
              <a:t>- Mixing lesions (TGA+VSD) - 24mm + 1mm/kg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b="1" dirty="0" smtClean="0">
                <a:solidFill>
                  <a:schemeClr val="tx1"/>
                </a:solidFill>
              </a:rPr>
              <a:t>      III  </a:t>
            </a:r>
            <a:r>
              <a:rPr lang="en-ZA" dirty="0" smtClean="0">
                <a:solidFill>
                  <a:schemeClr val="tx1"/>
                </a:solidFill>
              </a:rPr>
              <a:t>- Single ventricle for </a:t>
            </a:r>
            <a:r>
              <a:rPr lang="en-ZA" dirty="0" err="1" smtClean="0">
                <a:solidFill>
                  <a:schemeClr val="tx1"/>
                </a:solidFill>
              </a:rPr>
              <a:t>Fontan</a:t>
            </a:r>
            <a:r>
              <a:rPr lang="en-ZA" dirty="0" smtClean="0">
                <a:solidFill>
                  <a:schemeClr val="tx1"/>
                </a:solidFill>
              </a:rPr>
              <a:t>  -  22mm + 1mm/kg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</a:rPr>
              <a:t>Overview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History</a:t>
            </a:r>
          </a:p>
          <a:p>
            <a:r>
              <a:rPr lang="en-ZA" sz="2400" dirty="0" err="1" smtClean="0">
                <a:solidFill>
                  <a:schemeClr val="tx1"/>
                </a:solidFill>
              </a:rPr>
              <a:t>Pathophysiology</a:t>
            </a:r>
            <a:endParaRPr lang="en-ZA" dirty="0" smtClean="0">
              <a:solidFill>
                <a:schemeClr val="tx1"/>
              </a:solidFill>
            </a:endParaRPr>
          </a:p>
          <a:p>
            <a:r>
              <a:rPr lang="en-ZA" dirty="0" smtClean="0">
                <a:solidFill>
                  <a:schemeClr val="tx1"/>
                </a:solidFill>
              </a:rPr>
              <a:t>Pulmonary hypertension / pulmonary vascular resistance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Diagnosis 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Indications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Formulas/ how tight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Future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Intra-op </a:t>
            </a:r>
            <a:r>
              <a:rPr lang="en-ZA" dirty="0" smtClean="0">
                <a:solidFill>
                  <a:schemeClr val="tx1"/>
                </a:solidFill>
              </a:rPr>
              <a:t>pressure and saturation </a:t>
            </a:r>
            <a:r>
              <a:rPr lang="en-ZA" dirty="0" smtClean="0">
                <a:solidFill>
                  <a:schemeClr val="tx1"/>
                </a:solidFill>
              </a:rPr>
              <a:t>monitoring </a:t>
            </a:r>
            <a:r>
              <a:rPr lang="en-ZA" dirty="0" smtClean="0">
                <a:solidFill>
                  <a:schemeClr val="tx1"/>
                </a:solidFill>
              </a:rPr>
              <a:t>, </a:t>
            </a:r>
            <a:r>
              <a:rPr lang="en-ZA" dirty="0" smtClean="0">
                <a:solidFill>
                  <a:schemeClr val="tx1"/>
                </a:solidFill>
              </a:rPr>
              <a:t>aim to lower PAP to normal or ½ of systemic without </a:t>
            </a:r>
            <a:r>
              <a:rPr lang="en-ZA" dirty="0" err="1" smtClean="0">
                <a:solidFill>
                  <a:schemeClr val="tx1"/>
                </a:solidFill>
              </a:rPr>
              <a:t>desaturation</a:t>
            </a:r>
            <a:r>
              <a:rPr lang="en-ZA" dirty="0" smtClean="0">
                <a:solidFill>
                  <a:schemeClr val="tx1"/>
                </a:solidFill>
              </a:rPr>
              <a:t> or </a:t>
            </a:r>
            <a:r>
              <a:rPr lang="en-ZA" dirty="0" err="1" smtClean="0">
                <a:solidFill>
                  <a:schemeClr val="tx1"/>
                </a:solidFill>
              </a:rPr>
              <a:t>bradycardia</a:t>
            </a:r>
            <a:r>
              <a:rPr lang="en-ZA" dirty="0" smtClean="0">
                <a:solidFill>
                  <a:schemeClr val="tx1"/>
                </a:solidFill>
              </a:rPr>
              <a:t> - many variable factors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- GA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- Mechanical ventilation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- Open chest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- Days after op when </a:t>
            </a:r>
            <a:r>
              <a:rPr lang="en-ZA" dirty="0" err="1" smtClean="0">
                <a:solidFill>
                  <a:schemeClr val="tx1"/>
                </a:solidFill>
              </a:rPr>
              <a:t>hematocrit</a:t>
            </a:r>
            <a:r>
              <a:rPr lang="en-ZA" dirty="0" smtClean="0">
                <a:solidFill>
                  <a:schemeClr val="tx1"/>
                </a:solidFill>
              </a:rPr>
              <a:t> / pH ext. 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Determine </a:t>
            </a:r>
            <a:r>
              <a:rPr lang="en-ZA" dirty="0" err="1" smtClean="0">
                <a:solidFill>
                  <a:schemeClr val="tx1"/>
                </a:solidFill>
              </a:rPr>
              <a:t>Qp</a:t>
            </a:r>
            <a:r>
              <a:rPr lang="en-ZA" dirty="0" smtClean="0">
                <a:solidFill>
                  <a:schemeClr val="tx1"/>
                </a:solidFill>
              </a:rPr>
              <a:t>/Qs after </a:t>
            </a:r>
            <a:r>
              <a:rPr lang="en-ZA" dirty="0" err="1" smtClean="0">
                <a:solidFill>
                  <a:schemeClr val="tx1"/>
                </a:solidFill>
              </a:rPr>
              <a:t>Trusler</a:t>
            </a:r>
            <a:r>
              <a:rPr lang="en-ZA" dirty="0" smtClean="0">
                <a:solidFill>
                  <a:schemeClr val="tx1"/>
                </a:solidFill>
              </a:rPr>
              <a:t> formula was used.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Site of placement – mid MPA trunk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e LV ap pre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" y="1071563"/>
            <a:ext cx="4876800" cy="4876800"/>
          </a:xfrm>
          <a:prstGeom prst="rect">
            <a:avLst/>
          </a:prstGeom>
        </p:spPr>
      </p:pic>
      <p:pic>
        <p:nvPicPr>
          <p:cNvPr id="6" name="Me LV lat pre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229100" y="1071563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e LV ap post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071563"/>
            <a:ext cx="4876800" cy="4876800"/>
          </a:xfrm>
          <a:prstGeom prst="rect">
            <a:avLst/>
          </a:prstGeom>
        </p:spPr>
      </p:pic>
      <p:pic>
        <p:nvPicPr>
          <p:cNvPr id="6" name="Me LV lat post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229100" y="1071563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e PA ap post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" y="1071563"/>
            <a:ext cx="4876800" cy="4876800"/>
          </a:xfrm>
          <a:prstGeom prst="rect">
            <a:avLst/>
          </a:prstGeom>
        </p:spPr>
      </p:pic>
      <p:pic>
        <p:nvPicPr>
          <p:cNvPr id="6" name="Me PA lat post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229100" y="1071563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smtClean="0"/>
              <a:t>Complications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Migration of band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- impingement and </a:t>
            </a:r>
            <a:r>
              <a:rPr lang="en-ZA" dirty="0" err="1" smtClean="0">
                <a:solidFill>
                  <a:schemeClr val="tx1"/>
                </a:solidFill>
              </a:rPr>
              <a:t>stenosis</a:t>
            </a:r>
            <a:r>
              <a:rPr lang="en-ZA" dirty="0" smtClean="0">
                <a:solidFill>
                  <a:schemeClr val="tx1"/>
                </a:solidFill>
              </a:rPr>
              <a:t> of branch PA            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To proximal placement – PV distortion 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Inadequate banding – </a:t>
            </a:r>
            <a:r>
              <a:rPr lang="en-ZA" dirty="0" err="1" smtClean="0">
                <a:solidFill>
                  <a:schemeClr val="tx1"/>
                </a:solidFill>
              </a:rPr>
              <a:t>Pulm</a:t>
            </a:r>
            <a:r>
              <a:rPr lang="en-ZA" dirty="0" smtClean="0">
                <a:solidFill>
                  <a:schemeClr val="tx1"/>
                </a:solidFill>
              </a:rPr>
              <a:t> overflow/CCF 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Over banding</a:t>
            </a:r>
          </a:p>
          <a:p>
            <a:r>
              <a:rPr lang="en-ZA" dirty="0" err="1" smtClean="0">
                <a:solidFill>
                  <a:schemeClr val="tx1"/>
                </a:solidFill>
              </a:rPr>
              <a:t>Erotion</a:t>
            </a:r>
            <a:r>
              <a:rPr lang="en-ZA" dirty="0" smtClean="0">
                <a:solidFill>
                  <a:schemeClr val="tx1"/>
                </a:solidFill>
              </a:rPr>
              <a:t> of PA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Distortion of PA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Mortality rate </a:t>
            </a:r>
            <a:r>
              <a:rPr lang="en-ZA" dirty="0" err="1" smtClean="0">
                <a:solidFill>
                  <a:schemeClr val="tx1"/>
                </a:solidFill>
              </a:rPr>
              <a:t>assosiated</a:t>
            </a:r>
            <a:r>
              <a:rPr lang="en-ZA" dirty="0" smtClean="0">
                <a:solidFill>
                  <a:schemeClr val="tx1"/>
                </a:solidFill>
              </a:rPr>
              <a:t> with complexity of lesion and overall condition of the patient.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Early day as high as 25% - now 3-5%</a:t>
            </a:r>
          </a:p>
          <a:p>
            <a:pPr>
              <a:buNone/>
            </a:pPr>
            <a:endParaRPr lang="en-Z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smtClean="0"/>
              <a:t>Future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>
                <a:solidFill>
                  <a:schemeClr val="tx1"/>
                </a:solidFill>
              </a:rPr>
              <a:t>Intraluminal</a:t>
            </a:r>
            <a:endParaRPr lang="en-ZA" dirty="0" smtClean="0">
              <a:solidFill>
                <a:schemeClr val="tx1"/>
              </a:solidFill>
            </a:endParaRPr>
          </a:p>
          <a:p>
            <a:r>
              <a:rPr lang="en-ZA" dirty="0" err="1" smtClean="0">
                <a:solidFill>
                  <a:schemeClr val="tx1"/>
                </a:solidFill>
              </a:rPr>
              <a:t>Thoracoscopically</a:t>
            </a:r>
            <a:r>
              <a:rPr lang="en-ZA" dirty="0" smtClean="0">
                <a:solidFill>
                  <a:schemeClr val="tx1"/>
                </a:solidFill>
              </a:rPr>
              <a:t> implantable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Adjustable bands – </a:t>
            </a:r>
            <a:r>
              <a:rPr lang="en-ZA" dirty="0" err="1" smtClean="0">
                <a:solidFill>
                  <a:schemeClr val="tx1"/>
                </a:solidFill>
              </a:rPr>
              <a:t>FloWatch</a:t>
            </a:r>
            <a:r>
              <a:rPr lang="en-ZA" dirty="0" smtClean="0">
                <a:solidFill>
                  <a:schemeClr val="tx1"/>
                </a:solidFill>
              </a:rPr>
              <a:t>-R-PAB(</a:t>
            </a:r>
            <a:r>
              <a:rPr lang="en-ZA" dirty="0" err="1" smtClean="0">
                <a:solidFill>
                  <a:schemeClr val="tx1"/>
                </a:solidFill>
              </a:rPr>
              <a:t>Endoart</a:t>
            </a:r>
            <a:r>
              <a:rPr lang="en-ZA" dirty="0" smtClean="0">
                <a:solidFill>
                  <a:schemeClr val="tx1"/>
                </a:solidFill>
              </a:rPr>
              <a:t> SA, Lausanne, </a:t>
            </a:r>
            <a:r>
              <a:rPr lang="en-ZA" dirty="0" err="1" smtClean="0">
                <a:solidFill>
                  <a:schemeClr val="tx1"/>
                </a:solidFill>
              </a:rPr>
              <a:t>Switserland</a:t>
            </a:r>
            <a:r>
              <a:rPr lang="en-ZA" dirty="0" smtClean="0">
                <a:solidFill>
                  <a:schemeClr val="tx1"/>
                </a:solidFill>
              </a:rPr>
              <a:t>) – clinical trials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Devices – not option for Africa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General View of the </a:t>
            </a:r>
            <a:r>
              <a:rPr lang="en-US" dirty="0" err="1" smtClean="0"/>
              <a:t>FloWatch</a:t>
            </a:r>
            <a:r>
              <a:rPr lang="en-US" dirty="0" smtClean="0"/>
              <a:t>-PAB implant: the four main functional parts are:</a:t>
            </a:r>
          </a:p>
          <a:p>
            <a:r>
              <a:rPr lang="en-US" dirty="0" smtClean="0"/>
              <a:t>1) The case (body of the device)</a:t>
            </a:r>
          </a:p>
          <a:p>
            <a:r>
              <a:rPr lang="en-US" dirty="0" smtClean="0"/>
              <a:t>2) The silicone membrane</a:t>
            </a:r>
          </a:p>
          <a:p>
            <a:r>
              <a:rPr lang="en-US" dirty="0" smtClean="0"/>
              <a:t>3) The piston</a:t>
            </a:r>
          </a:p>
          <a:p>
            <a:r>
              <a:rPr lang="en-US" dirty="0" smtClean="0"/>
              <a:t>4) The counter-piece</a:t>
            </a:r>
          </a:p>
          <a:p>
            <a:r>
              <a:rPr lang="en-US" dirty="0" smtClean="0"/>
              <a:t>5) The clip (a) with the place for the attachment to the case (b)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82" y="2286001"/>
            <a:ext cx="3125700" cy="212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smtClean="0"/>
              <a:t>Alternatives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ZA" dirty="0" smtClean="0"/>
          </a:p>
          <a:p>
            <a:r>
              <a:rPr lang="en-ZA" dirty="0" smtClean="0">
                <a:solidFill>
                  <a:schemeClr val="tx1"/>
                </a:solidFill>
              </a:rPr>
              <a:t>Dilatable bands – may postpone to more desirable weight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   </a:t>
            </a:r>
            <a:r>
              <a:rPr lang="en-Z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ZA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Brown et al. / EJCTS 37 (2010)</a:t>
            </a:r>
          </a:p>
          <a:p>
            <a:pPr>
              <a:buNone/>
            </a:pPr>
            <a:r>
              <a:rPr lang="en-ZA" sz="1800" i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en-ZA" sz="1800" dirty="0" smtClean="0">
                <a:solidFill>
                  <a:schemeClr val="accent1">
                    <a:lumMod val="50000"/>
                  </a:schemeClr>
                </a:solidFill>
              </a:rPr>
              <a:t>-  2003 – 2009 (20)</a:t>
            </a:r>
          </a:p>
          <a:p>
            <a:pPr>
              <a:buNone/>
            </a:pPr>
            <a:r>
              <a:rPr lang="en-Z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-  </a:t>
            </a:r>
            <a:r>
              <a:rPr lang="en-ZA" sz="1800" dirty="0" smtClean="0">
                <a:solidFill>
                  <a:schemeClr val="accent1">
                    <a:lumMod val="50000"/>
                  </a:schemeClr>
                </a:solidFill>
              </a:rPr>
              <a:t>non-</a:t>
            </a:r>
            <a:r>
              <a:rPr lang="en-ZA" sz="1800" dirty="0" err="1" smtClean="0">
                <a:solidFill>
                  <a:schemeClr val="accent1">
                    <a:lumMod val="50000"/>
                  </a:schemeClr>
                </a:solidFill>
              </a:rPr>
              <a:t>resorbable</a:t>
            </a:r>
            <a:r>
              <a:rPr lang="en-ZA" sz="1800" dirty="0" smtClean="0">
                <a:solidFill>
                  <a:schemeClr val="accent1">
                    <a:lumMod val="50000"/>
                  </a:schemeClr>
                </a:solidFill>
              </a:rPr>
              <a:t> 2mm nylon with vascular clips, 6/0  					      </a:t>
            </a:r>
            <a:r>
              <a:rPr lang="en-ZA" sz="1800" dirty="0" err="1" smtClean="0">
                <a:solidFill>
                  <a:schemeClr val="accent1">
                    <a:lumMod val="50000"/>
                  </a:schemeClr>
                </a:solidFill>
              </a:rPr>
              <a:t>prolene</a:t>
            </a:r>
            <a:endParaRPr lang="en-ZA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Z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- open ring 3.0-4.0mm Gore-Tex , polypropylene 7/0</a:t>
            </a:r>
          </a:p>
          <a:p>
            <a:pPr>
              <a:buNone/>
            </a:pPr>
            <a:r>
              <a:rPr lang="en-Z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- not exceeded 120% 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   - Handmade, cheap ,already available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   - Allows surgeon to make band tighter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   - Pulmonary artery pressures can       								progressively increased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96_S1010794009006757_gr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8552" y="405267"/>
            <a:ext cx="5143952" cy="2571976"/>
          </a:xfrm>
        </p:spPr>
      </p:pic>
      <p:pic>
        <p:nvPicPr>
          <p:cNvPr id="6" name="Content Placeholder 5" descr="296_S1010794009006757_gr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3093128"/>
            <a:ext cx="4038600" cy="2854556"/>
          </a:xfrm>
        </p:spPr>
      </p:pic>
      <p:sp>
        <p:nvSpPr>
          <p:cNvPr id="8" name="TextBox 7"/>
          <p:cNvSpPr txBox="1"/>
          <p:nvPr/>
        </p:nvSpPr>
        <p:spPr>
          <a:xfrm>
            <a:off x="304800" y="5578352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 smtClean="0"/>
              <a:t>S Brown et al. / EJCTS 37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smtClean="0"/>
              <a:t>When and who to band in Africa 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Timing – important </a:t>
            </a:r>
          </a:p>
          <a:p>
            <a:pPr>
              <a:buNone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                 - lesion </a:t>
            </a:r>
          </a:p>
          <a:p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How will one decide to band – Echo /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Cath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/ Other</a:t>
            </a:r>
          </a:p>
          <a:p>
            <a:pPr>
              <a:buNone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- What will be the minimum 										diagnostic equipment be </a:t>
            </a:r>
          </a:p>
          <a:p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How will these patient be followed</a:t>
            </a:r>
          </a:p>
          <a:p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What will the future hold for these patients</a:t>
            </a:r>
          </a:p>
          <a:p>
            <a:pPr>
              <a:buNone/>
            </a:pP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sz="3200" b="1" dirty="0" err="1" smtClean="0"/>
              <a:t>Inroduction</a:t>
            </a:r>
            <a:r>
              <a:rPr lang="en-ZA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Banding in Africa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Palliative – not curative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Performed as stage approach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Purpose to maintain balanced pulmonary-to-systemic blood flow   (</a:t>
            </a:r>
            <a:r>
              <a:rPr lang="en-ZA" dirty="0" err="1" smtClean="0">
                <a:solidFill>
                  <a:schemeClr val="tx1"/>
                </a:solidFill>
              </a:rPr>
              <a:t>Qp</a:t>
            </a:r>
            <a:r>
              <a:rPr lang="en-ZA" dirty="0" smtClean="0">
                <a:solidFill>
                  <a:schemeClr val="tx1"/>
                </a:solidFill>
              </a:rPr>
              <a:t>/Qs)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Not to distort the pulmonary arteries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Facilitate future surgical interventions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smtClean="0"/>
              <a:t>History of banding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8229"/>
            <a:ext cx="8229600" cy="5079961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Muller and </a:t>
            </a:r>
            <a:r>
              <a:rPr lang="en-ZA" dirty="0" err="1" smtClean="0">
                <a:solidFill>
                  <a:schemeClr val="tx1"/>
                </a:solidFill>
              </a:rPr>
              <a:t>Dammonn</a:t>
            </a:r>
            <a:r>
              <a:rPr lang="en-ZA" dirty="0" smtClean="0">
                <a:solidFill>
                  <a:schemeClr val="tx1"/>
                </a:solidFill>
              </a:rPr>
              <a:t> – UCLA – 11July 1951 (1952)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Patient 5/12 infant with large VSD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To create PS and prevent   </a:t>
            </a:r>
            <a:r>
              <a:rPr lang="en-ZA" dirty="0" err="1" smtClean="0">
                <a:solidFill>
                  <a:schemeClr val="tx1"/>
                </a:solidFill>
              </a:rPr>
              <a:t>Qp</a:t>
            </a:r>
            <a:endParaRPr lang="en-ZA" dirty="0" smtClean="0">
              <a:solidFill>
                <a:schemeClr val="tx1"/>
              </a:solidFill>
            </a:endParaRPr>
          </a:p>
          <a:p>
            <a:r>
              <a:rPr lang="en-ZA" dirty="0" smtClean="0">
                <a:solidFill>
                  <a:schemeClr val="tx1"/>
                </a:solidFill>
              </a:rPr>
              <a:t>Used 1cm umbilical tape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Started in period when surgical repair not available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25 patients – 1951-1955 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- 9 operative deaths – 5 before surgery 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1 late death</a:t>
            </a:r>
          </a:p>
          <a:p>
            <a:endParaRPr lang="en-ZA" dirty="0" smtClean="0"/>
          </a:p>
          <a:p>
            <a:pPr>
              <a:buNone/>
            </a:pPr>
            <a:endParaRPr lang="en-ZA" dirty="0" smtClean="0"/>
          </a:p>
          <a:p>
            <a:endParaRPr lang="en-ZA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0360" y="5760720"/>
            <a:ext cx="360273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Kron</a:t>
            </a:r>
            <a:r>
              <a:rPr lang="en-ZA" dirty="0" smtClean="0"/>
              <a:t> et al Ann </a:t>
            </a:r>
            <a:r>
              <a:rPr lang="en-ZA" dirty="0" err="1" smtClean="0"/>
              <a:t>Surg</a:t>
            </a:r>
            <a:r>
              <a:rPr lang="en-ZA" dirty="0" smtClean="0"/>
              <a:t>  May 1989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042063" y="2254827"/>
            <a:ext cx="2701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smtClean="0"/>
              <a:t>History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Describe – banding 1955-1988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 170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      Total mortality rate 45% - did not vary from 					different decades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 Remains preferred palliation to delay surgery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Later used for more complex lesions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Materials – tape, nylon, PTFE , non-stretchable Gore-Tex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Devices and dilatable bands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Although use decreased it continues to play role in management of some CHD – up to 2% of congenital cardiac cases in current surgical </a:t>
            </a:r>
            <a:r>
              <a:rPr lang="en-ZA" dirty="0" err="1" smtClean="0">
                <a:solidFill>
                  <a:schemeClr val="tx1"/>
                </a:solidFill>
              </a:rPr>
              <a:t>databasis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</a:t>
            </a:r>
          </a:p>
          <a:p>
            <a:endParaRPr lang="en-Z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200" b="1" dirty="0" err="1" smtClean="0"/>
              <a:t>Pathophysiology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6 weeks drop in PVR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Pulmonary overflow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Medial hypertrophy of pulmonary arterioles and fixed pulmonary hypertension – </a:t>
            </a:r>
            <a:r>
              <a:rPr lang="en-ZA" dirty="0" err="1" smtClean="0">
                <a:solidFill>
                  <a:schemeClr val="tx1"/>
                </a:solidFill>
              </a:rPr>
              <a:t>Eisenmenger</a:t>
            </a:r>
            <a:endParaRPr lang="en-ZA" dirty="0" smtClean="0">
              <a:solidFill>
                <a:schemeClr val="tx1"/>
              </a:solidFill>
            </a:endParaRPr>
          </a:p>
          <a:p>
            <a:r>
              <a:rPr lang="en-ZA" dirty="0" smtClean="0">
                <a:solidFill>
                  <a:schemeClr val="tx1"/>
                </a:solidFill>
              </a:rPr>
              <a:t>Creating PS – decreased flow – decreased return to LV – improved LV function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PHPT: </a:t>
            </a:r>
            <a:r>
              <a:rPr lang="en-ZA" dirty="0" err="1" smtClean="0">
                <a:solidFill>
                  <a:schemeClr val="tx1"/>
                </a:solidFill>
              </a:rPr>
              <a:t>mPA</a:t>
            </a:r>
            <a:r>
              <a:rPr lang="en-ZA" dirty="0" smtClean="0">
                <a:solidFill>
                  <a:schemeClr val="tx1"/>
                </a:solidFill>
              </a:rPr>
              <a:t> pressure &gt;25mmHg in rest and &gt;30mmHg with exercise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5268"/>
            <a:ext cx="8229600" cy="65460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 smtClean="0"/>
              <a:t>Diagnosis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13164"/>
            <a:ext cx="8229600" cy="4384963"/>
          </a:xfrm>
        </p:spPr>
        <p:txBody>
          <a:bodyPr>
            <a:normAutofit fontScale="77500" lnSpcReduction="20000"/>
          </a:bodyPr>
          <a:lstStyle/>
          <a:p>
            <a:r>
              <a:rPr lang="en-ZA" b="1" dirty="0" smtClean="0">
                <a:solidFill>
                  <a:schemeClr val="tx1"/>
                </a:solidFill>
              </a:rPr>
              <a:t>Clinical</a:t>
            </a:r>
            <a:r>
              <a:rPr lang="en-ZA" dirty="0" smtClean="0">
                <a:solidFill>
                  <a:schemeClr val="tx1"/>
                </a:solidFill>
              </a:rPr>
              <a:t> -  AP, Load P2 , RVHT, HTS</a:t>
            </a:r>
          </a:p>
          <a:p>
            <a:endParaRPr lang="en-ZA" dirty="0" smtClean="0">
              <a:solidFill>
                <a:schemeClr val="tx1"/>
              </a:solidFill>
            </a:endParaRPr>
          </a:p>
          <a:p>
            <a:r>
              <a:rPr lang="en-ZA" b="1" dirty="0" smtClean="0">
                <a:solidFill>
                  <a:schemeClr val="tx1"/>
                </a:solidFill>
              </a:rPr>
              <a:t>ECG/CXR</a:t>
            </a:r>
            <a:r>
              <a:rPr lang="en-ZA" dirty="0" smtClean="0">
                <a:solidFill>
                  <a:schemeClr val="tx1"/>
                </a:solidFill>
              </a:rPr>
              <a:t>   - RVHT , p-</a:t>
            </a:r>
            <a:r>
              <a:rPr lang="en-ZA" dirty="0" err="1" smtClean="0">
                <a:solidFill>
                  <a:schemeClr val="tx1"/>
                </a:solidFill>
              </a:rPr>
              <a:t>pulmonale</a:t>
            </a:r>
            <a:r>
              <a:rPr lang="en-ZA" dirty="0" smtClean="0">
                <a:solidFill>
                  <a:schemeClr val="tx1"/>
                </a:solidFill>
              </a:rPr>
              <a:t>,  </a:t>
            </a:r>
            <a:r>
              <a:rPr lang="en-ZA" dirty="0" smtClean="0">
                <a:solidFill>
                  <a:schemeClr val="tx1"/>
                </a:solidFill>
              </a:rPr>
              <a:t>d</a:t>
            </a:r>
            <a:r>
              <a:rPr lang="en-ZA" dirty="0" smtClean="0">
                <a:solidFill>
                  <a:schemeClr val="tx1"/>
                </a:solidFill>
              </a:rPr>
              <a:t>ecreased </a:t>
            </a:r>
            <a:r>
              <a:rPr lang="en-ZA" dirty="0" smtClean="0">
                <a:solidFill>
                  <a:schemeClr val="tx1"/>
                </a:solidFill>
              </a:rPr>
              <a:t>flow, RVHT, PA 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r>
              <a:rPr lang="en-ZA" b="1" dirty="0" smtClean="0">
                <a:solidFill>
                  <a:schemeClr val="tx1"/>
                </a:solidFill>
              </a:rPr>
              <a:t>Echo</a:t>
            </a:r>
            <a:r>
              <a:rPr lang="en-ZA" dirty="0" smtClean="0">
                <a:solidFill>
                  <a:schemeClr val="tx1"/>
                </a:solidFill>
              </a:rPr>
              <a:t>   -   usually indirect 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	-  variable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  -  patient / </a:t>
            </a:r>
            <a:r>
              <a:rPr lang="en-ZA" dirty="0" err="1" smtClean="0">
                <a:solidFill>
                  <a:schemeClr val="tx1"/>
                </a:solidFill>
              </a:rPr>
              <a:t>songrapher</a:t>
            </a:r>
            <a:r>
              <a:rPr lang="en-ZA" dirty="0" smtClean="0">
                <a:solidFill>
                  <a:schemeClr val="tx1"/>
                </a:solidFill>
              </a:rPr>
              <a:t> / machine  dependant	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</a:t>
            </a:r>
            <a:r>
              <a:rPr lang="en-ZA" b="1" dirty="0" smtClean="0">
                <a:solidFill>
                  <a:schemeClr val="tx1"/>
                </a:solidFill>
              </a:rPr>
              <a:t>-   RVPSP -  </a:t>
            </a:r>
            <a:r>
              <a:rPr lang="en-ZA" dirty="0" smtClean="0">
                <a:solidFill>
                  <a:schemeClr val="tx1"/>
                </a:solidFill>
              </a:rPr>
              <a:t>needs TR</a:t>
            </a:r>
          </a:p>
          <a:p>
            <a:pPr>
              <a:buNone/>
            </a:pPr>
            <a:r>
              <a:rPr lang="en-ZA" b="1" dirty="0" smtClean="0">
                <a:solidFill>
                  <a:schemeClr val="tx1"/>
                </a:solidFill>
              </a:rPr>
              <a:t>          </a:t>
            </a:r>
          </a:p>
          <a:p>
            <a:pPr>
              <a:buNone/>
            </a:pPr>
            <a:r>
              <a:rPr lang="en-ZA" b="1" dirty="0" smtClean="0">
                <a:solidFill>
                  <a:schemeClr val="tx1"/>
                </a:solidFill>
              </a:rPr>
              <a:t>                 -   PIG – </a:t>
            </a:r>
            <a:r>
              <a:rPr lang="en-ZA" dirty="0" smtClean="0">
                <a:solidFill>
                  <a:schemeClr val="tx1"/>
                </a:solidFill>
              </a:rPr>
              <a:t> needs shunt</a:t>
            </a:r>
          </a:p>
          <a:p>
            <a:pPr>
              <a:buNone/>
            </a:pPr>
            <a:endParaRPr lang="en-ZA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b="1" dirty="0" smtClean="0">
                <a:solidFill>
                  <a:schemeClr val="tx1"/>
                </a:solidFill>
              </a:rPr>
              <a:t>                 -  BP  -  </a:t>
            </a:r>
            <a:r>
              <a:rPr lang="en-ZA" dirty="0" smtClean="0">
                <a:solidFill>
                  <a:schemeClr val="tx1"/>
                </a:solidFill>
              </a:rPr>
              <a:t>can be </a:t>
            </a:r>
            <a:r>
              <a:rPr lang="en-ZA" dirty="0" err="1" smtClean="0">
                <a:solidFill>
                  <a:schemeClr val="tx1"/>
                </a:solidFill>
              </a:rPr>
              <a:t>inacurate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n-ZA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 smtClean="0">
                <a:solidFill>
                  <a:schemeClr val="tx1"/>
                </a:solidFill>
              </a:rPr>
              <a:t>PVR = PAP/ </a:t>
            </a:r>
            <a:r>
              <a:rPr lang="en-ZA" b="1" dirty="0" err="1" smtClean="0">
                <a:solidFill>
                  <a:schemeClr val="tx1"/>
                </a:solidFill>
              </a:rPr>
              <a:t>PAflow</a:t>
            </a:r>
            <a:endParaRPr lang="en-ZA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</a:t>
            </a:r>
            <a:r>
              <a:rPr lang="en-ZA" dirty="0" err="1" smtClean="0">
                <a:solidFill>
                  <a:schemeClr val="tx1"/>
                </a:solidFill>
              </a:rPr>
              <a:t>Substitude</a:t>
            </a:r>
            <a:r>
              <a:rPr lang="en-ZA" dirty="0" smtClean="0">
                <a:solidFill>
                  <a:schemeClr val="tx1"/>
                </a:solidFill>
              </a:rPr>
              <a:t> PA pressure with TR jet</a:t>
            </a: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 </a:t>
            </a:r>
            <a:r>
              <a:rPr lang="en-ZA" dirty="0" err="1" smtClean="0">
                <a:solidFill>
                  <a:schemeClr val="tx1"/>
                </a:solidFill>
              </a:rPr>
              <a:t>Substitude</a:t>
            </a:r>
            <a:r>
              <a:rPr lang="en-ZA" dirty="0" smtClean="0">
                <a:solidFill>
                  <a:schemeClr val="tx1"/>
                </a:solidFill>
              </a:rPr>
              <a:t> PA flow by RVOT VTI                  							(</a:t>
            </a:r>
            <a:r>
              <a:rPr lang="en-ZA" dirty="0" err="1" smtClean="0">
                <a:solidFill>
                  <a:schemeClr val="tx1"/>
                </a:solidFill>
              </a:rPr>
              <a:t>velosity</a:t>
            </a:r>
            <a:r>
              <a:rPr lang="en-ZA" dirty="0" smtClean="0">
                <a:solidFill>
                  <a:schemeClr val="tx1"/>
                </a:solidFill>
              </a:rPr>
              <a:t> time integral)</a:t>
            </a:r>
          </a:p>
          <a:p>
            <a:pPr>
              <a:buNone/>
            </a:pPr>
            <a:endParaRPr lang="en-ZA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b="1" dirty="0" smtClean="0">
                <a:solidFill>
                  <a:schemeClr val="tx1"/>
                </a:solidFill>
              </a:rPr>
              <a:t>                                And we get </a:t>
            </a:r>
          </a:p>
          <a:p>
            <a:pPr>
              <a:buNone/>
            </a:pPr>
            <a:endParaRPr lang="en-ZA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/>
                </a:solidFill>
              </a:rPr>
              <a:t>                   </a:t>
            </a:r>
            <a:r>
              <a:rPr lang="en-ZA" u="sng" dirty="0" smtClean="0">
                <a:solidFill>
                  <a:schemeClr val="tx1"/>
                </a:solidFill>
              </a:rPr>
              <a:t>PVR = TR jet velocity/ RVOT VTI x10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9745"/>
            <a:ext cx="4038600" cy="315789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Figure 1 Images showing peak tricuspid </a:t>
            </a:r>
            <a:r>
              <a:rPr lang="en-US" b="1" dirty="0" err="1" smtClean="0"/>
              <a:t>regurgitant</a:t>
            </a:r>
            <a:r>
              <a:rPr lang="en-US" b="1" dirty="0" smtClean="0"/>
              <a:t> velocity (TRV) and right ventricular outflow time-velocity integral (TVI</a:t>
            </a:r>
            <a:r>
              <a:rPr lang="en-US" b="1" baseline="-25000" dirty="0" smtClean="0"/>
              <a:t>RVOT</a:t>
            </a:r>
            <a:r>
              <a:rPr lang="en-US" b="1" dirty="0" smtClean="0"/>
              <a:t>) in a patient with normal pulmonary vascular resistance (PVR). (A) TRV is 2.86 m/s. (B) TVI</a:t>
            </a:r>
            <a:r>
              <a:rPr lang="en-US" b="1" baseline="-25000" dirty="0" smtClean="0"/>
              <a:t>RVOT</a:t>
            </a:r>
            <a:r>
              <a:rPr lang="en-US" b="1" dirty="0" smtClean="0"/>
              <a:t> is 20.8 cm. The ratio of TRV/TVI</a:t>
            </a:r>
            <a:r>
              <a:rPr lang="en-US" b="1" baseline="-25000" dirty="0" smtClean="0"/>
              <a:t>RVOT</a:t>
            </a:r>
            <a:r>
              <a:rPr lang="en-US" b="1" dirty="0" smtClean="0"/>
              <a:t> = 2.86/20.8 = 0.1375. . This patient’s invasive PVR measurement was within 0.4 WU of the </a:t>
            </a:r>
            <a:r>
              <a:rPr lang="en-US" b="1" dirty="0" err="1" smtClean="0"/>
              <a:t>echocardiographic</a:t>
            </a:r>
            <a:r>
              <a:rPr lang="en-US" b="1" dirty="0" smtClean="0"/>
              <a:t> value (PVR</a:t>
            </a:r>
            <a:r>
              <a:rPr lang="en-US" b="1" baseline="-25000" dirty="0" smtClean="0"/>
              <a:t>CATH</a:t>
            </a:r>
            <a:r>
              <a:rPr lang="en-US" b="1" dirty="0" smtClean="0"/>
              <a:t> = 1.3 WU). PVR</a:t>
            </a:r>
            <a:r>
              <a:rPr lang="en-US" b="1" baseline="-25000" dirty="0" smtClean="0"/>
              <a:t>ECHO</a:t>
            </a:r>
            <a:r>
              <a:rPr lang="en-US" b="1" dirty="0" smtClean="0"/>
              <a:t> = PVR in WU calculated based on the linear regression equation in which a value for PVR in WU was modeled based on TRV/TVI</a:t>
            </a:r>
            <a:r>
              <a:rPr lang="en-US" b="1" baseline="-25000" dirty="0" smtClean="0"/>
              <a:t>RVOT</a:t>
            </a:r>
            <a:r>
              <a:rPr lang="en-US" b="1" dirty="0" smtClean="0"/>
              <a:t>. PVR</a:t>
            </a:r>
            <a:r>
              <a:rPr lang="en-US" b="1" baseline="-25000" dirty="0" smtClean="0"/>
              <a:t>CATH</a:t>
            </a:r>
            <a:r>
              <a:rPr lang="en-US" b="1" dirty="0" smtClean="0"/>
              <a:t> = invasive PVR.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 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43869"/>
            <a:ext cx="4038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591</TotalTime>
  <Words>956</Words>
  <Application>Microsoft Office PowerPoint</Application>
  <PresentationFormat>On-screen Show (4:3)</PresentationFormat>
  <Paragraphs>166</Paragraphs>
  <Slides>30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Pulmonary artery banding</vt:lpstr>
      <vt:lpstr>Overview</vt:lpstr>
      <vt:lpstr>Inroduction </vt:lpstr>
      <vt:lpstr>History of banding</vt:lpstr>
      <vt:lpstr>History</vt:lpstr>
      <vt:lpstr>Pathophysiology</vt:lpstr>
      <vt:lpstr>Diagnosis</vt:lpstr>
      <vt:lpstr>Slide 8</vt:lpstr>
      <vt:lpstr>Slide 9</vt:lpstr>
      <vt:lpstr>Slide 10</vt:lpstr>
      <vt:lpstr>Slide 11</vt:lpstr>
      <vt:lpstr>Slide 12</vt:lpstr>
      <vt:lpstr>Slide 13</vt:lpstr>
      <vt:lpstr>Slide 14</vt:lpstr>
      <vt:lpstr>Who should we Band?</vt:lpstr>
      <vt:lpstr>Slide 16</vt:lpstr>
      <vt:lpstr>Slide 17</vt:lpstr>
      <vt:lpstr>Slide 18</vt:lpstr>
      <vt:lpstr>How tight should the band be?</vt:lpstr>
      <vt:lpstr>Slide 20</vt:lpstr>
      <vt:lpstr>Slide 21</vt:lpstr>
      <vt:lpstr>Slide 22</vt:lpstr>
      <vt:lpstr>Slide 23</vt:lpstr>
      <vt:lpstr>Complications</vt:lpstr>
      <vt:lpstr>Future</vt:lpstr>
      <vt:lpstr>Slide 26</vt:lpstr>
      <vt:lpstr>Alternatives</vt:lpstr>
      <vt:lpstr>Slide 28</vt:lpstr>
      <vt:lpstr>When and who to band in Africa ?</vt:lpstr>
      <vt:lpstr>Slide 30</vt:lpstr>
    </vt:vector>
  </TitlesOfParts>
  <Company>BLG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uvp</cp:lastModifiedBy>
  <cp:revision>109</cp:revision>
  <dcterms:created xsi:type="dcterms:W3CDTF">2011-02-17T13:16:50Z</dcterms:created>
  <dcterms:modified xsi:type="dcterms:W3CDTF">2011-06-05T05:07:23Z</dcterms:modified>
</cp:coreProperties>
</file>