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66" r:id="rId3"/>
    <p:sldId id="269" r:id="rId4"/>
    <p:sldId id="268" r:id="rId5"/>
    <p:sldId id="264" r:id="rId6"/>
    <p:sldId id="272" r:id="rId7"/>
    <p:sldId id="271" r:id="rId8"/>
    <p:sldId id="291" r:id="rId9"/>
    <p:sldId id="292" r:id="rId10"/>
    <p:sldId id="265" r:id="rId11"/>
    <p:sldId id="258" r:id="rId12"/>
    <p:sldId id="259" r:id="rId13"/>
    <p:sldId id="257" r:id="rId14"/>
    <p:sldId id="260" r:id="rId15"/>
    <p:sldId id="261" r:id="rId16"/>
    <p:sldId id="262" r:id="rId17"/>
    <p:sldId id="270" r:id="rId18"/>
    <p:sldId id="273" r:id="rId19"/>
    <p:sldId id="274" r:id="rId20"/>
    <p:sldId id="275" r:id="rId21"/>
    <p:sldId id="276" r:id="rId22"/>
    <p:sldId id="277" r:id="rId23"/>
    <p:sldId id="281" r:id="rId24"/>
    <p:sldId id="279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My%20Documents\@Development%20thoracic%20surgery\Mortality%20data\SA%20mortality%20rat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plotArea>
      <c:layout>
        <c:manualLayout>
          <c:layoutTarget val="inner"/>
          <c:xMode val="edge"/>
          <c:yMode val="edge"/>
          <c:x val="0.22184094224376885"/>
          <c:y val="0.15308262521139701"/>
          <c:w val="0.65511656726447665"/>
          <c:h val="0.58556149732620133"/>
        </c:manualLayout>
      </c:layout>
      <c:lineChart>
        <c:grouping val="standard"/>
        <c:ser>
          <c:idx val="0"/>
          <c:order val="0"/>
          <c:tx>
            <c:v>Stats SA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'annual mortality RSA'!$A$2:$A$10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</c:numCache>
            </c:numRef>
          </c:cat>
          <c:val>
            <c:numRef>
              <c:f>'annual mortality RSA'!$B$2:$B$10</c:f>
              <c:numCache>
                <c:formatCode>General</c:formatCode>
                <c:ptCount val="9"/>
                <c:pt idx="0">
                  <c:v>316507</c:v>
                </c:pt>
                <c:pt idx="1">
                  <c:v>365053</c:v>
                </c:pt>
                <c:pt idx="2">
                  <c:v>380982</c:v>
                </c:pt>
                <c:pt idx="3">
                  <c:v>414530</c:v>
                </c:pt>
                <c:pt idx="4">
                  <c:v>453404</c:v>
                </c:pt>
                <c:pt idx="5">
                  <c:v>499925</c:v>
                </c:pt>
                <c:pt idx="6">
                  <c:v>553718</c:v>
                </c:pt>
                <c:pt idx="7">
                  <c:v>572350</c:v>
                </c:pt>
                <c:pt idx="8">
                  <c:v>591213</c:v>
                </c:pt>
              </c:numCache>
            </c:numRef>
          </c:val>
        </c:ser>
        <c:ser>
          <c:idx val="1"/>
          <c:order val="1"/>
          <c:tx>
            <c:v>BOD Unit 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'annual mortality RSA'!$A$2:$A$10</c:f>
              <c:numCache>
                <c:formatCode>General</c:formatCode>
                <c:ptCount val="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</c:numCache>
            </c:numRef>
          </c:cat>
          <c:val>
            <c:numRef>
              <c:f>'annual mortality RSA'!$C$2:$C$10</c:f>
              <c:numCache>
                <c:formatCode>General</c:formatCode>
                <c:ptCount val="9"/>
                <c:pt idx="3">
                  <c:v>556585</c:v>
                </c:pt>
              </c:numCache>
            </c:numRef>
          </c:val>
        </c:ser>
        <c:marker val="1"/>
        <c:axId val="67105536"/>
        <c:axId val="67107840"/>
      </c:lineChart>
      <c:catAx>
        <c:axId val="67105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ZA"/>
                  <a:t>Years</a:t>
                </a:r>
              </a:p>
            </c:rich>
          </c:tx>
          <c:layout>
            <c:manualLayout>
              <c:xMode val="edge"/>
              <c:yMode val="edge"/>
              <c:x val="0.51980281785468563"/>
              <c:y val="0.898395721925133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07840"/>
        <c:crosses val="autoZero"/>
        <c:auto val="1"/>
        <c:lblAlgn val="ctr"/>
        <c:lblOffset val="100"/>
        <c:tickMarkSkip val="1"/>
      </c:catAx>
      <c:valAx>
        <c:axId val="671078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ZA"/>
                  <a:t>Deaths
</a:t>
                </a:r>
              </a:p>
            </c:rich>
          </c:tx>
          <c:layout>
            <c:manualLayout>
              <c:xMode val="edge"/>
              <c:yMode val="edge"/>
              <c:x val="8.2508383786458264E-3"/>
              <c:y val="0.3582887700534777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05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76E32-603B-4EDB-9EAF-0D3136752D6F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C65BC-CBB5-4480-BD2E-5CA853EFF40F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Explain definitions here of the various sorts of studies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C65BC-CBB5-4480-BD2E-5CA853EFF40F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ZA" smtClean="0"/>
              <a:t>Population of 5m with a high proportion of poverty and poor levels of education.  Most are dependant on state health care provision.  There is one CTS department.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285A1-4D55-4C51-978C-8CC8474047BC}" type="slidenum">
              <a:rPr lang="en-ZA" smtClean="0"/>
              <a:pPr>
                <a:defRPr/>
              </a:pPr>
              <a:t>19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ZA" smtClean="0"/>
              <a:t>Operative activity in the big five was investigated through stats, records in TS as well as in other related fields.  The same process was followed in the 7 regional hospitals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BBFD71-0D05-41FD-BC7A-1B8292048F5E}" type="slidenum">
              <a:rPr lang="en-ZA" smtClean="0"/>
              <a:pPr>
                <a:defRPr/>
              </a:pPr>
              <a:t>21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ZA" smtClean="0"/>
              <a:t>ACADEMIC PRODUCTIVITY  was assessed in a systematic review of SA thoracic surgery literature over 50 years, and included a study of interdisciplinary interactions and the level of curriculum based teaching and training methods.  </a:t>
            </a:r>
          </a:p>
          <a:p>
            <a:endParaRPr lang="en-ZA" smtClean="0"/>
          </a:p>
          <a:p>
            <a:r>
              <a:rPr lang="en-ZA" smtClean="0"/>
              <a:t>Enquiry into record keeping, file retrieval and database functions was also completed.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1E598-D0BE-417F-A9C0-A182C524D042}" type="slidenum">
              <a:rPr lang="en-ZA" smtClean="0"/>
              <a:pPr>
                <a:defRPr/>
              </a:pPr>
              <a:t>22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ZA" smtClean="0"/>
              <a:t>A model for the development of TS was created. It was based the principles of systems theory and prioritisation of action options and began with this operational wheel.  It starts with a sit analysis 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CB73C3-B8A9-479F-B6CB-922A5D5079CF}" type="slidenum">
              <a:rPr lang="en-ZA" smtClean="0"/>
              <a:pPr>
                <a:defRPr/>
              </a:pPr>
              <a:t>24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83CED-4004-4731-86FF-5AAFE8D1ED85}" type="slidenum">
              <a:rPr lang="en-ZA" smtClean="0"/>
              <a:pPr/>
              <a:t>26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7512765-38C2-4631-995B-16F07767B71D}" type="datetimeFigureOut">
              <a:rPr lang="en-ZA" smtClean="0"/>
              <a:pPr/>
              <a:t>2011/06/03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B21DB7-5180-4198-852B-A1B7AFAD9DAE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?term=%22Kindig%20D%22%5bAuthor%5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/>
          <a:lstStyle/>
          <a:p>
            <a:r>
              <a:rPr lang="en-ZA" dirty="0" smtClean="0"/>
              <a:t>Population Studies in Cardiothoracic Surgery in SA.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4953000" cy="1752600"/>
          </a:xfrm>
        </p:spPr>
        <p:txBody>
          <a:bodyPr>
            <a:normAutofit/>
          </a:bodyPr>
          <a:lstStyle/>
          <a:p>
            <a:r>
              <a:rPr lang="en-ZA" dirty="0" smtClean="0"/>
              <a:t>Anthony Linegar </a:t>
            </a:r>
          </a:p>
          <a:p>
            <a:r>
              <a:rPr lang="en-ZA" sz="1600" dirty="0" smtClean="0"/>
              <a:t>MBChB., FC(Cardio)SA., Ph.D. </a:t>
            </a:r>
          </a:p>
          <a:p>
            <a:endParaRPr lang="en-ZA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64088" y="4221088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/>
              <a:t>Registrars’ Symposium Bloemfontein, </a:t>
            </a:r>
          </a:p>
          <a:p>
            <a:r>
              <a:rPr lang="en-ZA" sz="2000" dirty="0" smtClean="0"/>
              <a:t>June 2011. </a:t>
            </a:r>
          </a:p>
          <a:p>
            <a:endParaRPr lang="en-ZA" sz="2000" dirty="0" smtClean="0"/>
          </a:p>
          <a:p>
            <a:r>
              <a:rPr lang="en-ZA" sz="2000" dirty="0" smtClean="0"/>
              <a:t>Faculty of Health Sciences</a:t>
            </a:r>
          </a:p>
          <a:p>
            <a:r>
              <a:rPr lang="en-ZA" sz="2000" dirty="0" smtClean="0"/>
              <a:t>Dept. Cardiothoracic Surgery</a:t>
            </a:r>
          </a:p>
          <a:p>
            <a:r>
              <a:rPr lang="en-ZA" sz="2000" dirty="0" smtClean="0"/>
              <a:t>University Free State</a:t>
            </a:r>
            <a:endParaRPr lang="en-ZA" dirty="0"/>
          </a:p>
        </p:txBody>
      </p:sp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5000" contrast="-40000"/>
          </a:blip>
          <a:stretch>
            <a:fillRect/>
          </a:stretch>
        </p:blipFill>
        <p:spPr>
          <a:xfrm>
            <a:off x="3923928" y="692696"/>
            <a:ext cx="1224136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UFS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5229200"/>
            <a:ext cx="1077448" cy="141277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285484" y="1858516"/>
            <a:ext cx="371703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ZA" dirty="0" smtClean="0">
                <a:solidFill>
                  <a:srgbClr val="0070C0"/>
                </a:solidFill>
              </a:rPr>
              <a:t>Terminology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en-ZA" dirty="0" smtClean="0"/>
              <a:t>Epidemiology investigates distribution and determinants of disease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Health economics studies the financing of health care systems, quantifies the value of service provided, models decision making, attempts to influence the application of available resources</a:t>
            </a:r>
            <a:r>
              <a:rPr lang="en-ZA" dirty="0" smtClean="0"/>
              <a:t>.</a:t>
            </a:r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Operational research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r>
              <a:rPr lang="en-ZA" dirty="0" smtClean="0"/>
              <a:t>What measures do we use?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423424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Crude incidence </a:t>
            </a:r>
            <a:endParaRPr lang="en-ZA" dirty="0" smtClean="0"/>
          </a:p>
          <a:p>
            <a:r>
              <a:rPr lang="en-ZA" dirty="0" smtClean="0"/>
              <a:t>Incidence </a:t>
            </a:r>
            <a:r>
              <a:rPr lang="en-ZA" dirty="0" smtClean="0"/>
              <a:t>= new cases per year / population x 100,000 (time based definition</a:t>
            </a:r>
            <a:r>
              <a:rPr lang="en-ZA" dirty="0" smtClean="0"/>
              <a:t>)</a:t>
            </a:r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ASIR 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Standardisation – adjustment to remove effect of differences in a composite population This minimises erroneous comparisons. </a:t>
            </a:r>
          </a:p>
          <a:p>
            <a:endParaRPr lang="en-ZA" dirty="0" smtClean="0"/>
          </a:p>
          <a:p>
            <a:r>
              <a:rPr lang="en-ZA" dirty="0" smtClean="0"/>
              <a:t>Mortality rates crude </a:t>
            </a:r>
            <a:br>
              <a:rPr lang="en-ZA" dirty="0" smtClean="0"/>
            </a:br>
            <a:r>
              <a:rPr lang="en-ZA" dirty="0" smtClean="0"/>
              <a:t>= deaths per year/ population X 100,000</a:t>
            </a:r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n-ZA" dirty="0" smtClean="0"/>
              <a:t>Measures 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endParaRPr lang="en-ZA" dirty="0" smtClean="0"/>
          </a:p>
          <a:p>
            <a:r>
              <a:rPr lang="en-ZA" dirty="0" smtClean="0"/>
              <a:t>Prevalence is not expressed per unit time </a:t>
            </a:r>
            <a:br>
              <a:rPr lang="en-ZA" dirty="0" smtClean="0"/>
            </a:br>
            <a:r>
              <a:rPr lang="en-ZA" dirty="0" smtClean="0"/>
              <a:t>= total cases at one point in time / population </a:t>
            </a:r>
            <a:br>
              <a:rPr lang="en-ZA" dirty="0" smtClean="0"/>
            </a:br>
            <a:r>
              <a:rPr lang="en-ZA" dirty="0" smtClean="0"/>
              <a:t>this is not a rate. </a:t>
            </a:r>
          </a:p>
          <a:p>
            <a:endParaRPr lang="en-ZA" dirty="0" smtClean="0"/>
          </a:p>
          <a:p>
            <a:r>
              <a:rPr lang="en-ZA" dirty="0" smtClean="0"/>
              <a:t>Clinical activity </a:t>
            </a:r>
          </a:p>
          <a:p>
            <a:endParaRPr lang="en-ZA" dirty="0" smtClean="0"/>
          </a:p>
          <a:p>
            <a:r>
              <a:rPr lang="en-ZA" dirty="0" smtClean="0"/>
              <a:t>Performance gap </a:t>
            </a:r>
          </a:p>
          <a:p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Why population studies / health service research?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45432"/>
            <a:ext cx="8424936" cy="4347864"/>
          </a:xfrm>
        </p:spPr>
        <p:txBody>
          <a:bodyPr>
            <a:normAutofit/>
          </a:bodyPr>
          <a:lstStyle/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Informs about:-</a:t>
            </a:r>
          </a:p>
          <a:p>
            <a:pPr>
              <a:buNone/>
            </a:pP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burden of disease </a:t>
            </a:r>
          </a:p>
          <a:p>
            <a:pPr>
              <a:buNone/>
            </a:pP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service delivery</a:t>
            </a:r>
          </a:p>
          <a:p>
            <a:pPr>
              <a:buNone/>
            </a:pP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performance gap</a:t>
            </a:r>
          </a:p>
          <a:p>
            <a:pPr>
              <a:buNone/>
            </a:pPr>
            <a:endParaRPr lang="en-ZA" dirty="0" smtClean="0"/>
          </a:p>
        </p:txBody>
      </p:sp>
      <p:sp>
        <p:nvSpPr>
          <p:cNvPr id="5" name="AutoShape 11"/>
          <p:cNvSpPr>
            <a:spLocks noChangeAspect="1" noChangeArrowheads="1" noTextEdit="1"/>
          </p:cNvSpPr>
          <p:nvPr/>
        </p:nvSpPr>
        <p:spPr bwMode="auto">
          <a:xfrm>
            <a:off x="395536" y="1988840"/>
            <a:ext cx="8504238" cy="450056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816224" y="3242965"/>
            <a:ext cx="3238500" cy="2454275"/>
          </a:xfrm>
          <a:prstGeom prst="ellipse">
            <a:avLst/>
          </a:prstGeom>
          <a:solidFill>
            <a:srgbClr val="33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030661" y="3857328"/>
            <a:ext cx="2024063" cy="1227137"/>
          </a:xfrm>
          <a:prstGeom prst="ellipse">
            <a:avLst/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824411" y="4203403"/>
            <a:ext cx="1214438" cy="612775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57924" y="2833390"/>
            <a:ext cx="3848100" cy="819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Burden of disease in community</a:t>
            </a:r>
          </a:p>
          <a:p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57924" y="3857328"/>
            <a:ext cx="3848100" cy="817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Clinical activity within the burden of disease </a:t>
            </a:r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257924" y="4879678"/>
            <a:ext cx="3848100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Research activity</a:t>
            </a:r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H="1">
            <a:off x="3448299" y="4060528"/>
            <a:ext cx="8096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 flipH="1" flipV="1">
            <a:off x="3448299" y="4674890"/>
            <a:ext cx="809625" cy="614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14" name="Line 2"/>
          <p:cNvSpPr>
            <a:spLocks noChangeShapeType="1"/>
          </p:cNvSpPr>
          <p:nvPr/>
        </p:nvSpPr>
        <p:spPr bwMode="auto">
          <a:xfrm flipH="1">
            <a:off x="3043486" y="3242965"/>
            <a:ext cx="1214438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24161" y="2346028"/>
            <a:ext cx="307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Clinical governance </a:t>
            </a:r>
            <a:endParaRPr lang="en-ZA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6256" y="6093296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Linegar AG, 2008</a:t>
            </a:r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 word on literature reviews - sources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608512"/>
          </a:xfrm>
        </p:spPr>
        <p:txBody>
          <a:bodyPr/>
          <a:lstStyle/>
          <a:p>
            <a:r>
              <a:rPr lang="en-ZA" dirty="0" smtClean="0"/>
              <a:t>MEDLINE via search engine PUBMED; </a:t>
            </a:r>
            <a:br>
              <a:rPr lang="en-ZA" dirty="0" smtClean="0"/>
            </a:br>
            <a:r>
              <a:rPr lang="en-ZA" dirty="0" smtClean="0"/>
              <a:t>16 million citations since 1950</a:t>
            </a:r>
          </a:p>
          <a:p>
            <a:r>
              <a:rPr lang="en-ZA" dirty="0" smtClean="0"/>
              <a:t>OVID</a:t>
            </a:r>
          </a:p>
          <a:p>
            <a:r>
              <a:rPr lang="en-ZA" dirty="0" smtClean="0"/>
              <a:t>EMBASE</a:t>
            </a:r>
          </a:p>
          <a:p>
            <a:r>
              <a:rPr lang="en-ZA" dirty="0" smtClean="0"/>
              <a:t>CINAHL</a:t>
            </a:r>
          </a:p>
          <a:p>
            <a:r>
              <a:rPr lang="en-ZA" dirty="0" smtClean="0"/>
              <a:t>Cochrane Library for clinical trials and systematic reviews. </a:t>
            </a:r>
          </a:p>
          <a:p>
            <a:r>
              <a:rPr lang="en-ZA" dirty="0" smtClean="0"/>
              <a:t>African </a:t>
            </a:r>
            <a:r>
              <a:rPr lang="en-ZA" dirty="0" smtClean="0"/>
              <a:t>database  (</a:t>
            </a:r>
            <a:r>
              <a:rPr lang="en-ZA" dirty="0" smtClean="0"/>
              <a:t>Africa-</a:t>
            </a:r>
            <a:r>
              <a:rPr lang="en-ZA" dirty="0" err="1" smtClean="0"/>
              <a:t>Wide:NiPad</a:t>
            </a:r>
            <a:r>
              <a:rPr lang="en-ZA" dirty="0" smtClean="0"/>
              <a:t>) </a:t>
            </a:r>
          </a:p>
          <a:p>
            <a:r>
              <a:rPr lang="en-ZA" dirty="0" smtClean="0"/>
              <a:t>S</a:t>
            </a:r>
            <a:r>
              <a:rPr lang="en-ZA" dirty="0" smtClean="0"/>
              <a:t>A </a:t>
            </a:r>
            <a:r>
              <a:rPr lang="en-ZA" dirty="0" smtClean="0"/>
              <a:t>non-reviewed journals</a:t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ZA" dirty="0" smtClean="0"/>
              <a:t>A word on literature reviews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en-ZA" dirty="0" smtClean="0"/>
              <a:t>Simple review</a:t>
            </a:r>
          </a:p>
          <a:p>
            <a:endParaRPr lang="en-ZA" dirty="0" smtClean="0"/>
          </a:p>
          <a:p>
            <a:r>
              <a:rPr lang="en-ZA" dirty="0" smtClean="0"/>
              <a:t>Bias; selection; exclusion; incomplete; sample size inadequate; lacks relevance; needs a great deal of explanation.</a:t>
            </a:r>
          </a:p>
          <a:p>
            <a:endParaRPr lang="en-ZA" dirty="0" smtClean="0"/>
          </a:p>
          <a:p>
            <a:r>
              <a:rPr lang="en-ZA" dirty="0" smtClean="0"/>
              <a:t>Value determined by the research question and the aim of the literature review. </a:t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88832" cy="1066800"/>
          </a:xfrm>
        </p:spPr>
        <p:txBody>
          <a:bodyPr/>
          <a:lstStyle/>
          <a:p>
            <a:r>
              <a:rPr lang="en-ZA" dirty="0" smtClean="0"/>
              <a:t>A word on literature review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Systematic review</a:t>
            </a:r>
          </a:p>
          <a:p>
            <a:endParaRPr lang="en-ZA" dirty="0" smtClean="0"/>
          </a:p>
          <a:p>
            <a:r>
              <a:rPr lang="en-ZA" dirty="0" smtClean="0"/>
              <a:t>Starts with a predetermined aim and a clear and reproducible </a:t>
            </a:r>
            <a:r>
              <a:rPr lang="en-ZA" dirty="0" smtClean="0"/>
              <a:t>method, limitations are noted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Duplication by another researcher should reveal the same results – reproducible </a:t>
            </a:r>
          </a:p>
          <a:p>
            <a:endParaRPr lang="en-ZA" dirty="0" smtClean="0"/>
          </a:p>
          <a:p>
            <a:r>
              <a:rPr lang="en-ZA" dirty="0" smtClean="0"/>
              <a:t>Analysis of results requires meta-analysis 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Study example in Rheumatic HD, Congenital HD, Thoracic surgery.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4272"/>
            <a:ext cx="8229600" cy="4397056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ZA" dirty="0" smtClean="0"/>
              <a:t>Research question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Aim of the study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Objectives of the study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Method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/>
          <a:lstStyle/>
          <a:p>
            <a:r>
              <a:rPr lang="en-ZA" dirty="0" smtClean="0"/>
              <a:t>Example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ZA" dirty="0" smtClean="0"/>
              <a:t>Research question based on a hypothesis</a:t>
            </a:r>
            <a:br>
              <a:rPr lang="en-ZA" dirty="0" smtClean="0"/>
            </a:br>
            <a:r>
              <a:rPr lang="en-ZA" dirty="0" smtClean="0"/>
              <a:t>- the performance gap in TSY in CSA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Aim </a:t>
            </a:r>
            <a:br>
              <a:rPr lang="en-ZA" dirty="0" smtClean="0"/>
            </a:br>
            <a:r>
              <a:rPr lang="en-ZA" dirty="0" smtClean="0"/>
              <a:t>- to design a model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Objectives </a:t>
            </a:r>
            <a:br>
              <a:rPr lang="en-ZA" dirty="0" smtClean="0"/>
            </a:br>
            <a:r>
              <a:rPr lang="en-ZA" dirty="0" smtClean="0"/>
              <a:t>- Qt burden of disease</a:t>
            </a:r>
            <a:br>
              <a:rPr lang="en-ZA" dirty="0" smtClean="0"/>
            </a:br>
            <a:r>
              <a:rPr lang="en-ZA" dirty="0" smtClean="0"/>
              <a:t>- Qt clinical activity </a:t>
            </a:r>
            <a:br>
              <a:rPr lang="en-ZA" dirty="0" smtClean="0"/>
            </a:br>
            <a:r>
              <a:rPr lang="en-ZA" dirty="0" smtClean="0"/>
              <a:t>- Qt performance gap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Method</a:t>
            </a:r>
            <a:br>
              <a:rPr lang="en-ZA" dirty="0" smtClean="0"/>
            </a:br>
            <a:r>
              <a:rPr lang="en-ZA" dirty="0" smtClean="0"/>
              <a:t>- define the population </a:t>
            </a:r>
            <a:br>
              <a:rPr lang="en-ZA" dirty="0" smtClean="0"/>
            </a:br>
            <a:r>
              <a:rPr lang="en-ZA" dirty="0" smtClean="0"/>
              <a:t>- define the time period of the study </a:t>
            </a:r>
            <a:br>
              <a:rPr lang="en-ZA" dirty="0" smtClean="0"/>
            </a:br>
            <a:r>
              <a:rPr lang="en-ZA" dirty="0" smtClean="0"/>
              <a:t>- quantitative burden of disease study</a:t>
            </a:r>
            <a:br>
              <a:rPr lang="en-ZA" dirty="0" smtClean="0"/>
            </a:br>
            <a:r>
              <a:rPr lang="en-ZA" dirty="0" smtClean="0"/>
              <a:t>- Mixed methods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SA oval2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4500563"/>
            <a:ext cx="2286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39000" cy="96518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ZA" dirty="0" smtClean="0"/>
              <a:t>Health study in CSA</a:t>
            </a:r>
            <a:endParaRPr lang="en-ZA" dirty="0"/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eaLnBrk="1" hangingPunct="1"/>
            <a:r>
              <a:rPr lang="en-ZA" dirty="0" smtClean="0"/>
              <a:t>Mixed methods study – Performance gap in TS </a:t>
            </a:r>
          </a:p>
          <a:p>
            <a:pPr eaLnBrk="1" hangingPunct="1"/>
            <a:r>
              <a:rPr lang="en-ZA" dirty="0" smtClean="0"/>
              <a:t>Aim to create a model for the development of thoracic surgery   </a:t>
            </a:r>
          </a:p>
          <a:p>
            <a:pPr eaLnBrk="1" hangingPunct="1"/>
            <a:r>
              <a:rPr lang="en-ZA" dirty="0" smtClean="0"/>
              <a:t>2004-2006</a:t>
            </a:r>
          </a:p>
          <a:p>
            <a:pPr eaLnBrk="1" hangingPunct="1"/>
            <a:r>
              <a:rPr lang="en-ZA" dirty="0" smtClean="0"/>
              <a:t>Population 5.2 million (HDI 121</a:t>
            </a:r>
            <a:r>
              <a:rPr lang="en-ZA" baseline="30000" dirty="0" smtClean="0"/>
              <a:t>st </a:t>
            </a:r>
            <a:r>
              <a:rPr lang="en-ZA" dirty="0" smtClean="0"/>
              <a:t>)</a:t>
            </a:r>
          </a:p>
          <a:p>
            <a:pPr eaLnBrk="1" hangingPunct="1"/>
            <a:r>
              <a:rPr lang="en-ZA" dirty="0" smtClean="0"/>
              <a:t>86% dependant on state health care provision </a:t>
            </a:r>
          </a:p>
          <a:p>
            <a:pPr eaLnBrk="1" hangingPunct="1"/>
            <a:r>
              <a:rPr lang="en-ZA" dirty="0" smtClean="0"/>
              <a:t>One department CTS (Bloemfontein)</a:t>
            </a:r>
            <a:br>
              <a:rPr lang="en-ZA" dirty="0" smtClean="0"/>
            </a:br>
            <a:r>
              <a:rPr lang="en-ZA" dirty="0" smtClean="0"/>
              <a:t>- 3 consultants, 4 registrars</a:t>
            </a:r>
            <a:br>
              <a:rPr lang="en-ZA" dirty="0" smtClean="0"/>
            </a:br>
            <a:r>
              <a:rPr lang="en-ZA" dirty="0" smtClean="0"/>
              <a:t>- 8 bed ICU and 22 ward beds </a:t>
            </a:r>
          </a:p>
          <a:p>
            <a:pPr eaLnBrk="1" hangingPunct="1"/>
            <a:endParaRPr lang="en-ZA" dirty="0" smtClean="0"/>
          </a:p>
          <a:p>
            <a:pPr eaLnBrk="1" hangingPunct="1"/>
            <a:endParaRPr lang="en-ZA" dirty="0" smtClean="0"/>
          </a:p>
          <a:p>
            <a:pPr eaLnBrk="1" hangingPunct="1"/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What is population health?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089752"/>
          </a:xfrm>
        </p:spPr>
        <p:txBody>
          <a:bodyPr>
            <a:normAutofit fontScale="85000" lnSpcReduction="10000"/>
          </a:bodyPr>
          <a:lstStyle/>
          <a:p>
            <a:pPr marL="88900" indent="20638">
              <a:buNone/>
            </a:pPr>
            <a:r>
              <a:rPr lang="en-ZA" dirty="0" smtClean="0"/>
              <a:t>... Refers to health status and health status inequities of populations and subgroups over time.  Populations not individuals are the focus of action. </a:t>
            </a:r>
          </a:p>
          <a:p>
            <a:pPr marL="88900" indent="20638">
              <a:buNone/>
            </a:pPr>
            <a:endParaRPr lang="en-ZA" dirty="0" smtClean="0"/>
          </a:p>
          <a:p>
            <a:pPr marL="88900" indent="20638">
              <a:buNone/>
            </a:pPr>
            <a:r>
              <a:rPr lang="en-ZA" dirty="0" smtClean="0"/>
              <a:t>Rapidly evolving, multidisciplinary science that includes:- </a:t>
            </a:r>
          </a:p>
          <a:p>
            <a:pPr marL="442913" indent="20638">
              <a:buNone/>
            </a:pPr>
            <a:endParaRPr lang="en-ZA" dirty="0" smtClean="0"/>
          </a:p>
          <a:p>
            <a:pPr marL="442913" indent="20638">
              <a:buNone/>
            </a:pPr>
            <a:endParaRPr lang="en-ZA" dirty="0" smtClean="0"/>
          </a:p>
          <a:p>
            <a:pPr marL="442913" indent="20638">
              <a:buFont typeface="Arial" pitchFamily="34" charset="0"/>
              <a:buChar char="•"/>
            </a:pPr>
            <a:endParaRPr lang="en-ZA" dirty="0" smtClean="0"/>
          </a:p>
          <a:p>
            <a:pPr marL="442913" indent="20638">
              <a:buFont typeface="Arial" pitchFamily="34" charset="0"/>
              <a:buChar char="•"/>
            </a:pPr>
            <a:endParaRPr lang="en-ZA" dirty="0" smtClean="0"/>
          </a:p>
          <a:p>
            <a:pPr>
              <a:buNone/>
            </a:pPr>
            <a:endParaRPr lang="en-ZA" u="sng" dirty="0" smtClean="0"/>
          </a:p>
          <a:p>
            <a:endParaRPr lang="en-ZA" u="sng" dirty="0" smtClean="0"/>
          </a:p>
          <a:p>
            <a:endParaRPr lang="en-ZA" u="sng" dirty="0" smtClean="0"/>
          </a:p>
          <a:p>
            <a:pPr>
              <a:buNone/>
            </a:pPr>
            <a:endParaRPr lang="en-ZA" sz="15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ZA" sz="1500" dirty="0" err="1" smtClean="0">
                <a:solidFill>
                  <a:schemeClr val="tx2"/>
                </a:solidFill>
              </a:rPr>
              <a:t>Kindig</a:t>
            </a:r>
            <a:r>
              <a:rPr lang="en-ZA" sz="1500" dirty="0" smtClean="0">
                <a:solidFill>
                  <a:schemeClr val="tx2"/>
                </a:solidFill>
              </a:rPr>
              <a:t> D,  </a:t>
            </a:r>
            <a:r>
              <a:rPr lang="en-ZA" sz="1500" dirty="0" err="1" smtClean="0">
                <a:solidFill>
                  <a:schemeClr val="tx2"/>
                </a:solidFill>
              </a:rPr>
              <a:t>Stoddart</a:t>
            </a:r>
            <a:r>
              <a:rPr lang="en-ZA" sz="1500" dirty="0" smtClean="0">
                <a:solidFill>
                  <a:schemeClr val="tx2"/>
                </a:solidFill>
              </a:rPr>
              <a:t> G.  </a:t>
            </a:r>
            <a:r>
              <a:rPr lang="en-ZA" sz="1500" u="sng" dirty="0" smtClean="0"/>
              <a:t>Am J Public Health.</a:t>
            </a:r>
            <a:r>
              <a:rPr lang="en-ZA" sz="1500" dirty="0" smtClean="0"/>
              <a:t> 2003 Mar;93(3):380-3.</a:t>
            </a:r>
            <a:r>
              <a:rPr lang="en-ZA" sz="1500" u="sng" dirty="0" smtClean="0">
                <a:hlinkClick r:id="rId2"/>
              </a:rPr>
              <a:t> </a:t>
            </a:r>
            <a:endParaRPr lang="en-ZA" sz="1500" dirty="0" smtClean="0"/>
          </a:p>
          <a:p>
            <a:pPr>
              <a:buNone/>
            </a:pPr>
            <a:r>
              <a:rPr lang="en-ZA" sz="1500" dirty="0" smtClean="0"/>
              <a:t>Department of Population Health Sciences, University of Wisconsin-Madison School of Medicine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Oval 3"/>
          <p:cNvSpPr/>
          <p:nvPr/>
        </p:nvSpPr>
        <p:spPr>
          <a:xfrm>
            <a:off x="467544" y="2348880"/>
            <a:ext cx="3096344" cy="172819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Health outcomes</a:t>
            </a:r>
          </a:p>
          <a:p>
            <a:pPr algn="ctr">
              <a:buFontTx/>
              <a:buChar char="-"/>
            </a:pPr>
            <a:r>
              <a:rPr lang="en-ZA" dirty="0" smtClean="0"/>
              <a:t>Measurement</a:t>
            </a:r>
            <a:br>
              <a:rPr lang="en-ZA" dirty="0" smtClean="0"/>
            </a:br>
            <a:r>
              <a:rPr lang="en-ZA" dirty="0" smtClean="0"/>
              <a:t>- Analysis  </a:t>
            </a:r>
            <a:endParaRPr lang="en-ZA" sz="1600" dirty="0" smtClean="0"/>
          </a:p>
          <a:p>
            <a:pPr algn="ctr"/>
            <a:r>
              <a:rPr lang="en-ZA" sz="1400" dirty="0" smtClean="0"/>
              <a:t>(Dependant variable</a:t>
            </a:r>
            <a:r>
              <a:rPr lang="en-ZA" sz="1600" dirty="0" smtClean="0"/>
              <a:t>)</a:t>
            </a:r>
            <a:endParaRPr lang="en-ZA" sz="1600" dirty="0"/>
          </a:p>
        </p:txBody>
      </p:sp>
      <p:sp>
        <p:nvSpPr>
          <p:cNvPr id="5" name="Oval 4"/>
          <p:cNvSpPr/>
          <p:nvPr/>
        </p:nvSpPr>
        <p:spPr>
          <a:xfrm>
            <a:off x="5580112" y="2276872"/>
            <a:ext cx="3168352" cy="1800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Health determinants</a:t>
            </a:r>
          </a:p>
          <a:p>
            <a:pPr algn="ctr">
              <a:buFontTx/>
              <a:buChar char="-"/>
            </a:pPr>
            <a:r>
              <a:rPr lang="en-ZA" dirty="0" smtClean="0"/>
              <a:t>Patterns</a:t>
            </a:r>
          </a:p>
          <a:p>
            <a:pPr algn="ctr"/>
            <a:r>
              <a:rPr lang="en-ZA" sz="1400" dirty="0" smtClean="0"/>
              <a:t>(in-dependant variable) </a:t>
            </a:r>
            <a:endParaRPr lang="en-ZA" sz="1400" dirty="0"/>
          </a:p>
        </p:txBody>
      </p:sp>
      <p:sp>
        <p:nvSpPr>
          <p:cNvPr id="7" name="Oval 6"/>
          <p:cNvSpPr/>
          <p:nvPr/>
        </p:nvSpPr>
        <p:spPr>
          <a:xfrm>
            <a:off x="2843808" y="4005064"/>
            <a:ext cx="3240360" cy="165618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/>
              <a:t>Policies &amp; Interventions </a:t>
            </a:r>
            <a:endParaRPr lang="en-ZA" b="1" dirty="0"/>
          </a:p>
        </p:txBody>
      </p:sp>
      <p:sp>
        <p:nvSpPr>
          <p:cNvPr id="11" name="Left-Right-Up Arrow 10"/>
          <p:cNvSpPr/>
          <p:nvPr/>
        </p:nvSpPr>
        <p:spPr>
          <a:xfrm rot="10800000">
            <a:off x="3707904" y="2924944"/>
            <a:ext cx="1584176" cy="86409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239000" cy="89438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/>
              <a:t>Method burden of disease 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214313" y="1928813"/>
            <a:ext cx="4143375" cy="29289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2071688" y="2500313"/>
            <a:ext cx="2286000" cy="17145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3000375" y="3000375"/>
            <a:ext cx="1357313" cy="7858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4714875" y="1571625"/>
            <a:ext cx="328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ZA" sz="2400" dirty="0">
                <a:latin typeface="Trebuchet MS" pitchFamily="34" charset="0"/>
              </a:rPr>
              <a:t>Burden of disease  in community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000375" y="1857375"/>
            <a:ext cx="1571625" cy="3571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6313" y="2571750"/>
            <a:ext cx="2941637" cy="1477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/>
              <a:t>Inflammatory lung disease </a:t>
            </a:r>
          </a:p>
          <a:p>
            <a:pPr>
              <a:defRPr/>
            </a:pPr>
            <a:r>
              <a:rPr lang="en-ZA" dirty="0"/>
              <a:t>Pleuro-pulm TB</a:t>
            </a:r>
          </a:p>
          <a:p>
            <a:pPr>
              <a:defRPr/>
            </a:pPr>
            <a:r>
              <a:rPr lang="en-ZA" dirty="0"/>
              <a:t>Lung Carcinoma  </a:t>
            </a:r>
          </a:p>
          <a:p>
            <a:pPr>
              <a:defRPr/>
            </a:pPr>
            <a:r>
              <a:rPr lang="en-ZA" dirty="0"/>
              <a:t>Oesophagus Carcinoma</a:t>
            </a:r>
          </a:p>
          <a:p>
            <a:pPr>
              <a:defRPr/>
            </a:pPr>
            <a:r>
              <a:rPr lang="en-ZA" dirty="0"/>
              <a:t>Thoracic Trauma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8024" y="4221088"/>
            <a:ext cx="280657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dirty="0"/>
              <a:t>National health statistics</a:t>
            </a:r>
          </a:p>
          <a:p>
            <a:pPr>
              <a:defRPr/>
            </a:pPr>
            <a:r>
              <a:rPr lang="en-ZA" dirty="0"/>
              <a:t>Cancer registry </a:t>
            </a:r>
          </a:p>
          <a:p>
            <a:pPr>
              <a:defRPr/>
            </a:pPr>
            <a:r>
              <a:rPr lang="en-ZA" dirty="0"/>
              <a:t>Mortality data </a:t>
            </a:r>
          </a:p>
          <a:p>
            <a:pPr>
              <a:defRPr/>
            </a:pPr>
            <a:r>
              <a:rPr lang="en-ZA" dirty="0"/>
              <a:t>MRC BOD, Unit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239000" cy="89438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/>
              <a:t>Method clinical activity 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214313" y="1928813"/>
            <a:ext cx="4143375" cy="29289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2071688" y="2500313"/>
            <a:ext cx="2286000" cy="17145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3000375" y="3000375"/>
            <a:ext cx="1357313" cy="7858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857750" y="1785938"/>
            <a:ext cx="2433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Clinical activity </a:t>
            </a: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 flipV="1">
            <a:off x="3643313" y="2016125"/>
            <a:ext cx="1214437" cy="841375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5000625" y="2571750"/>
            <a:ext cx="3800475" cy="3694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/>
              <a:t>Big 5 thoracic diseases 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Universitas Hospital </a:t>
            </a:r>
          </a:p>
          <a:p>
            <a:pPr>
              <a:defRPr/>
            </a:pPr>
            <a:r>
              <a:rPr lang="en-ZA" dirty="0"/>
              <a:t>Departmental stats, theatre records</a:t>
            </a:r>
          </a:p>
          <a:p>
            <a:pPr>
              <a:defRPr/>
            </a:pPr>
            <a:r>
              <a:rPr lang="en-ZA" dirty="0"/>
              <a:t>General Surgery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7 Regional hospitals </a:t>
            </a:r>
          </a:p>
          <a:p>
            <a:pPr>
              <a:defRPr/>
            </a:pPr>
            <a:r>
              <a:rPr lang="en-ZA" dirty="0"/>
              <a:t>Gen surg, Int Med, Paed, Trauma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Private sector – Insurance industry</a:t>
            </a:r>
          </a:p>
          <a:p>
            <a:pPr>
              <a:defRPr/>
            </a:pPr>
            <a:r>
              <a:rPr lang="en-ZA" dirty="0"/>
              <a:t>ICD10, operation codes. 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endParaRPr lang="en-Z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239000" cy="89438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/>
              <a:t>Method academic productivity </a:t>
            </a:r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214313" y="1928813"/>
            <a:ext cx="4143375" cy="29289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2071688" y="2500313"/>
            <a:ext cx="2286000" cy="17145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3000375" y="3000375"/>
            <a:ext cx="1357313" cy="7858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4929188" y="1643063"/>
            <a:ext cx="337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Academic productivity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750469" y="2178844"/>
            <a:ext cx="1357313" cy="1000125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0" y="2428875"/>
            <a:ext cx="3390900" cy="2586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/>
              <a:t>Systematic review </a:t>
            </a:r>
          </a:p>
          <a:p>
            <a:pPr>
              <a:defRPr/>
            </a:pPr>
            <a:r>
              <a:rPr lang="en-ZA" dirty="0"/>
              <a:t>SA thoracic surgery literature </a:t>
            </a:r>
          </a:p>
          <a:p>
            <a:pPr>
              <a:defRPr/>
            </a:pPr>
            <a:r>
              <a:rPr lang="en-ZA" dirty="0"/>
              <a:t>1955 – 2008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Interdisciplinary interactions</a:t>
            </a:r>
          </a:p>
          <a:p>
            <a:pPr>
              <a:defRPr/>
            </a:pPr>
            <a:r>
              <a:rPr lang="en-ZA" dirty="0"/>
              <a:t>Curriculum </a:t>
            </a:r>
          </a:p>
          <a:p>
            <a:pPr>
              <a:defRPr/>
            </a:pPr>
            <a:r>
              <a:rPr lang="en-ZA" dirty="0"/>
              <a:t>Teaching and training methods 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Records, Filing, database</a:t>
            </a:r>
          </a:p>
        </p:txBody>
      </p:sp>
      <p:sp>
        <p:nvSpPr>
          <p:cNvPr id="23561" name="TextBox 17"/>
          <p:cNvSpPr txBox="1">
            <a:spLocks noChangeArrowheads="1"/>
          </p:cNvSpPr>
          <p:nvPr/>
        </p:nvSpPr>
        <p:spPr bwMode="auto">
          <a:xfrm>
            <a:off x="4572000" y="5857875"/>
            <a:ext cx="3578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/>
              <a:t>Linegar, Smit, Goldstraw, Van Zyl</a:t>
            </a:r>
          </a:p>
          <a:p>
            <a:r>
              <a:rPr lang="en-ZA"/>
              <a:t>SA Med J 2009; 99:592-594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Methodology</a:t>
            </a:r>
            <a:endParaRPr lang="en-ZA" dirty="0"/>
          </a:p>
        </p:txBody>
      </p:sp>
      <p:grpSp>
        <p:nvGrpSpPr>
          <p:cNvPr id="2" name="Content Placeholder 1"/>
          <p:cNvGrpSpPr>
            <a:grpSpLocks noGrp="1" noChangeAspect="1"/>
          </p:cNvGrpSpPr>
          <p:nvPr>
            <p:ph sz="quarter" idx="1"/>
          </p:nvPr>
        </p:nvGrpSpPr>
        <p:grpSpPr bwMode="auto">
          <a:xfrm>
            <a:off x="285750" y="2500313"/>
            <a:ext cx="5129213" cy="2714625"/>
            <a:chOff x="3250" y="7999"/>
            <a:chExt cx="6574" cy="3520"/>
          </a:xfrm>
        </p:grpSpPr>
        <p:sp>
          <p:nvSpPr>
            <p:cNvPr id="17418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250" y="7999"/>
              <a:ext cx="6574" cy="352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7419" name="Oval 10"/>
            <p:cNvSpPr>
              <a:spLocks noChangeArrowheads="1"/>
            </p:cNvSpPr>
            <p:nvPr/>
          </p:nvSpPr>
          <p:spPr bwMode="auto">
            <a:xfrm>
              <a:off x="3575" y="8980"/>
              <a:ext cx="2503" cy="1920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7420" name="Oval 9"/>
            <p:cNvSpPr>
              <a:spLocks noChangeArrowheads="1"/>
            </p:cNvSpPr>
            <p:nvPr/>
          </p:nvSpPr>
          <p:spPr bwMode="auto">
            <a:xfrm>
              <a:off x="4514" y="9460"/>
              <a:ext cx="1564" cy="96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7421" name="Oval 8"/>
            <p:cNvSpPr>
              <a:spLocks noChangeArrowheads="1"/>
            </p:cNvSpPr>
            <p:nvPr/>
          </p:nvSpPr>
          <p:spPr bwMode="auto">
            <a:xfrm>
              <a:off x="5128" y="9731"/>
              <a:ext cx="938" cy="48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6236" y="8660"/>
              <a:ext cx="2974" cy="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cs typeface="Times New Roman" pitchFamily="18" charset="0"/>
                </a:rPr>
                <a:t>Burden of disease in community</a:t>
              </a:r>
            </a:p>
            <a:p>
              <a:r>
                <a:rPr lang="en-US">
                  <a:cs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7423" name="Text Box 6"/>
            <p:cNvSpPr txBox="1">
              <a:spLocks noChangeArrowheads="1"/>
            </p:cNvSpPr>
            <p:nvPr/>
          </p:nvSpPr>
          <p:spPr bwMode="auto">
            <a:xfrm>
              <a:off x="6236" y="9460"/>
              <a:ext cx="2974" cy="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cs typeface="Times New Roman" pitchFamily="18" charset="0"/>
                </a:rPr>
                <a:t>Clinical activity within the burden of disease </a:t>
              </a:r>
              <a:endParaRPr lang="en-US" sz="1400"/>
            </a:p>
          </p:txBody>
        </p:sp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6236" y="10260"/>
              <a:ext cx="297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cs typeface="Times New Roman" pitchFamily="18" charset="0"/>
                </a:rPr>
                <a:t>Research activity</a:t>
              </a:r>
              <a:endParaRPr lang="en-US" sz="1400"/>
            </a:p>
          </p:txBody>
        </p:sp>
        <p:sp>
          <p:nvSpPr>
            <p:cNvPr id="17425" name="Line 4"/>
            <p:cNvSpPr>
              <a:spLocks noChangeShapeType="1"/>
            </p:cNvSpPr>
            <p:nvPr/>
          </p:nvSpPr>
          <p:spPr bwMode="auto">
            <a:xfrm flipH="1">
              <a:off x="5610" y="9620"/>
              <a:ext cx="62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7426" name="Line 3"/>
            <p:cNvSpPr>
              <a:spLocks noChangeShapeType="1"/>
            </p:cNvSpPr>
            <p:nvPr/>
          </p:nvSpPr>
          <p:spPr bwMode="auto">
            <a:xfrm flipH="1" flipV="1">
              <a:off x="5610" y="10100"/>
              <a:ext cx="62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  <p:sp>
          <p:nvSpPr>
            <p:cNvPr id="17427" name="Line 2"/>
            <p:cNvSpPr>
              <a:spLocks noChangeShapeType="1"/>
            </p:cNvSpPr>
            <p:nvPr/>
          </p:nvSpPr>
          <p:spPr bwMode="auto">
            <a:xfrm flipH="1">
              <a:off x="5297" y="8980"/>
              <a:ext cx="939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357813" y="1428750"/>
            <a:ext cx="3340100" cy="1938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Demographics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CIR, ASIR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Disease specific Mortality Data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Stats SA, HST, MRC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National Cancer Registry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Publications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(large series over finite time period)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43"/>
          <p:cNvCxnSpPr>
            <a:endCxn id="42" idx="1"/>
          </p:cNvCxnSpPr>
          <p:nvPr/>
        </p:nvCxnSpPr>
        <p:spPr>
          <a:xfrm rot="5400000" flipH="1" flipV="1">
            <a:off x="4485482" y="2413794"/>
            <a:ext cx="887412" cy="85725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64088" y="3356992"/>
            <a:ext cx="3352800" cy="2308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Departmental statistics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Regional and tertiary hospitals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Private CT Surgeons statistics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Private medical aids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ICD 10 codes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Operation codes 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Other disciplines (Gen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Surg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No. of surgeons (WTE)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572000" y="3857625"/>
            <a:ext cx="785813" cy="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64088" y="5661248"/>
            <a:ext cx="3357562" cy="6429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Systematic review all publications 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4286251" y="4714875"/>
            <a:ext cx="1071562" cy="642937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239000" cy="82230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The next step - implementation</a:t>
            </a:r>
            <a:endParaRPr lang="en-ZA" dirty="0"/>
          </a:p>
        </p:txBody>
      </p:sp>
      <p:pic>
        <p:nvPicPr>
          <p:cNvPr id="25603" name="Content Placeholder 3" descr="model operational wheel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584" y="1484784"/>
            <a:ext cx="7344816" cy="4934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The ATLAS Project: Premise for analysis.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769625"/>
          </a:xfrm>
        </p:spPr>
        <p:txBody>
          <a:bodyPr>
            <a:normAutofit fontScale="92500" lnSpcReduction="20000"/>
          </a:bodyPr>
          <a:lstStyle/>
          <a:p>
            <a:pPr marL="1076325" indent="-987425" algn="ctr">
              <a:buNone/>
            </a:pPr>
            <a:r>
              <a:rPr lang="en-ZA" dirty="0" smtClean="0"/>
              <a:t>Qt Size of population </a:t>
            </a:r>
          </a:p>
          <a:p>
            <a:pPr marL="1076325" indent="-987425" algn="ctr">
              <a:buNone/>
            </a:pPr>
            <a:r>
              <a:rPr lang="en-ZA" dirty="0" smtClean="0"/>
              <a:t>and Burden of Disease / 100,000</a:t>
            </a:r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r>
              <a:rPr lang="en-ZA" dirty="0" smtClean="0"/>
              <a:t>Incidence ~Prevalence ~ Mortality</a:t>
            </a:r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r>
              <a:rPr lang="en-ZA" dirty="0" smtClean="0"/>
              <a:t>Resectability / Operability 10 – 20%</a:t>
            </a:r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r>
              <a:rPr lang="en-ZA" dirty="0" smtClean="0"/>
              <a:t>Calculate required number </a:t>
            </a:r>
          </a:p>
          <a:p>
            <a:pPr marL="1076325" indent="-987425" algn="ctr">
              <a:buNone/>
            </a:pPr>
            <a:r>
              <a:rPr lang="en-ZA" dirty="0" smtClean="0"/>
              <a:t>of lung resections</a:t>
            </a:r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endParaRPr lang="en-ZA" dirty="0" smtClean="0"/>
          </a:p>
          <a:p>
            <a:pPr marL="1076325" indent="-987425" algn="ctr"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11" name="Down Arrow 10"/>
          <p:cNvSpPr/>
          <p:nvPr/>
        </p:nvSpPr>
        <p:spPr>
          <a:xfrm>
            <a:off x="4355976" y="28529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Down Arrow 11"/>
          <p:cNvSpPr/>
          <p:nvPr/>
        </p:nvSpPr>
        <p:spPr>
          <a:xfrm>
            <a:off x="4355976" y="4869160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Down Arrow 12"/>
          <p:cNvSpPr/>
          <p:nvPr/>
        </p:nvSpPr>
        <p:spPr>
          <a:xfrm>
            <a:off x="4355976" y="386104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4" name="Picture 1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en-ZA" dirty="0" smtClean="0"/>
              <a:t>Atlas project: results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1700808"/>
          <a:ext cx="7200800" cy="4304433"/>
        </p:xfrm>
        <a:graphic>
          <a:graphicData uri="http://schemas.openxmlformats.org/drawingml/2006/table">
            <a:tbl>
              <a:tblPr/>
              <a:tblGrid>
                <a:gridCol w="659179"/>
                <a:gridCol w="3133356"/>
                <a:gridCol w="1444776"/>
                <a:gridCol w="1963489"/>
              </a:tblGrid>
              <a:tr h="43171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top ten causes of cancer mortality in SA (persons) </a:t>
                      </a: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(Bradshaw et al., 2003).  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Cause of death</a:t>
                      </a:r>
                      <a:b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>
                          <a:latin typeface="Arial"/>
                          <a:ea typeface="Times New Roman"/>
                          <a:cs typeface="Times New Roman"/>
                        </a:rPr>
                        <a:t>Number of deaths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>
                          <a:latin typeface="Arial"/>
                          <a:ea typeface="Times New Roman"/>
                          <a:cs typeface="Times New Roman"/>
                        </a:rPr>
                        <a:t>% of cancer deaths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Arial"/>
                          <a:ea typeface="Times New Roman"/>
                          <a:cs typeface="Times New Roman"/>
                        </a:rPr>
                        <a:t>Cancer of Lung Trachea Bronchus</a:t>
                      </a:r>
                      <a:endParaRPr lang="en-ZA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Arial"/>
                          <a:ea typeface="Times New Roman"/>
                          <a:cs typeface="Times New Roman"/>
                        </a:rPr>
                        <a:t>7173</a:t>
                      </a:r>
                      <a:endParaRPr lang="en-ZA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Arial"/>
                          <a:ea typeface="Times New Roman"/>
                          <a:cs typeface="Times New Roman"/>
                        </a:rPr>
                        <a:t>17.2 %</a:t>
                      </a:r>
                      <a:endParaRPr lang="en-ZA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Arial"/>
                          <a:ea typeface="Times New Roman"/>
                          <a:cs typeface="Times New Roman"/>
                        </a:rPr>
                        <a:t>Cancer of Oesophagus</a:t>
                      </a:r>
                      <a:endParaRPr lang="en-ZA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Arial"/>
                          <a:ea typeface="Times New Roman"/>
                          <a:cs typeface="Times New Roman"/>
                        </a:rPr>
                        <a:t>5803</a:t>
                      </a:r>
                      <a:endParaRPr lang="en-ZA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Arial"/>
                          <a:ea typeface="Times New Roman"/>
                          <a:cs typeface="Times New Roman"/>
                        </a:rPr>
                        <a:t>13.9%</a:t>
                      </a:r>
                      <a:endParaRPr lang="en-ZA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3190" algn="l"/>
                        </a:tabLs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Cervix cancer 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3424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8.2%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Breast cancer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3062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7.3%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Liver cancer 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2692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6.5%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Colo-rectal cancer 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2446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5.9%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Prostate cancer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2411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5.8%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Stomach cancer 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2365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5.7%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Pancreas cancer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1530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3.7%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Mouth and Oro-pharynx cancer 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1464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3.5%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All Cancer deaths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41691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Annual SA mortality: </a:t>
            </a:r>
            <a:br>
              <a:rPr lang="en-ZA" dirty="0" smtClean="0"/>
            </a:br>
            <a:r>
              <a:rPr lang="en-ZA" dirty="0" smtClean="0"/>
              <a:t>MRC vs Stats SA</a:t>
            </a:r>
            <a:endParaRPr lang="en-ZA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331640" y="1500174"/>
          <a:ext cx="6912768" cy="473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56176" y="6237312"/>
            <a:ext cx="160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Stats SA 2005. 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2564904"/>
            <a:ext cx="63991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ZA" dirty="0" smtClean="0"/>
              <a:t>34% </a:t>
            </a:r>
            <a:endParaRPr lang="en-ZA" dirty="0"/>
          </a:p>
        </p:txBody>
      </p:sp>
      <p:pic>
        <p:nvPicPr>
          <p:cNvPr id="8" name="Picture 7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Age Standardised death rates</a:t>
            </a:r>
            <a:br>
              <a:rPr lang="en-ZA" dirty="0" smtClean="0"/>
            </a:br>
            <a:r>
              <a:rPr lang="en-ZA" dirty="0" smtClean="0"/>
              <a:t> in SA. 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1556792"/>
          <a:ext cx="6500857" cy="4786346"/>
        </p:xfrm>
        <a:graphic>
          <a:graphicData uri="http://schemas.openxmlformats.org/drawingml/2006/table">
            <a:tbl>
              <a:tblPr/>
              <a:tblGrid>
                <a:gridCol w="1474592"/>
                <a:gridCol w="1262694"/>
                <a:gridCol w="997030"/>
                <a:gridCol w="1142512"/>
                <a:gridCol w="1624029"/>
              </a:tblGrid>
              <a:tr h="47809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Cause specific </a:t>
                      </a: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mortality rates in SA and FS 2000 </a:t>
                      </a: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(Bradshaw et al., 2003). 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195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Cause of death 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>
                          <a:latin typeface="Arial"/>
                          <a:ea typeface="Times New Roman"/>
                          <a:cs typeface="Times New Roman"/>
                        </a:rPr>
                        <a:t>Age std death rate / 100 000 population SA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Number of deaths </a:t>
                      </a:r>
                      <a:r>
                        <a:rPr lang="en-ZA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(pop = 45m)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Number of deaths </a:t>
                      </a:r>
                      <a:r>
                        <a:rPr lang="en-ZA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FS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Arial"/>
                          <a:ea typeface="Times New Roman"/>
                          <a:cs typeface="Times New Roman"/>
                        </a:rPr>
                        <a:t>(pop = 2.9 m)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spcAft>
                          <a:spcPts val="0"/>
                        </a:spcAft>
                      </a:pP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Estimated number of deaths for Central SA  </a:t>
                      </a:r>
                      <a:b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(pop = 4.6 m)*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HIV/AIDS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349.9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165 859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11796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16130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TB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83.5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29 803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2422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3849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Homicide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72.5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32 485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1327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3342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LRTI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64.8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22 097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2249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2987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COPD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49.3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12 473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737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2272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Road traffic accident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18 446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811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1982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Lung cancer 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26.4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7173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369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1217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Oesophagus cancer 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20.9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5803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>
                          <a:latin typeface="Arial"/>
                          <a:ea typeface="Times New Roman"/>
                          <a:cs typeface="Times New Roman"/>
                        </a:rPr>
                        <a:t>258</a:t>
                      </a:r>
                      <a:endParaRPr lang="en-ZA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100" dirty="0">
                          <a:latin typeface="Arial"/>
                          <a:ea typeface="Times New Roman"/>
                          <a:cs typeface="Times New Roman"/>
                        </a:rPr>
                        <a:t>963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The ATLAS Project: Burden of disease based on ASDR. 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1844824"/>
            <a:ext cx="6120680" cy="3908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2400" dirty="0" smtClean="0"/>
              <a:t>26.4 per 100,000 in 48m – 50 m population</a:t>
            </a:r>
          </a:p>
          <a:p>
            <a:pPr algn="ctr"/>
            <a:endParaRPr lang="en-ZA" sz="2400" dirty="0" smtClean="0"/>
          </a:p>
          <a:p>
            <a:pPr algn="ctr"/>
            <a:endParaRPr lang="en-ZA" sz="2400" dirty="0" smtClean="0"/>
          </a:p>
          <a:p>
            <a:pPr algn="ctr"/>
            <a:r>
              <a:rPr lang="en-ZA" sz="2400" dirty="0" smtClean="0"/>
              <a:t> 12672 – 13200 deaths per annum</a:t>
            </a:r>
          </a:p>
          <a:p>
            <a:pPr algn="ctr"/>
            <a:r>
              <a:rPr lang="en-ZA" sz="2400" dirty="0" smtClean="0"/>
              <a:t>Actual recorded deaths 2008 = 7131</a:t>
            </a:r>
          </a:p>
          <a:p>
            <a:pPr algn="ctr"/>
            <a:endParaRPr lang="en-ZA" sz="2800" dirty="0" smtClean="0"/>
          </a:p>
          <a:p>
            <a:pPr algn="ctr"/>
            <a:endParaRPr lang="en-ZA" sz="2800" dirty="0" smtClean="0"/>
          </a:p>
          <a:p>
            <a:pPr algn="ctr"/>
            <a:r>
              <a:rPr lang="en-ZA" sz="2400" dirty="0" smtClean="0"/>
              <a:t>713 - 1320 operations/ annum (10% resect)</a:t>
            </a:r>
          </a:p>
          <a:p>
            <a:pPr algn="ctr"/>
            <a:r>
              <a:rPr lang="en-ZA" sz="2400" dirty="0" smtClean="0"/>
              <a:t>1426 – 2640 operations/ annum (20% resect)</a:t>
            </a:r>
          </a:p>
          <a:p>
            <a:pPr algn="ctr"/>
            <a:endParaRPr lang="en-ZA" sz="2400" dirty="0"/>
          </a:p>
        </p:txBody>
      </p:sp>
      <p:sp>
        <p:nvSpPr>
          <p:cNvPr id="9" name="Down Arrow 8"/>
          <p:cNvSpPr/>
          <p:nvPr/>
        </p:nvSpPr>
        <p:spPr>
          <a:xfrm>
            <a:off x="4067944" y="4365104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Down Arrow 9"/>
          <p:cNvSpPr/>
          <p:nvPr/>
        </p:nvSpPr>
        <p:spPr>
          <a:xfrm>
            <a:off x="4067944" y="278092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6" name="Picture 15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Why population studies / health service research?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424936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Establishes the facts (need, population, specialty)</a:t>
            </a:r>
          </a:p>
          <a:p>
            <a:pPr>
              <a:buNone/>
            </a:pPr>
            <a:endParaRPr lang="en-ZA" dirty="0" smtClean="0"/>
          </a:p>
          <a:p>
            <a:pPr marL="176213" indent="-66675">
              <a:buNone/>
            </a:pPr>
            <a:r>
              <a:rPr lang="en-ZA" dirty="0" smtClean="0"/>
              <a:t>Positions the specialty within historical and current health care context</a:t>
            </a:r>
          </a:p>
          <a:p>
            <a:pPr marL="88900" indent="20638"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en-ZA" dirty="0" smtClean="0"/>
              <a:t>Clinical activity: lung resections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1700808"/>
          <a:ext cx="7992889" cy="5709646"/>
        </p:xfrm>
        <a:graphic>
          <a:graphicData uri="http://schemas.openxmlformats.org/drawingml/2006/table">
            <a:tbl>
              <a:tblPr/>
              <a:tblGrid>
                <a:gridCol w="2326924"/>
                <a:gridCol w="745438"/>
                <a:gridCol w="581279"/>
                <a:gridCol w="584698"/>
                <a:gridCol w="731758"/>
                <a:gridCol w="759118"/>
                <a:gridCol w="718078"/>
                <a:gridCol w="731758"/>
                <a:gridCol w="813838"/>
              </a:tblGrid>
              <a:tr h="216024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b="1" dirty="0">
                          <a:latin typeface="Arial"/>
                          <a:ea typeface="Times New Roman"/>
                          <a:cs typeface="Times New Roman"/>
                        </a:rPr>
                        <a:t>Table 5.3  Operations performed during 2006 at teaching hospitals in SA.  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7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Total operations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268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463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1186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190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413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210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Pneumonectomy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(all pathologies)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Pneumonectomy  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(lung cancer)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nk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nda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Lobectomy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(all pathologies)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Lobectomy 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(lung cancer)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nk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 err="1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Bullectomy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Pleurectomy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Lung reduction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Open drain empyema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Decortication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Fenestration (Eloesser)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Thoraco-myoplasty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Oesophageal stent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Oesophagectomy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Benign oesophageal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Mediastinoscopy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 dirty="0">
                          <a:latin typeface="Arial"/>
                          <a:ea typeface="Times New Roman"/>
                          <a:cs typeface="Times New Roman"/>
                        </a:rPr>
                        <a:t>Mediastinal mass</a:t>
                      </a: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Trauma operations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116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Sympathectomy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Thoracic outlet 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dna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05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660" marR="39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Private sector lung resections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2348880"/>
          <a:ext cx="741682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224136"/>
                <a:gridCol w="1008112"/>
                <a:gridCol w="1152128"/>
                <a:gridCol w="1080121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  </a:t>
                      </a:r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/>
                        <a:t>2005 SA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/>
                        <a:t>2006 SA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All </a:t>
                      </a:r>
                      <a:r>
                        <a:rPr lang="en-ZA" baseline="0" dirty="0" smtClean="0"/>
                        <a:t>Drs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All Drs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CTS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Admissions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1209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281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1357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328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Admissions per 100,000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Lung resections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21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797152"/>
            <a:ext cx="73448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Scale up Medscheme and Discovery data to represent the whole private</a:t>
            </a:r>
          </a:p>
          <a:p>
            <a:r>
              <a:rPr lang="en-ZA" dirty="0" smtClean="0"/>
              <a:t>population  = </a:t>
            </a:r>
            <a:r>
              <a:rPr lang="en-ZA" b="1" dirty="0" smtClean="0"/>
              <a:t>38-45 cases per annum</a:t>
            </a:r>
            <a:endParaRPr lang="en-ZA" b="1" dirty="0"/>
          </a:p>
        </p:txBody>
      </p:sp>
      <p:pic>
        <p:nvPicPr>
          <p:cNvPr id="6" name="Picture 5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ZA" dirty="0" smtClean="0"/>
              <a:t>The performance gap </a:t>
            </a:r>
            <a:endParaRPr lang="en-Z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251520" y="1628800"/>
            <a:ext cx="4857784" cy="41624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Oval 6"/>
          <p:cNvSpPr/>
          <p:nvPr/>
        </p:nvSpPr>
        <p:spPr>
          <a:xfrm>
            <a:off x="652218" y="2353674"/>
            <a:ext cx="4143375" cy="2928937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66718" y="2925174"/>
            <a:ext cx="2286000" cy="17145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95405" y="3425236"/>
            <a:ext cx="1357313" cy="7858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5004048" y="1484784"/>
            <a:ext cx="413995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/>
              <a:t>Burden =  713 – 1320 operations required per annum in state and private in SA</a:t>
            </a:r>
            <a:endParaRPr lang="en-ZA" sz="2000" b="1" dirty="0">
              <a:latin typeface="+mn-lt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5004048" y="2996952"/>
            <a:ext cx="4139952" cy="259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ZA" sz="2000" b="1" dirty="0" smtClean="0">
                <a:latin typeface="+mn-lt"/>
              </a:rPr>
              <a:t>Operations for lung cancer  done annually </a:t>
            </a:r>
          </a:p>
          <a:p>
            <a:r>
              <a:rPr lang="en-ZA" sz="2000" b="1" dirty="0" smtClean="0"/>
              <a:t>= </a:t>
            </a:r>
            <a:r>
              <a:rPr lang="en-ZA" sz="2000" b="1" dirty="0" smtClean="0">
                <a:latin typeface="+mn-lt"/>
              </a:rPr>
              <a:t> 20 – 30  in  7 University Hospitals </a:t>
            </a:r>
          </a:p>
          <a:p>
            <a:r>
              <a:rPr lang="en-ZA" sz="2000" b="1" dirty="0" smtClean="0">
                <a:latin typeface="+mn-lt"/>
              </a:rPr>
              <a:t>= </a:t>
            </a:r>
            <a:r>
              <a:rPr lang="en-ZA" sz="2000" b="1" dirty="0" smtClean="0"/>
              <a:t>45</a:t>
            </a:r>
            <a:r>
              <a:rPr lang="en-ZA" sz="2000" b="1" dirty="0" smtClean="0">
                <a:latin typeface="+mn-lt"/>
              </a:rPr>
              <a:t>  resections in private</a:t>
            </a:r>
          </a:p>
          <a:p>
            <a:endParaRPr lang="en-ZA" sz="2000" b="1" dirty="0" smtClean="0">
              <a:latin typeface="+mn-lt"/>
            </a:endParaRPr>
          </a:p>
          <a:p>
            <a:r>
              <a:rPr lang="en-ZA" sz="2000" b="1" dirty="0" smtClean="0"/>
              <a:t>Total resections = 65 – 75 per annum</a:t>
            </a:r>
            <a:endParaRPr lang="en-ZA" sz="2000" b="1" dirty="0" smtClean="0"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956474" y="1988840"/>
            <a:ext cx="2047574" cy="652866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3892578" y="3217770"/>
            <a:ext cx="1143000" cy="71438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14480" y="5929330"/>
            <a:ext cx="487374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latin typeface="+mn-lt"/>
              </a:rPr>
              <a:t>Performance gap for SA as a whole  1 : 10   to   1 : 20</a:t>
            </a:r>
            <a:endParaRPr lang="en-ZA" sz="2400" b="1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37970" y="3853872"/>
            <a:ext cx="1357322" cy="1588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792094" y="4891316"/>
            <a:ext cx="2073870" cy="13334"/>
          </a:xfrm>
          <a:prstGeom prst="straightConnector1">
            <a:avLst/>
          </a:prstGeom>
          <a:ln w="28575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307288" y="5805264"/>
            <a:ext cx="836712" cy="836712"/>
          </a:xfrm>
          <a:prstGeom prst="rect">
            <a:avLst/>
          </a:prstGeom>
        </p:spPr>
      </p:pic>
      <p:pic>
        <p:nvPicPr>
          <p:cNvPr id="18" name="Picture 17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What does this mean?</a:t>
            </a:r>
            <a:br>
              <a:rPr lang="en-ZA" dirty="0" smtClean="0"/>
            </a:br>
            <a:r>
              <a:rPr lang="en-ZA" dirty="0" smtClean="0"/>
              <a:t>Clinical service provision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17440"/>
            <a:ext cx="8496944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dirty="0" smtClean="0"/>
              <a:t>90% to 95% of expected resections </a:t>
            </a:r>
          </a:p>
          <a:p>
            <a:pPr algn="ctr">
              <a:buNone/>
            </a:pPr>
            <a:r>
              <a:rPr lang="en-ZA" dirty="0" smtClean="0"/>
              <a:t>are not done</a:t>
            </a:r>
          </a:p>
          <a:p>
            <a:pPr algn="ctr">
              <a:buNone/>
            </a:pPr>
            <a:endParaRPr lang="en-ZA" dirty="0" smtClean="0"/>
          </a:p>
          <a:p>
            <a:pPr algn="ctr">
              <a:buNone/>
            </a:pPr>
            <a:r>
              <a:rPr lang="en-ZA" dirty="0" smtClean="0"/>
              <a:t>As a complete resection provides the only chance of potential cure for these patients </a:t>
            </a:r>
          </a:p>
          <a:p>
            <a:pPr algn="ctr">
              <a:buNone/>
            </a:pPr>
            <a:endParaRPr lang="en-ZA" dirty="0" smtClean="0"/>
          </a:p>
          <a:p>
            <a:pPr algn="ctr">
              <a:buNone/>
            </a:pPr>
            <a:endParaRPr lang="en-ZA" dirty="0" smtClean="0"/>
          </a:p>
          <a:p>
            <a:pPr algn="ctr">
              <a:buNone/>
            </a:pPr>
            <a:r>
              <a:rPr lang="en-ZA" b="1" dirty="0" smtClean="0"/>
              <a:t>Most  potentially curable patients are not adequately treated </a:t>
            </a:r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6000"/>
          </a:blip>
          <a:stretch>
            <a:fillRect/>
          </a:stretch>
        </p:blipFill>
        <p:spPr>
          <a:xfrm>
            <a:off x="8244408" y="260648"/>
            <a:ext cx="899592" cy="899592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4283968" y="2852936"/>
            <a:ext cx="108012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Down Arrow 5"/>
          <p:cNvSpPr/>
          <p:nvPr/>
        </p:nvSpPr>
        <p:spPr>
          <a:xfrm>
            <a:off x="3779912" y="4365104"/>
            <a:ext cx="20162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en-ZA" dirty="0" smtClean="0"/>
              <a:t>Task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Design a study plan in your region to explore the following </a:t>
            </a:r>
            <a:br>
              <a:rPr lang="en-ZA" dirty="0" smtClean="0"/>
            </a:br>
            <a:r>
              <a:rPr lang="en-ZA" dirty="0" smtClean="0"/>
              <a:t>- Rheumatic HD</a:t>
            </a:r>
            <a:br>
              <a:rPr lang="en-ZA" dirty="0" smtClean="0"/>
            </a:br>
            <a:r>
              <a:rPr lang="en-ZA" dirty="0" smtClean="0"/>
              <a:t>- Congenital HD</a:t>
            </a:r>
            <a:br>
              <a:rPr lang="en-ZA" dirty="0" smtClean="0"/>
            </a:br>
            <a:r>
              <a:rPr lang="en-ZA" dirty="0" smtClean="0"/>
              <a:t>- Thoracic surgery</a:t>
            </a:r>
            <a:br>
              <a:rPr lang="en-ZA" dirty="0" smtClean="0"/>
            </a:br>
            <a:r>
              <a:rPr lang="en-ZA" dirty="0" smtClean="0"/>
              <a:t>with respect to burden of disease; service provision; identify possible solution pathways</a:t>
            </a:r>
          </a:p>
          <a:p>
            <a:pPr marL="624078" indent="-514350">
              <a:buFont typeface="+mj-lt"/>
              <a:buAutoNum type="arabicPeriod"/>
            </a:pPr>
            <a:endParaRPr lang="en-ZA" dirty="0" smtClean="0"/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Bring results to next annual meeting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Why population studies / health service research?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45432"/>
            <a:ext cx="8424936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Illuminates weaknesses and strengths in the system</a:t>
            </a:r>
          </a:p>
          <a:p>
            <a:pPr>
              <a:buNone/>
            </a:pPr>
            <a:endParaRPr lang="en-ZA" dirty="0" smtClean="0"/>
          </a:p>
          <a:p>
            <a:pPr marL="88900" indent="20638">
              <a:buNone/>
            </a:pPr>
            <a:r>
              <a:rPr lang="en-ZA" dirty="0" smtClean="0"/>
              <a:t>Strategic planning in health care delivery and in individual career planning.  </a:t>
            </a:r>
          </a:p>
          <a:p>
            <a:pPr marL="88900" indent="20638">
              <a:buNone/>
            </a:pPr>
            <a:endParaRPr lang="en-ZA" dirty="0" smtClean="0"/>
          </a:p>
          <a:p>
            <a:pPr marL="88900" indent="20638">
              <a:buNone/>
            </a:pPr>
            <a:r>
              <a:rPr lang="en-ZA" dirty="0" smtClean="0"/>
              <a:t>How to translate research evidence into health care policy. 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Health service research looks at effectiveness of health care. 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152128"/>
          </a:xfrm>
        </p:spPr>
        <p:txBody>
          <a:bodyPr>
            <a:normAutofit fontScale="25000" lnSpcReduction="20000"/>
          </a:bodyPr>
          <a:lstStyle/>
          <a:p>
            <a:r>
              <a:rPr lang="en-ZA" sz="11200" dirty="0" smtClean="0"/>
              <a:t>Depends on the specific research question, </a:t>
            </a:r>
            <a:br>
              <a:rPr lang="en-ZA" sz="11200" dirty="0" smtClean="0"/>
            </a:br>
            <a:endParaRPr lang="en-ZA" sz="11200" dirty="0" smtClean="0"/>
          </a:p>
          <a:p>
            <a:r>
              <a:rPr lang="en-ZA" sz="11200" dirty="0" smtClean="0"/>
              <a:t>Method to be used:-</a:t>
            </a:r>
          </a:p>
          <a:p>
            <a:pPr>
              <a:buNone/>
            </a:pPr>
            <a:endParaRPr lang="en-ZA" dirty="0" smtClean="0"/>
          </a:p>
          <a:p>
            <a:pPr marL="987425" indent="-544513">
              <a:buNone/>
            </a:pPr>
            <a:r>
              <a:rPr lang="en-ZA" dirty="0" smtClean="0"/>
              <a:t>		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 smtClean="0"/>
          </a:p>
          <a:p>
            <a:endParaRPr lang="en-Z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51720" y="3789040"/>
            <a:ext cx="70823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 smtClean="0"/>
              <a:t>Observational (cohort, </a:t>
            </a:r>
            <a:r>
              <a:rPr lang="en-ZA" sz="2400" dirty="0" smtClean="0"/>
              <a:t>case-control, cross </a:t>
            </a:r>
            <a:r>
              <a:rPr lang="en-ZA" sz="2400" dirty="0" smtClean="0"/>
              <a:t>section</a:t>
            </a:r>
            <a:r>
              <a:rPr lang="en-ZA" sz="2400" dirty="0" smtClean="0"/>
              <a:t>,)</a:t>
            </a:r>
            <a:endParaRPr lang="en-ZA" sz="2400" dirty="0" smtClean="0"/>
          </a:p>
          <a:p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4725144"/>
            <a:ext cx="71625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 smtClean="0"/>
              <a:t>Experimental trials (randomised, non-randomised)</a:t>
            </a:r>
            <a:endParaRPr lang="en-ZA" dirty="0" smtClean="0"/>
          </a:p>
          <a:p>
            <a:endParaRPr lang="en-ZA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99592" y="400506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99592" y="4581128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5576" y="5805264"/>
            <a:ext cx="6686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2800" dirty="0" smtClean="0"/>
              <a:t>  Relationship association and causative </a:t>
            </a: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ZA" dirty="0" smtClean="0"/>
              <a:t>Cohort study – follow up study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Observational </a:t>
            </a:r>
          </a:p>
          <a:p>
            <a:r>
              <a:rPr lang="en-ZA" dirty="0" smtClean="0"/>
              <a:t>Not randomised </a:t>
            </a:r>
          </a:p>
          <a:p>
            <a:endParaRPr lang="en-ZA" dirty="0" smtClean="0"/>
          </a:p>
          <a:p>
            <a:r>
              <a:rPr lang="en-ZA" dirty="0" smtClean="0"/>
              <a:t>Identify a group who all share specific characteristics </a:t>
            </a:r>
            <a:r>
              <a:rPr lang="en-ZA" dirty="0" smtClean="0"/>
              <a:t>(alcohol consumption &gt; 7 units per day) but healthy subjects </a:t>
            </a:r>
          </a:p>
          <a:p>
            <a:endParaRPr lang="en-ZA" dirty="0" smtClean="0"/>
          </a:p>
          <a:p>
            <a:r>
              <a:rPr lang="en-ZA" dirty="0" smtClean="0"/>
              <a:t>Follow for pre-selected outcome </a:t>
            </a:r>
            <a:r>
              <a:rPr lang="en-ZA" dirty="0" smtClean="0"/>
              <a:t>(cirrhosis)</a:t>
            </a:r>
          </a:p>
          <a:p>
            <a:endParaRPr lang="en-ZA" dirty="0" smtClean="0"/>
          </a:p>
          <a:p>
            <a:r>
              <a:rPr lang="en-ZA" dirty="0" smtClean="0"/>
              <a:t>Compare to population outside the cohort (control) </a:t>
            </a: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ZA" dirty="0" smtClean="0"/>
              <a:t>Case control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Observational </a:t>
            </a:r>
          </a:p>
          <a:p>
            <a:r>
              <a:rPr lang="en-ZA" dirty="0" smtClean="0"/>
              <a:t>Not randomised</a:t>
            </a:r>
          </a:p>
          <a:p>
            <a:endParaRPr lang="en-ZA" dirty="0" smtClean="0"/>
          </a:p>
          <a:p>
            <a:r>
              <a:rPr lang="en-ZA" dirty="0" smtClean="0"/>
              <a:t>Select patients with a disease (lung ca</a:t>
            </a:r>
            <a:r>
              <a:rPr lang="en-ZA" dirty="0" smtClean="0"/>
              <a:t>) as the starting point</a:t>
            </a:r>
            <a:endParaRPr lang="en-ZA" dirty="0" smtClean="0"/>
          </a:p>
          <a:p>
            <a:r>
              <a:rPr lang="en-ZA" dirty="0" smtClean="0"/>
              <a:t>Select patients without the </a:t>
            </a:r>
            <a:r>
              <a:rPr lang="en-ZA" dirty="0" smtClean="0"/>
              <a:t>disease</a:t>
            </a:r>
            <a:endParaRPr lang="en-ZA" dirty="0" smtClean="0"/>
          </a:p>
          <a:p>
            <a:r>
              <a:rPr lang="en-ZA" dirty="0" smtClean="0"/>
              <a:t>Then measure exposures that might have a causal relationship (</a:t>
            </a:r>
            <a:r>
              <a:rPr lang="en-ZA" dirty="0" smtClean="0"/>
              <a:t>smoking)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Selection is prone to bias</a:t>
            </a:r>
          </a:p>
          <a:p>
            <a:r>
              <a:rPr lang="en-ZA" dirty="0" smtClean="0"/>
              <a:t>Not able to establish a cause: effect but establishes an associative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en-ZA" dirty="0" smtClean="0"/>
              <a:t>Cross section study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Assess the whole of a population</a:t>
            </a:r>
          </a:p>
          <a:p>
            <a:endParaRPr lang="en-ZA" dirty="0" smtClean="0"/>
          </a:p>
          <a:p>
            <a:r>
              <a:rPr lang="en-ZA" dirty="0" smtClean="0"/>
              <a:t>Disease and exposure are measured simultaneously in a population  </a:t>
            </a:r>
          </a:p>
          <a:p>
            <a:endParaRPr lang="en-ZA" dirty="0" smtClean="0"/>
          </a:p>
          <a:p>
            <a:r>
              <a:rPr lang="en-ZA" dirty="0" smtClean="0"/>
              <a:t>Snap shot of disease prevalence and characteristics at one point in time. </a:t>
            </a:r>
          </a:p>
          <a:p>
            <a:endParaRPr lang="en-ZA" dirty="0" smtClean="0"/>
          </a:p>
          <a:p>
            <a:r>
              <a:rPr lang="en-ZA" dirty="0" smtClean="0"/>
              <a:t>Cause and effect are not certain as it may not be clear which came first as they are not chronologically studied </a:t>
            </a: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ZA" dirty="0" smtClean="0"/>
              <a:t>Randomisation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Starting point is one group split into 2 and therefore supposed to be as similar as possible</a:t>
            </a:r>
          </a:p>
          <a:p>
            <a:endParaRPr lang="en-ZA" dirty="0" smtClean="0"/>
          </a:p>
          <a:p>
            <a:r>
              <a:rPr lang="en-ZA" dirty="0" smtClean="0"/>
              <a:t>Split created by random process</a:t>
            </a:r>
          </a:p>
          <a:p>
            <a:r>
              <a:rPr lang="en-ZA" dirty="0" smtClean="0"/>
              <a:t>Blinded</a:t>
            </a:r>
          </a:p>
          <a:p>
            <a:r>
              <a:rPr lang="en-ZA" dirty="0" smtClean="0"/>
              <a:t>Double blinded </a:t>
            </a:r>
          </a:p>
          <a:p>
            <a:endParaRPr lang="en-ZA" dirty="0" smtClean="0"/>
          </a:p>
          <a:p>
            <a:r>
              <a:rPr lang="en-ZA" dirty="0" smtClean="0"/>
              <a:t>Therapeutic intervention applied to one group and comparisons made on outcomes of the two groups </a:t>
            </a:r>
            <a:endParaRPr lang="en-Z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2836</TotalTime>
  <Words>1707</Words>
  <Application>Microsoft Office PowerPoint</Application>
  <PresentationFormat>On-screen Show (4:3)</PresentationFormat>
  <Paragraphs>574</Paragraphs>
  <Slides>34</Slides>
  <Notes>6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Population Studies in Cardiothoracic Surgery in SA. </vt:lpstr>
      <vt:lpstr>What is population health?</vt:lpstr>
      <vt:lpstr>Why population studies / health service research?</vt:lpstr>
      <vt:lpstr>Why population studies / health service research?</vt:lpstr>
      <vt:lpstr>Health service research looks at effectiveness of health care. </vt:lpstr>
      <vt:lpstr>Cohort study – follow up study</vt:lpstr>
      <vt:lpstr>Case control </vt:lpstr>
      <vt:lpstr>Cross section study </vt:lpstr>
      <vt:lpstr>Randomisation </vt:lpstr>
      <vt:lpstr>Terminology</vt:lpstr>
      <vt:lpstr>What measures do we use?</vt:lpstr>
      <vt:lpstr>Measures continued</vt:lpstr>
      <vt:lpstr>Why population studies / health service research?</vt:lpstr>
      <vt:lpstr>A word on literature reviews - sources</vt:lpstr>
      <vt:lpstr>A word on literature reviews</vt:lpstr>
      <vt:lpstr>A word on literature review</vt:lpstr>
      <vt:lpstr>Study example in Rheumatic HD, Congenital HD, Thoracic surgery. </vt:lpstr>
      <vt:lpstr>Example </vt:lpstr>
      <vt:lpstr>Health study in CSA</vt:lpstr>
      <vt:lpstr>Method burden of disease </vt:lpstr>
      <vt:lpstr>Method clinical activity </vt:lpstr>
      <vt:lpstr>Method academic productivity </vt:lpstr>
      <vt:lpstr>Methodology</vt:lpstr>
      <vt:lpstr>The next step - implementation</vt:lpstr>
      <vt:lpstr>The ATLAS Project: Premise for analysis.  </vt:lpstr>
      <vt:lpstr>Atlas project: results</vt:lpstr>
      <vt:lpstr>Annual SA mortality:  MRC vs Stats SA</vt:lpstr>
      <vt:lpstr>Age Standardised death rates  in SA. </vt:lpstr>
      <vt:lpstr>The ATLAS Project: Burden of disease based on ASDR. </vt:lpstr>
      <vt:lpstr>Clinical activity: lung resections</vt:lpstr>
      <vt:lpstr>Private sector lung resections</vt:lpstr>
      <vt:lpstr>The performance gap </vt:lpstr>
      <vt:lpstr>What does this mean? Clinical service provision </vt:lpstr>
      <vt:lpstr>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Studies in Cardiothoracic Surgery in SA.</dc:title>
  <dc:creator>Linegar</dc:creator>
  <cp:lastModifiedBy>Linegar</cp:lastModifiedBy>
  <cp:revision>189</cp:revision>
  <dcterms:created xsi:type="dcterms:W3CDTF">2011-05-16T09:18:06Z</dcterms:created>
  <dcterms:modified xsi:type="dcterms:W3CDTF">2011-06-03T05:59:51Z</dcterms:modified>
</cp:coreProperties>
</file>