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6"/>
  </p:notesMasterIdLst>
  <p:sldIdLst>
    <p:sldId id="256" r:id="rId2"/>
    <p:sldId id="266" r:id="rId3"/>
    <p:sldId id="269" r:id="rId4"/>
    <p:sldId id="268" r:id="rId5"/>
    <p:sldId id="264" r:id="rId6"/>
    <p:sldId id="272" r:id="rId7"/>
    <p:sldId id="271" r:id="rId8"/>
    <p:sldId id="291" r:id="rId9"/>
    <p:sldId id="292" r:id="rId10"/>
    <p:sldId id="265" r:id="rId11"/>
    <p:sldId id="258" r:id="rId12"/>
    <p:sldId id="259" r:id="rId13"/>
    <p:sldId id="257" r:id="rId14"/>
    <p:sldId id="260" r:id="rId15"/>
    <p:sldId id="261" r:id="rId16"/>
    <p:sldId id="262" r:id="rId17"/>
    <p:sldId id="270" r:id="rId18"/>
    <p:sldId id="273" r:id="rId19"/>
    <p:sldId id="274" r:id="rId20"/>
    <p:sldId id="275" r:id="rId21"/>
    <p:sldId id="276" r:id="rId22"/>
    <p:sldId id="277" r:id="rId23"/>
    <p:sldId id="281" r:id="rId24"/>
    <p:sldId id="279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80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User\My%20Documents\@Development%20thoracic%20surgery\Mortality%20data\SA%20mortality%20rate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ZA"/>
  <c:chart>
    <c:plotArea>
      <c:layout>
        <c:manualLayout>
          <c:layoutTarget val="inner"/>
          <c:xMode val="edge"/>
          <c:yMode val="edge"/>
          <c:x val="0.22184094224376885"/>
          <c:y val="0.15308262521139701"/>
          <c:w val="0.65511656726447665"/>
          <c:h val="0.58556149732620133"/>
        </c:manualLayout>
      </c:layout>
      <c:lineChart>
        <c:grouping val="standard"/>
        <c:ser>
          <c:idx val="0"/>
          <c:order val="0"/>
          <c:tx>
            <c:v>Stats SA</c:v>
          </c:tx>
          <c:spPr>
            <a:ln w="12700">
              <a:solidFill>
                <a:srgbClr val="00008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numRef>
              <c:f>'annual mortality RSA'!$A$2:$A$10</c:f>
              <c:numCache>
                <c:formatCode>General</c:formatCode>
                <c:ptCount val="9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</c:numCache>
            </c:numRef>
          </c:cat>
          <c:val>
            <c:numRef>
              <c:f>'annual mortality RSA'!$B$2:$B$10</c:f>
              <c:numCache>
                <c:formatCode>General</c:formatCode>
                <c:ptCount val="9"/>
                <c:pt idx="0">
                  <c:v>316507</c:v>
                </c:pt>
                <c:pt idx="1">
                  <c:v>365053</c:v>
                </c:pt>
                <c:pt idx="2">
                  <c:v>380982</c:v>
                </c:pt>
                <c:pt idx="3">
                  <c:v>414530</c:v>
                </c:pt>
                <c:pt idx="4">
                  <c:v>453404</c:v>
                </c:pt>
                <c:pt idx="5">
                  <c:v>499925</c:v>
                </c:pt>
                <c:pt idx="6">
                  <c:v>553718</c:v>
                </c:pt>
                <c:pt idx="7">
                  <c:v>572350</c:v>
                </c:pt>
                <c:pt idx="8">
                  <c:v>591213</c:v>
                </c:pt>
              </c:numCache>
            </c:numRef>
          </c:val>
        </c:ser>
        <c:ser>
          <c:idx val="1"/>
          <c:order val="1"/>
          <c:tx>
            <c:v>BOD Unit </c:v>
          </c:tx>
          <c:spPr>
            <a:ln w="12700">
              <a:solidFill>
                <a:srgbClr val="FF00FF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cat>
            <c:numRef>
              <c:f>'annual mortality RSA'!$A$2:$A$10</c:f>
              <c:numCache>
                <c:formatCode>General</c:formatCode>
                <c:ptCount val="9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</c:numCache>
            </c:numRef>
          </c:cat>
          <c:val>
            <c:numRef>
              <c:f>'annual mortality RSA'!$C$2:$C$10</c:f>
              <c:numCache>
                <c:formatCode>General</c:formatCode>
                <c:ptCount val="9"/>
                <c:pt idx="3">
                  <c:v>556585</c:v>
                </c:pt>
              </c:numCache>
            </c:numRef>
          </c:val>
        </c:ser>
        <c:marker val="1"/>
        <c:axId val="67105536"/>
        <c:axId val="67107840"/>
      </c:lineChart>
      <c:catAx>
        <c:axId val="6710553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ZA"/>
                  <a:t>Years</a:t>
                </a:r>
              </a:p>
            </c:rich>
          </c:tx>
          <c:layout>
            <c:manualLayout>
              <c:xMode val="edge"/>
              <c:yMode val="edge"/>
              <c:x val="0.51980281785468563"/>
              <c:y val="0.89839572192513362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52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107840"/>
        <c:crosses val="autoZero"/>
        <c:auto val="1"/>
        <c:lblAlgn val="ctr"/>
        <c:lblOffset val="100"/>
        <c:tickMarkSkip val="1"/>
      </c:catAx>
      <c:valAx>
        <c:axId val="67107840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ZA"/>
                  <a:t>Deaths
</a:t>
                </a:r>
              </a:p>
            </c:rich>
          </c:tx>
          <c:layout>
            <c:manualLayout>
              <c:xMode val="edge"/>
              <c:yMode val="edge"/>
              <c:x val="8.2508383786458264E-3"/>
              <c:y val="0.35828877005347776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10553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ln w="3175">
            <a:solidFill>
              <a:srgbClr val="000000"/>
            </a:solidFill>
            <a:prstDash val="solid"/>
          </a:ln>
        </c:spPr>
        <c:txPr>
          <a:bodyPr/>
          <a:lstStyle/>
          <a:p>
            <a:pPr rtl="0">
              <a:defRPr sz="8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dTable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A76E32-603B-4EDB-9EAF-0D3136752D6F}" type="datetimeFigureOut">
              <a:rPr lang="en-ZA" smtClean="0"/>
              <a:pPr/>
              <a:t>2011/06/03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EC65BC-CBB5-4480-BD2E-5CA853EFF40F}" type="slidenum">
              <a:rPr lang="en-ZA" smtClean="0"/>
              <a:pPr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Explain definitions here of the various sorts of studies 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EC65BC-CBB5-4480-BD2E-5CA853EFF40F}" type="slidenum">
              <a:rPr lang="en-ZA" smtClean="0"/>
              <a:pPr/>
              <a:t>5</a:t>
            </a:fld>
            <a:endParaRPr lang="en-Z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ZA" smtClean="0"/>
              <a:t>Population of 5m with a high proportion of poverty and poor levels of education.  Most are dependant on state health care provision.  There is one CTS department.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4A285A1-4D55-4C51-978C-8CC8474047BC}" type="slidenum">
              <a:rPr lang="en-ZA" smtClean="0"/>
              <a:pPr>
                <a:defRPr/>
              </a:pPr>
              <a:t>19</a:t>
            </a:fld>
            <a:endParaRPr lang="en-Z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ZA" smtClean="0"/>
              <a:t>Operative activity in the big five was investigated through stats, records in TS as well as in other related fields.  The same process was followed in the 7 regional hospitals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BBBFD71-0D05-41FD-BC7A-1B8292048F5E}" type="slidenum">
              <a:rPr lang="en-ZA" smtClean="0"/>
              <a:pPr>
                <a:defRPr/>
              </a:pPr>
              <a:t>21</a:t>
            </a:fld>
            <a:endParaRPr lang="en-Z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ZA" smtClean="0"/>
              <a:t>ACADEMIC PRODUCTIVITY  was assessed in a systematic review of SA thoracic surgery literature over 50 years, and included a study of interdisciplinary interactions and the level of curriculum based teaching and training methods.  </a:t>
            </a:r>
          </a:p>
          <a:p>
            <a:endParaRPr lang="en-ZA" smtClean="0"/>
          </a:p>
          <a:p>
            <a:r>
              <a:rPr lang="en-ZA" smtClean="0"/>
              <a:t>Enquiry into record keeping, file retrieval and database functions was also completed.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A91E598-D0BE-417F-A9C0-A182C524D042}" type="slidenum">
              <a:rPr lang="en-ZA" smtClean="0"/>
              <a:pPr>
                <a:defRPr/>
              </a:pPr>
              <a:t>22</a:t>
            </a:fld>
            <a:endParaRPr lang="en-Z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ZA" smtClean="0"/>
              <a:t>A model for the development of TS was created. It was based the principles of systems theory and prioritisation of action options and began with this operational wheel.  It starts with a sit analysis …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0CB73C3-B8A9-479F-B6CB-922A5D5079CF}" type="slidenum">
              <a:rPr lang="en-ZA" smtClean="0"/>
              <a:pPr>
                <a:defRPr/>
              </a:pPr>
              <a:t>24</a:t>
            </a:fld>
            <a:endParaRPr lang="en-Z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83CED-4004-4731-86FF-5AAFE8D1ED85}" type="slidenum">
              <a:rPr lang="en-ZA" smtClean="0"/>
              <a:pPr/>
              <a:t>26</a:t>
            </a:fld>
            <a:endParaRPr lang="en-Z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7512765-38C2-4631-995B-16F07767B71D}" type="datetimeFigureOut">
              <a:rPr lang="en-ZA" smtClean="0"/>
              <a:pPr/>
              <a:t>2011/06/03</a:t>
            </a:fld>
            <a:endParaRPr lang="en-Z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Z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CAB21DB7-5180-4198-852B-A1B7AFAD9DAE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2765-38C2-4631-995B-16F07767B71D}" type="datetimeFigureOut">
              <a:rPr lang="en-ZA" smtClean="0"/>
              <a:pPr/>
              <a:t>2011/06/03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21DB7-5180-4198-852B-A1B7AFAD9DAE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2765-38C2-4631-995B-16F07767B71D}" type="datetimeFigureOut">
              <a:rPr lang="en-ZA" smtClean="0"/>
              <a:pPr/>
              <a:t>2011/06/03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21DB7-5180-4198-852B-A1B7AFAD9DAE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2765-38C2-4631-995B-16F07767B71D}" type="datetimeFigureOut">
              <a:rPr lang="en-ZA" smtClean="0"/>
              <a:pPr/>
              <a:t>2011/06/03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21DB7-5180-4198-852B-A1B7AFAD9DAE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2765-38C2-4631-995B-16F07767B71D}" type="datetimeFigureOut">
              <a:rPr lang="en-ZA" smtClean="0"/>
              <a:pPr/>
              <a:t>2011/06/03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21DB7-5180-4198-852B-A1B7AFAD9DAE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2765-38C2-4631-995B-16F07767B71D}" type="datetimeFigureOut">
              <a:rPr lang="en-ZA" smtClean="0"/>
              <a:pPr/>
              <a:t>2011/06/03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21DB7-5180-4198-852B-A1B7AFAD9DAE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7512765-38C2-4631-995B-16F07767B71D}" type="datetimeFigureOut">
              <a:rPr lang="en-ZA" smtClean="0"/>
              <a:pPr/>
              <a:t>2011/06/03</a:t>
            </a:fld>
            <a:endParaRPr lang="en-Z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AB21DB7-5180-4198-852B-A1B7AFAD9DAE}" type="slidenum">
              <a:rPr lang="en-ZA" smtClean="0"/>
              <a:pPr/>
              <a:t>‹#›</a:t>
            </a:fld>
            <a:endParaRPr lang="en-ZA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7512765-38C2-4631-995B-16F07767B71D}" type="datetimeFigureOut">
              <a:rPr lang="en-ZA" smtClean="0"/>
              <a:pPr/>
              <a:t>2011/06/03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CAB21DB7-5180-4198-852B-A1B7AFAD9DAE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2765-38C2-4631-995B-16F07767B71D}" type="datetimeFigureOut">
              <a:rPr lang="en-ZA" smtClean="0"/>
              <a:pPr/>
              <a:t>2011/06/03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21DB7-5180-4198-852B-A1B7AFAD9DAE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2765-38C2-4631-995B-16F07767B71D}" type="datetimeFigureOut">
              <a:rPr lang="en-ZA" smtClean="0"/>
              <a:pPr/>
              <a:t>2011/06/03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21DB7-5180-4198-852B-A1B7AFAD9DAE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2765-38C2-4631-995B-16F07767B71D}" type="datetimeFigureOut">
              <a:rPr lang="en-ZA" smtClean="0"/>
              <a:pPr/>
              <a:t>2011/06/03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21DB7-5180-4198-852B-A1B7AFAD9DAE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7512765-38C2-4631-995B-16F07767B71D}" type="datetimeFigureOut">
              <a:rPr lang="en-ZA" smtClean="0"/>
              <a:pPr/>
              <a:t>2011/06/03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Z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CAB21DB7-5180-4198-852B-A1B7AFAD9DAE}" type="slidenum">
              <a:rPr lang="en-ZA" smtClean="0"/>
              <a:pPr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cbi.nlm.nih.gov/pubmed?term=%22Kindig%20D%22%5bAuthor%5d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2132856"/>
            <a:ext cx="8458200" cy="1470025"/>
          </a:xfrm>
        </p:spPr>
        <p:txBody>
          <a:bodyPr/>
          <a:lstStyle/>
          <a:p>
            <a:r>
              <a:rPr lang="en-ZA" dirty="0" smtClean="0"/>
              <a:t>Population Studies in Cardiothoracic Surgery in SA. 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4149080"/>
            <a:ext cx="4953000" cy="1752600"/>
          </a:xfrm>
        </p:spPr>
        <p:txBody>
          <a:bodyPr>
            <a:normAutofit/>
          </a:bodyPr>
          <a:lstStyle/>
          <a:p>
            <a:r>
              <a:rPr lang="en-ZA" dirty="0" smtClean="0"/>
              <a:t>Anthony Linegar </a:t>
            </a:r>
          </a:p>
          <a:p>
            <a:r>
              <a:rPr lang="en-ZA" sz="1600" dirty="0" smtClean="0"/>
              <a:t>MBChB., FC(Cardio)SA., Ph.D. </a:t>
            </a:r>
          </a:p>
          <a:p>
            <a:endParaRPr lang="en-ZA" sz="2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364088" y="4221088"/>
            <a:ext cx="399593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000" dirty="0" smtClean="0"/>
              <a:t>Registrars’ Symposium Bloemfontein, </a:t>
            </a:r>
          </a:p>
          <a:p>
            <a:r>
              <a:rPr lang="en-ZA" sz="2000" dirty="0" smtClean="0"/>
              <a:t>June 2011. </a:t>
            </a:r>
          </a:p>
          <a:p>
            <a:endParaRPr lang="en-ZA" sz="2000" dirty="0" smtClean="0"/>
          </a:p>
          <a:p>
            <a:r>
              <a:rPr lang="en-ZA" sz="2000" dirty="0" smtClean="0"/>
              <a:t>Faculty of Health Sciences</a:t>
            </a:r>
          </a:p>
          <a:p>
            <a:r>
              <a:rPr lang="en-ZA" sz="2000" dirty="0" smtClean="0"/>
              <a:t>Dept. Cardiothoracic Surgery</a:t>
            </a:r>
          </a:p>
          <a:p>
            <a:r>
              <a:rPr lang="en-ZA" sz="2000" dirty="0" smtClean="0"/>
              <a:t>University Free State</a:t>
            </a:r>
            <a:endParaRPr lang="en-ZA" dirty="0"/>
          </a:p>
        </p:txBody>
      </p:sp>
      <p:pic>
        <p:nvPicPr>
          <p:cNvPr id="5" name="Picture 4" descr="Lung icon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25000" contrast="-40000"/>
          </a:blip>
          <a:stretch>
            <a:fillRect/>
          </a:stretch>
        </p:blipFill>
        <p:spPr>
          <a:xfrm>
            <a:off x="3923928" y="692696"/>
            <a:ext cx="1224136" cy="12241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UFS logo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95536" y="5229200"/>
            <a:ext cx="1077448" cy="1412776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0"/>
            <a:ext cx="914400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7285484" y="1858516"/>
            <a:ext cx="3717032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/>
          <a:lstStyle/>
          <a:p>
            <a:r>
              <a:rPr lang="en-ZA" dirty="0" smtClean="0">
                <a:solidFill>
                  <a:srgbClr val="0070C0"/>
                </a:solidFill>
              </a:rPr>
              <a:t>Terminology</a:t>
            </a:r>
            <a:endParaRPr lang="en-ZA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85696"/>
          </a:xfrm>
        </p:spPr>
        <p:txBody>
          <a:bodyPr/>
          <a:lstStyle/>
          <a:p>
            <a:r>
              <a:rPr lang="en-ZA" dirty="0" smtClean="0"/>
              <a:t>Epidemiology investigates distribution and determinants of disease </a:t>
            </a:r>
            <a:endParaRPr lang="en-ZA" dirty="0" smtClean="0"/>
          </a:p>
          <a:p>
            <a:endParaRPr lang="en-ZA" dirty="0" smtClean="0"/>
          </a:p>
          <a:p>
            <a:r>
              <a:rPr lang="en-ZA" dirty="0" smtClean="0"/>
              <a:t>Health economics studies the financing of health care systems, quantifies the value of service provided, models decision making, attempts to influence the application of available resources</a:t>
            </a:r>
            <a:r>
              <a:rPr lang="en-ZA" dirty="0" smtClean="0"/>
              <a:t>.</a:t>
            </a:r>
          </a:p>
          <a:p>
            <a:pPr>
              <a:buNone/>
            </a:pPr>
            <a:endParaRPr lang="en-ZA" dirty="0" smtClean="0"/>
          </a:p>
          <a:p>
            <a:r>
              <a:rPr lang="en-ZA" dirty="0" smtClean="0"/>
              <a:t>Operational research</a:t>
            </a:r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066800"/>
          </a:xfrm>
        </p:spPr>
        <p:txBody>
          <a:bodyPr/>
          <a:lstStyle/>
          <a:p>
            <a:r>
              <a:rPr lang="en-ZA" dirty="0" smtClean="0"/>
              <a:t>What measures do we use?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72816"/>
            <a:ext cx="8229600" cy="4423424"/>
          </a:xfrm>
        </p:spPr>
        <p:txBody>
          <a:bodyPr>
            <a:normAutofit fontScale="92500" lnSpcReduction="20000"/>
          </a:bodyPr>
          <a:lstStyle/>
          <a:p>
            <a:r>
              <a:rPr lang="en-ZA" dirty="0" smtClean="0"/>
              <a:t>Crude incidence </a:t>
            </a:r>
            <a:endParaRPr lang="en-ZA" dirty="0" smtClean="0"/>
          </a:p>
          <a:p>
            <a:r>
              <a:rPr lang="en-ZA" dirty="0" smtClean="0"/>
              <a:t>Incidence </a:t>
            </a:r>
            <a:r>
              <a:rPr lang="en-ZA" dirty="0" smtClean="0"/>
              <a:t>= new cases per year / population x 100,000 (time based definition</a:t>
            </a:r>
            <a:r>
              <a:rPr lang="en-ZA" dirty="0" smtClean="0"/>
              <a:t>)</a:t>
            </a:r>
          </a:p>
          <a:p>
            <a:pPr>
              <a:buNone/>
            </a:pPr>
            <a:endParaRPr lang="en-ZA" dirty="0" smtClean="0"/>
          </a:p>
          <a:p>
            <a:r>
              <a:rPr lang="en-ZA" dirty="0" smtClean="0"/>
              <a:t>ASIR </a:t>
            </a:r>
            <a:endParaRPr lang="en-ZA" dirty="0" smtClean="0"/>
          </a:p>
          <a:p>
            <a:endParaRPr lang="en-ZA" dirty="0" smtClean="0"/>
          </a:p>
          <a:p>
            <a:r>
              <a:rPr lang="en-ZA" dirty="0" smtClean="0"/>
              <a:t>Standardisation – adjustment to remove effect of differences in a composite population This minimises erroneous comparisons. </a:t>
            </a:r>
          </a:p>
          <a:p>
            <a:endParaRPr lang="en-ZA" dirty="0" smtClean="0"/>
          </a:p>
          <a:p>
            <a:r>
              <a:rPr lang="en-ZA" dirty="0" smtClean="0"/>
              <a:t>Mortality rates crude </a:t>
            </a:r>
            <a:br>
              <a:rPr lang="en-ZA" dirty="0" smtClean="0"/>
            </a:br>
            <a:r>
              <a:rPr lang="en-ZA" dirty="0" smtClean="0"/>
              <a:t>= deaths per year/ population X 100,000</a:t>
            </a:r>
          </a:p>
          <a:p>
            <a:endParaRPr lang="en-ZA" dirty="0" smtClean="0"/>
          </a:p>
          <a:p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/>
          <a:lstStyle/>
          <a:p>
            <a:r>
              <a:rPr lang="en-ZA" dirty="0" smtClean="0"/>
              <a:t>Measures continued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txBody>
          <a:bodyPr/>
          <a:lstStyle/>
          <a:p>
            <a:endParaRPr lang="en-ZA" dirty="0" smtClean="0"/>
          </a:p>
          <a:p>
            <a:r>
              <a:rPr lang="en-ZA" dirty="0" smtClean="0"/>
              <a:t>Prevalence is not expressed per unit time </a:t>
            </a:r>
            <a:br>
              <a:rPr lang="en-ZA" dirty="0" smtClean="0"/>
            </a:br>
            <a:r>
              <a:rPr lang="en-ZA" dirty="0" smtClean="0"/>
              <a:t>= total cases at one point in time / population </a:t>
            </a:r>
            <a:br>
              <a:rPr lang="en-ZA" dirty="0" smtClean="0"/>
            </a:br>
            <a:r>
              <a:rPr lang="en-ZA" dirty="0" smtClean="0"/>
              <a:t>this is not a rate. </a:t>
            </a:r>
          </a:p>
          <a:p>
            <a:endParaRPr lang="en-ZA" dirty="0" smtClean="0"/>
          </a:p>
          <a:p>
            <a:r>
              <a:rPr lang="en-ZA" dirty="0" smtClean="0"/>
              <a:t>Clinical activity </a:t>
            </a:r>
          </a:p>
          <a:p>
            <a:endParaRPr lang="en-ZA" dirty="0" smtClean="0"/>
          </a:p>
          <a:p>
            <a:r>
              <a:rPr lang="en-ZA" dirty="0" smtClean="0"/>
              <a:t>Performance gap </a:t>
            </a:r>
          </a:p>
          <a:p>
            <a:endParaRPr lang="en-Z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ZA" dirty="0" smtClean="0">
                <a:solidFill>
                  <a:srgbClr val="0070C0"/>
                </a:solidFill>
              </a:rPr>
              <a:t>Why population studies / health service research?</a:t>
            </a:r>
            <a:endParaRPr lang="en-ZA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45432"/>
            <a:ext cx="8424936" cy="4347864"/>
          </a:xfrm>
        </p:spPr>
        <p:txBody>
          <a:bodyPr>
            <a:normAutofit/>
          </a:bodyPr>
          <a:lstStyle/>
          <a:p>
            <a:pPr>
              <a:buNone/>
            </a:pPr>
            <a:endParaRPr lang="en-ZA" dirty="0" smtClean="0"/>
          </a:p>
          <a:p>
            <a:pPr>
              <a:buNone/>
            </a:pPr>
            <a:r>
              <a:rPr lang="en-ZA" dirty="0" smtClean="0"/>
              <a:t>Informs about:-</a:t>
            </a:r>
          </a:p>
          <a:p>
            <a:pPr>
              <a:buNone/>
            </a:pPr>
            <a:r>
              <a:rPr lang="en-ZA" dirty="0" smtClean="0"/>
              <a:t/>
            </a:r>
            <a:br>
              <a:rPr lang="en-ZA" dirty="0" smtClean="0"/>
            </a:br>
            <a:r>
              <a:rPr lang="en-ZA" dirty="0" smtClean="0"/>
              <a:t>burden of disease </a:t>
            </a:r>
          </a:p>
          <a:p>
            <a:pPr>
              <a:buNone/>
            </a:pPr>
            <a:r>
              <a:rPr lang="en-ZA" dirty="0" smtClean="0"/>
              <a:t/>
            </a:r>
            <a:br>
              <a:rPr lang="en-ZA" dirty="0" smtClean="0"/>
            </a:br>
            <a:r>
              <a:rPr lang="en-ZA" dirty="0" smtClean="0"/>
              <a:t>service delivery</a:t>
            </a:r>
          </a:p>
          <a:p>
            <a:pPr>
              <a:buNone/>
            </a:pPr>
            <a:r>
              <a:rPr lang="en-ZA" dirty="0" smtClean="0"/>
              <a:t/>
            </a:r>
            <a:br>
              <a:rPr lang="en-ZA" dirty="0" smtClean="0"/>
            </a:br>
            <a:r>
              <a:rPr lang="en-ZA" dirty="0" smtClean="0"/>
              <a:t>performance gap</a:t>
            </a:r>
          </a:p>
          <a:p>
            <a:pPr>
              <a:buNone/>
            </a:pPr>
            <a:endParaRPr lang="en-ZA" dirty="0" smtClean="0"/>
          </a:p>
        </p:txBody>
      </p:sp>
      <p:sp>
        <p:nvSpPr>
          <p:cNvPr id="5" name="AutoShape 11"/>
          <p:cNvSpPr>
            <a:spLocks noChangeAspect="1" noChangeArrowheads="1" noTextEdit="1"/>
          </p:cNvSpPr>
          <p:nvPr/>
        </p:nvSpPr>
        <p:spPr bwMode="auto">
          <a:xfrm>
            <a:off x="395536" y="1988840"/>
            <a:ext cx="8504238" cy="4500563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ZA" dirty="0">
              <a:solidFill>
                <a:schemeClr val="bg1"/>
              </a:solidFill>
            </a:endParaRPr>
          </a:p>
        </p:txBody>
      </p:sp>
      <p:sp>
        <p:nvSpPr>
          <p:cNvPr id="6" name="Oval 10"/>
          <p:cNvSpPr>
            <a:spLocks noChangeArrowheads="1"/>
          </p:cNvSpPr>
          <p:nvPr/>
        </p:nvSpPr>
        <p:spPr bwMode="auto">
          <a:xfrm>
            <a:off x="816224" y="3242965"/>
            <a:ext cx="3238500" cy="2454275"/>
          </a:xfrm>
          <a:prstGeom prst="ellipse">
            <a:avLst/>
          </a:prstGeom>
          <a:solidFill>
            <a:srgbClr val="33CCC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ZA"/>
          </a:p>
        </p:txBody>
      </p:sp>
      <p:sp>
        <p:nvSpPr>
          <p:cNvPr id="7" name="Oval 9"/>
          <p:cNvSpPr>
            <a:spLocks noChangeArrowheads="1"/>
          </p:cNvSpPr>
          <p:nvPr/>
        </p:nvSpPr>
        <p:spPr bwMode="auto">
          <a:xfrm>
            <a:off x="2030661" y="3857328"/>
            <a:ext cx="2024063" cy="1227137"/>
          </a:xfrm>
          <a:prstGeom prst="ellipse">
            <a:avLst/>
          </a:prstGeom>
          <a:solidFill>
            <a:srgbClr val="00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ZA"/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2824411" y="4203403"/>
            <a:ext cx="1214438" cy="612775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ZA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257924" y="2833390"/>
            <a:ext cx="3848100" cy="819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>
                <a:cs typeface="Times New Roman" pitchFamily="18" charset="0"/>
              </a:rPr>
              <a:t>Burden of disease in community</a:t>
            </a:r>
          </a:p>
          <a:p>
            <a:r>
              <a:rPr lang="en-US">
                <a:cs typeface="Times New Roman" pitchFamily="18" charset="0"/>
              </a:rPr>
              <a:t> </a:t>
            </a:r>
            <a:endParaRPr lang="en-US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4257924" y="3857328"/>
            <a:ext cx="3848100" cy="8175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>
                <a:cs typeface="Times New Roman" pitchFamily="18" charset="0"/>
              </a:rPr>
              <a:t>Clinical activity within the burden of disease </a:t>
            </a:r>
            <a:endParaRPr lang="en-US"/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4257924" y="4879678"/>
            <a:ext cx="3848100" cy="6127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>
                <a:cs typeface="Times New Roman" pitchFamily="18" charset="0"/>
              </a:rPr>
              <a:t>Research activity</a:t>
            </a:r>
            <a:endParaRPr lang="en-US"/>
          </a:p>
        </p:txBody>
      </p:sp>
      <p:sp>
        <p:nvSpPr>
          <p:cNvPr id="12" name="Line 4"/>
          <p:cNvSpPr>
            <a:spLocks noChangeShapeType="1"/>
          </p:cNvSpPr>
          <p:nvPr/>
        </p:nvSpPr>
        <p:spPr bwMode="auto">
          <a:xfrm flipH="1">
            <a:off x="3448299" y="4060528"/>
            <a:ext cx="809625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ZA"/>
          </a:p>
        </p:txBody>
      </p:sp>
      <p:sp>
        <p:nvSpPr>
          <p:cNvPr id="13" name="Line 3"/>
          <p:cNvSpPr>
            <a:spLocks noChangeShapeType="1"/>
          </p:cNvSpPr>
          <p:nvPr/>
        </p:nvSpPr>
        <p:spPr bwMode="auto">
          <a:xfrm flipH="1" flipV="1">
            <a:off x="3448299" y="4674890"/>
            <a:ext cx="809625" cy="6143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ZA"/>
          </a:p>
        </p:txBody>
      </p:sp>
      <p:sp>
        <p:nvSpPr>
          <p:cNvPr id="14" name="Line 2"/>
          <p:cNvSpPr>
            <a:spLocks noChangeShapeType="1"/>
          </p:cNvSpPr>
          <p:nvPr/>
        </p:nvSpPr>
        <p:spPr bwMode="auto">
          <a:xfrm flipH="1">
            <a:off x="3043486" y="3242965"/>
            <a:ext cx="1214438" cy="2047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ZA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824161" y="2346028"/>
            <a:ext cx="30718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Clinical governance </a:t>
            </a:r>
            <a:endParaRPr lang="en-ZA" sz="24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76256" y="6093296"/>
            <a:ext cx="2013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>
                <a:solidFill>
                  <a:schemeClr val="bg1"/>
                </a:solidFill>
              </a:rPr>
              <a:t>Linegar AG, 2008</a:t>
            </a:r>
            <a:endParaRPr lang="en-ZA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ZA" dirty="0" smtClean="0"/>
              <a:t>A word on literature reviews - sources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608512"/>
          </a:xfrm>
        </p:spPr>
        <p:txBody>
          <a:bodyPr/>
          <a:lstStyle/>
          <a:p>
            <a:r>
              <a:rPr lang="en-ZA" dirty="0" smtClean="0"/>
              <a:t>MEDLINE via search engine PUBMED; </a:t>
            </a:r>
            <a:br>
              <a:rPr lang="en-ZA" dirty="0" smtClean="0"/>
            </a:br>
            <a:r>
              <a:rPr lang="en-ZA" dirty="0" smtClean="0"/>
              <a:t>16 million citations since 1950</a:t>
            </a:r>
          </a:p>
          <a:p>
            <a:r>
              <a:rPr lang="en-ZA" dirty="0" smtClean="0"/>
              <a:t>OVID</a:t>
            </a:r>
          </a:p>
          <a:p>
            <a:r>
              <a:rPr lang="en-ZA" dirty="0" smtClean="0"/>
              <a:t>EMBASE</a:t>
            </a:r>
          </a:p>
          <a:p>
            <a:r>
              <a:rPr lang="en-ZA" dirty="0" smtClean="0"/>
              <a:t>CINAHL</a:t>
            </a:r>
          </a:p>
          <a:p>
            <a:r>
              <a:rPr lang="en-ZA" dirty="0" smtClean="0"/>
              <a:t>Cochrane Library for clinical trials and systematic reviews. </a:t>
            </a:r>
          </a:p>
          <a:p>
            <a:r>
              <a:rPr lang="en-ZA" dirty="0" smtClean="0"/>
              <a:t>African </a:t>
            </a:r>
            <a:r>
              <a:rPr lang="en-ZA" dirty="0" smtClean="0"/>
              <a:t>database  (</a:t>
            </a:r>
            <a:r>
              <a:rPr lang="en-ZA" dirty="0" smtClean="0"/>
              <a:t>Africa-</a:t>
            </a:r>
            <a:r>
              <a:rPr lang="en-ZA" dirty="0" err="1" smtClean="0"/>
              <a:t>Wide:NiPad</a:t>
            </a:r>
            <a:r>
              <a:rPr lang="en-ZA" dirty="0" smtClean="0"/>
              <a:t>) </a:t>
            </a:r>
          </a:p>
          <a:p>
            <a:r>
              <a:rPr lang="en-ZA" dirty="0" smtClean="0"/>
              <a:t>S</a:t>
            </a:r>
            <a:r>
              <a:rPr lang="en-ZA" dirty="0" smtClean="0"/>
              <a:t>A </a:t>
            </a:r>
            <a:r>
              <a:rPr lang="en-ZA" dirty="0" smtClean="0"/>
              <a:t>non-reviewed journals</a:t>
            </a:r>
            <a:br>
              <a:rPr lang="en-ZA" dirty="0" smtClean="0"/>
            </a:br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/>
          <a:lstStyle/>
          <a:p>
            <a:r>
              <a:rPr lang="en-ZA" dirty="0" smtClean="0"/>
              <a:t>A word on literature reviews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85696"/>
          </a:xfrm>
        </p:spPr>
        <p:txBody>
          <a:bodyPr/>
          <a:lstStyle/>
          <a:p>
            <a:r>
              <a:rPr lang="en-ZA" dirty="0" smtClean="0"/>
              <a:t>Simple review</a:t>
            </a:r>
          </a:p>
          <a:p>
            <a:endParaRPr lang="en-ZA" dirty="0" smtClean="0"/>
          </a:p>
          <a:p>
            <a:r>
              <a:rPr lang="en-ZA" dirty="0" smtClean="0"/>
              <a:t>Bias; selection; exclusion; incomplete; sample size inadequate; lacks relevance; needs a great deal of explanation.</a:t>
            </a:r>
          </a:p>
          <a:p>
            <a:endParaRPr lang="en-ZA" dirty="0" smtClean="0"/>
          </a:p>
          <a:p>
            <a:r>
              <a:rPr lang="en-ZA" dirty="0" smtClean="0"/>
              <a:t>Value determined by the research question and the aim of the literature review. </a:t>
            </a:r>
            <a:br>
              <a:rPr lang="en-ZA" dirty="0" smtClean="0"/>
            </a:br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7488832" cy="1066800"/>
          </a:xfrm>
        </p:spPr>
        <p:txBody>
          <a:bodyPr/>
          <a:lstStyle/>
          <a:p>
            <a:r>
              <a:rPr lang="en-ZA" dirty="0" smtClean="0"/>
              <a:t>A word on literature review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txBody>
          <a:bodyPr>
            <a:normAutofit lnSpcReduction="10000"/>
          </a:bodyPr>
          <a:lstStyle/>
          <a:p>
            <a:r>
              <a:rPr lang="en-ZA" dirty="0" smtClean="0"/>
              <a:t>Systematic review</a:t>
            </a:r>
          </a:p>
          <a:p>
            <a:endParaRPr lang="en-ZA" dirty="0" smtClean="0"/>
          </a:p>
          <a:p>
            <a:r>
              <a:rPr lang="en-ZA" dirty="0" smtClean="0"/>
              <a:t>Starts with a predetermined aim and a clear and reproducible </a:t>
            </a:r>
            <a:r>
              <a:rPr lang="en-ZA" dirty="0" smtClean="0"/>
              <a:t>method, limitations are noted</a:t>
            </a:r>
            <a:endParaRPr lang="en-ZA" dirty="0" smtClean="0"/>
          </a:p>
          <a:p>
            <a:endParaRPr lang="en-ZA" dirty="0" smtClean="0"/>
          </a:p>
          <a:p>
            <a:r>
              <a:rPr lang="en-ZA" dirty="0" smtClean="0"/>
              <a:t>Duplication by another researcher should reveal the same results – reproducible </a:t>
            </a:r>
          </a:p>
          <a:p>
            <a:endParaRPr lang="en-ZA" dirty="0" smtClean="0"/>
          </a:p>
          <a:p>
            <a:r>
              <a:rPr lang="en-ZA" dirty="0" smtClean="0"/>
              <a:t>Analysis of results requires meta-analysis </a:t>
            </a:r>
            <a:br>
              <a:rPr lang="en-ZA" dirty="0" smtClean="0"/>
            </a:br>
            <a:r>
              <a:rPr lang="en-ZA" dirty="0" smtClean="0"/>
              <a:t/>
            </a:r>
            <a:br>
              <a:rPr lang="en-ZA" dirty="0" smtClean="0"/>
            </a:br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ZA" dirty="0" smtClean="0"/>
              <a:t>Study example in Rheumatic HD, Congenital HD, Thoracic surgery. 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84272"/>
            <a:ext cx="8229600" cy="4397056"/>
          </a:xfrm>
        </p:spPr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en-ZA" dirty="0" smtClean="0"/>
              <a:t>Research question </a:t>
            </a:r>
          </a:p>
          <a:p>
            <a:pPr marL="624078" indent="-514350">
              <a:buFont typeface="+mj-lt"/>
              <a:buAutoNum type="arabicPeriod"/>
            </a:pPr>
            <a:r>
              <a:rPr lang="en-ZA" dirty="0" smtClean="0"/>
              <a:t>Aim of the study </a:t>
            </a:r>
          </a:p>
          <a:p>
            <a:pPr marL="624078" indent="-514350">
              <a:buFont typeface="+mj-lt"/>
              <a:buAutoNum type="arabicPeriod"/>
            </a:pPr>
            <a:r>
              <a:rPr lang="en-ZA" dirty="0" smtClean="0"/>
              <a:t>Objectives of the study </a:t>
            </a:r>
          </a:p>
          <a:p>
            <a:pPr marL="624078" indent="-514350">
              <a:buFont typeface="+mj-lt"/>
              <a:buAutoNum type="arabicPeriod"/>
            </a:pPr>
            <a:r>
              <a:rPr lang="en-ZA" dirty="0" smtClean="0"/>
              <a:t>Method</a:t>
            </a:r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229600" cy="1066800"/>
          </a:xfrm>
        </p:spPr>
        <p:txBody>
          <a:bodyPr/>
          <a:lstStyle/>
          <a:p>
            <a:r>
              <a:rPr lang="en-ZA" dirty="0" smtClean="0"/>
              <a:t>Example 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73728"/>
          </a:xfrm>
        </p:spPr>
        <p:txBody>
          <a:bodyPr>
            <a:normAutofit fontScale="92500" lnSpcReduction="10000"/>
          </a:bodyPr>
          <a:lstStyle/>
          <a:p>
            <a:pPr marL="624078" indent="-514350">
              <a:buFont typeface="+mj-lt"/>
              <a:buAutoNum type="arabicPeriod"/>
            </a:pPr>
            <a:r>
              <a:rPr lang="en-ZA" dirty="0" smtClean="0"/>
              <a:t>Research question based on a hypothesis</a:t>
            </a:r>
            <a:br>
              <a:rPr lang="en-ZA" dirty="0" smtClean="0"/>
            </a:br>
            <a:r>
              <a:rPr lang="en-ZA" dirty="0" smtClean="0"/>
              <a:t>- the performance gap in TSY in CSA</a:t>
            </a:r>
          </a:p>
          <a:p>
            <a:pPr marL="624078" indent="-514350">
              <a:buFont typeface="+mj-lt"/>
              <a:buAutoNum type="arabicPeriod"/>
            </a:pPr>
            <a:r>
              <a:rPr lang="en-ZA" dirty="0" smtClean="0"/>
              <a:t>Aim </a:t>
            </a:r>
            <a:br>
              <a:rPr lang="en-ZA" dirty="0" smtClean="0"/>
            </a:br>
            <a:r>
              <a:rPr lang="en-ZA" dirty="0" smtClean="0"/>
              <a:t>- to design a model </a:t>
            </a:r>
          </a:p>
          <a:p>
            <a:pPr marL="624078" indent="-514350">
              <a:buFont typeface="+mj-lt"/>
              <a:buAutoNum type="arabicPeriod"/>
            </a:pPr>
            <a:r>
              <a:rPr lang="en-ZA" dirty="0" smtClean="0"/>
              <a:t>Objectives </a:t>
            </a:r>
            <a:br>
              <a:rPr lang="en-ZA" dirty="0" smtClean="0"/>
            </a:br>
            <a:r>
              <a:rPr lang="en-ZA" dirty="0" smtClean="0"/>
              <a:t>- Qt burden of disease</a:t>
            </a:r>
            <a:br>
              <a:rPr lang="en-ZA" dirty="0" smtClean="0"/>
            </a:br>
            <a:r>
              <a:rPr lang="en-ZA" dirty="0" smtClean="0"/>
              <a:t>- Qt clinical activity </a:t>
            </a:r>
            <a:br>
              <a:rPr lang="en-ZA" dirty="0" smtClean="0"/>
            </a:br>
            <a:r>
              <a:rPr lang="en-ZA" dirty="0" smtClean="0"/>
              <a:t>- Qt performance gap </a:t>
            </a:r>
          </a:p>
          <a:p>
            <a:pPr marL="624078" indent="-514350">
              <a:buFont typeface="+mj-lt"/>
              <a:buAutoNum type="arabicPeriod"/>
            </a:pPr>
            <a:r>
              <a:rPr lang="en-ZA" dirty="0" smtClean="0"/>
              <a:t>Method</a:t>
            </a:r>
            <a:br>
              <a:rPr lang="en-ZA" dirty="0" smtClean="0"/>
            </a:br>
            <a:r>
              <a:rPr lang="en-ZA" dirty="0" smtClean="0"/>
              <a:t>- define the population </a:t>
            </a:r>
            <a:br>
              <a:rPr lang="en-ZA" dirty="0" smtClean="0"/>
            </a:br>
            <a:r>
              <a:rPr lang="en-ZA" dirty="0" smtClean="0"/>
              <a:t>- define the time period of the study </a:t>
            </a:r>
            <a:br>
              <a:rPr lang="en-ZA" dirty="0" smtClean="0"/>
            </a:br>
            <a:r>
              <a:rPr lang="en-ZA" dirty="0" smtClean="0"/>
              <a:t>- quantitative burden of disease study</a:t>
            </a:r>
            <a:br>
              <a:rPr lang="en-ZA" dirty="0" smtClean="0"/>
            </a:br>
            <a:r>
              <a:rPr lang="en-ZA" dirty="0" smtClean="0"/>
              <a:t>- Mixed methods </a:t>
            </a:r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3" descr="CSA oval2.bmp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3625" y="4500563"/>
            <a:ext cx="2286000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239000" cy="96518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ZA" dirty="0" smtClean="0"/>
              <a:t>Health study in CSA</a:t>
            </a:r>
            <a:endParaRPr lang="en-ZA" dirty="0"/>
          </a:p>
        </p:txBody>
      </p:sp>
      <p:sp>
        <p:nvSpPr>
          <p:cNvPr id="20484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17744"/>
          </a:xfrm>
        </p:spPr>
        <p:txBody>
          <a:bodyPr/>
          <a:lstStyle/>
          <a:p>
            <a:pPr eaLnBrk="1" hangingPunct="1"/>
            <a:r>
              <a:rPr lang="en-ZA" dirty="0" smtClean="0"/>
              <a:t>Mixed methods study – Performance gap in TS </a:t>
            </a:r>
          </a:p>
          <a:p>
            <a:pPr eaLnBrk="1" hangingPunct="1"/>
            <a:r>
              <a:rPr lang="en-ZA" dirty="0" smtClean="0"/>
              <a:t>Aim to create a model for the development of thoracic surgery   </a:t>
            </a:r>
          </a:p>
          <a:p>
            <a:pPr eaLnBrk="1" hangingPunct="1"/>
            <a:r>
              <a:rPr lang="en-ZA" dirty="0" smtClean="0"/>
              <a:t>2004-2006</a:t>
            </a:r>
          </a:p>
          <a:p>
            <a:pPr eaLnBrk="1" hangingPunct="1"/>
            <a:r>
              <a:rPr lang="en-ZA" dirty="0" smtClean="0"/>
              <a:t>Population 5.2 million (HDI 121</a:t>
            </a:r>
            <a:r>
              <a:rPr lang="en-ZA" baseline="30000" dirty="0" smtClean="0"/>
              <a:t>st </a:t>
            </a:r>
            <a:r>
              <a:rPr lang="en-ZA" dirty="0" smtClean="0"/>
              <a:t>)</a:t>
            </a:r>
          </a:p>
          <a:p>
            <a:pPr eaLnBrk="1" hangingPunct="1"/>
            <a:r>
              <a:rPr lang="en-ZA" dirty="0" smtClean="0"/>
              <a:t>86% dependant on state health care provision </a:t>
            </a:r>
          </a:p>
          <a:p>
            <a:pPr eaLnBrk="1" hangingPunct="1"/>
            <a:r>
              <a:rPr lang="en-ZA" dirty="0" smtClean="0"/>
              <a:t>One department CTS (Bloemfontein)</a:t>
            </a:r>
            <a:br>
              <a:rPr lang="en-ZA" dirty="0" smtClean="0"/>
            </a:br>
            <a:r>
              <a:rPr lang="en-ZA" dirty="0" smtClean="0"/>
              <a:t>- 3 consultants, 4 registrars</a:t>
            </a:r>
            <a:br>
              <a:rPr lang="en-ZA" dirty="0" smtClean="0"/>
            </a:br>
            <a:r>
              <a:rPr lang="en-ZA" dirty="0" smtClean="0"/>
              <a:t>- 8 bed ICU and 22 ward beds </a:t>
            </a:r>
          </a:p>
          <a:p>
            <a:pPr eaLnBrk="1" hangingPunct="1"/>
            <a:endParaRPr lang="en-ZA" dirty="0" smtClean="0"/>
          </a:p>
          <a:p>
            <a:pPr eaLnBrk="1" hangingPunct="1"/>
            <a:endParaRPr lang="en-ZA" dirty="0" smtClean="0"/>
          </a:p>
          <a:p>
            <a:pPr eaLnBrk="1" hangingPunct="1"/>
            <a:endParaRPr lang="en-Z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066800"/>
          </a:xfrm>
        </p:spPr>
        <p:txBody>
          <a:bodyPr>
            <a:normAutofit/>
          </a:bodyPr>
          <a:lstStyle/>
          <a:p>
            <a:r>
              <a:rPr lang="en-ZA" dirty="0" smtClean="0">
                <a:solidFill>
                  <a:srgbClr val="0070C0"/>
                </a:solidFill>
              </a:rPr>
              <a:t>What is population health?</a:t>
            </a:r>
            <a:endParaRPr lang="en-ZA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686800" cy="5089752"/>
          </a:xfrm>
        </p:spPr>
        <p:txBody>
          <a:bodyPr>
            <a:normAutofit fontScale="85000" lnSpcReduction="10000"/>
          </a:bodyPr>
          <a:lstStyle/>
          <a:p>
            <a:pPr marL="88900" indent="20638">
              <a:buNone/>
            </a:pPr>
            <a:r>
              <a:rPr lang="en-ZA" dirty="0" smtClean="0"/>
              <a:t>... Refers to health status and health status inequities of populations and subgroups over time.  Populations not individuals are the focus of action. </a:t>
            </a:r>
          </a:p>
          <a:p>
            <a:pPr marL="88900" indent="20638">
              <a:buNone/>
            </a:pPr>
            <a:endParaRPr lang="en-ZA" dirty="0" smtClean="0"/>
          </a:p>
          <a:p>
            <a:pPr marL="88900" indent="20638">
              <a:buNone/>
            </a:pPr>
            <a:r>
              <a:rPr lang="en-ZA" dirty="0" smtClean="0"/>
              <a:t>Rapidly evolving, multidisciplinary science that includes:- </a:t>
            </a:r>
          </a:p>
          <a:p>
            <a:pPr marL="442913" indent="20638">
              <a:buNone/>
            </a:pPr>
            <a:endParaRPr lang="en-ZA" dirty="0" smtClean="0"/>
          </a:p>
          <a:p>
            <a:pPr marL="442913" indent="20638">
              <a:buNone/>
            </a:pPr>
            <a:endParaRPr lang="en-ZA" dirty="0" smtClean="0"/>
          </a:p>
          <a:p>
            <a:pPr marL="442913" indent="20638">
              <a:buFont typeface="Arial" pitchFamily="34" charset="0"/>
              <a:buChar char="•"/>
            </a:pPr>
            <a:endParaRPr lang="en-ZA" dirty="0" smtClean="0"/>
          </a:p>
          <a:p>
            <a:pPr marL="442913" indent="20638">
              <a:buFont typeface="Arial" pitchFamily="34" charset="0"/>
              <a:buChar char="•"/>
            </a:pPr>
            <a:endParaRPr lang="en-ZA" dirty="0" smtClean="0"/>
          </a:p>
          <a:p>
            <a:pPr>
              <a:buNone/>
            </a:pPr>
            <a:endParaRPr lang="en-ZA" u="sng" dirty="0" smtClean="0"/>
          </a:p>
          <a:p>
            <a:endParaRPr lang="en-ZA" u="sng" dirty="0" smtClean="0"/>
          </a:p>
          <a:p>
            <a:endParaRPr lang="en-ZA" u="sng" dirty="0" smtClean="0"/>
          </a:p>
          <a:p>
            <a:pPr>
              <a:buNone/>
            </a:pPr>
            <a:endParaRPr lang="en-ZA" sz="15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ZA" sz="1500" dirty="0" err="1" smtClean="0">
                <a:solidFill>
                  <a:schemeClr val="tx2"/>
                </a:solidFill>
              </a:rPr>
              <a:t>Kindig</a:t>
            </a:r>
            <a:r>
              <a:rPr lang="en-ZA" sz="1500" dirty="0" smtClean="0">
                <a:solidFill>
                  <a:schemeClr val="tx2"/>
                </a:solidFill>
              </a:rPr>
              <a:t> D,  </a:t>
            </a:r>
            <a:r>
              <a:rPr lang="en-ZA" sz="1500" dirty="0" err="1" smtClean="0">
                <a:solidFill>
                  <a:schemeClr val="tx2"/>
                </a:solidFill>
              </a:rPr>
              <a:t>Stoddart</a:t>
            </a:r>
            <a:r>
              <a:rPr lang="en-ZA" sz="1500" dirty="0" smtClean="0">
                <a:solidFill>
                  <a:schemeClr val="tx2"/>
                </a:solidFill>
              </a:rPr>
              <a:t> G.  </a:t>
            </a:r>
            <a:r>
              <a:rPr lang="en-ZA" sz="1500" u="sng" dirty="0" smtClean="0"/>
              <a:t>Am J Public Health.</a:t>
            </a:r>
            <a:r>
              <a:rPr lang="en-ZA" sz="1500" dirty="0" smtClean="0"/>
              <a:t> 2003 Mar;93(3):380-3.</a:t>
            </a:r>
            <a:r>
              <a:rPr lang="en-ZA" sz="1500" u="sng" dirty="0" smtClean="0">
                <a:hlinkClick r:id="rId2"/>
              </a:rPr>
              <a:t> </a:t>
            </a:r>
            <a:endParaRPr lang="en-ZA" sz="1500" dirty="0" smtClean="0"/>
          </a:p>
          <a:p>
            <a:pPr>
              <a:buNone/>
            </a:pPr>
            <a:r>
              <a:rPr lang="en-ZA" sz="1500" dirty="0" smtClean="0"/>
              <a:t>Department of Population Health Sciences, University of Wisconsin-Madison School of Medicine</a:t>
            </a:r>
          </a:p>
          <a:p>
            <a:endParaRPr lang="en-ZA" dirty="0" smtClean="0"/>
          </a:p>
          <a:p>
            <a:endParaRPr lang="en-ZA" dirty="0"/>
          </a:p>
        </p:txBody>
      </p:sp>
      <p:sp>
        <p:nvSpPr>
          <p:cNvPr id="4" name="Oval 3"/>
          <p:cNvSpPr/>
          <p:nvPr/>
        </p:nvSpPr>
        <p:spPr>
          <a:xfrm>
            <a:off x="467544" y="2348880"/>
            <a:ext cx="3096344" cy="1728192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b="1" dirty="0" smtClean="0"/>
              <a:t>Health outcomes</a:t>
            </a:r>
          </a:p>
          <a:p>
            <a:pPr algn="ctr">
              <a:buFontTx/>
              <a:buChar char="-"/>
            </a:pPr>
            <a:r>
              <a:rPr lang="en-ZA" dirty="0" smtClean="0"/>
              <a:t>Measurement</a:t>
            </a:r>
            <a:br>
              <a:rPr lang="en-ZA" dirty="0" smtClean="0"/>
            </a:br>
            <a:r>
              <a:rPr lang="en-ZA" dirty="0" smtClean="0"/>
              <a:t>- Analysis  </a:t>
            </a:r>
            <a:endParaRPr lang="en-ZA" sz="1600" dirty="0" smtClean="0"/>
          </a:p>
          <a:p>
            <a:pPr algn="ctr"/>
            <a:r>
              <a:rPr lang="en-ZA" sz="1400" dirty="0" smtClean="0"/>
              <a:t>(Dependant variable</a:t>
            </a:r>
            <a:r>
              <a:rPr lang="en-ZA" sz="1600" dirty="0" smtClean="0"/>
              <a:t>)</a:t>
            </a:r>
            <a:endParaRPr lang="en-ZA" sz="1600" dirty="0"/>
          </a:p>
        </p:txBody>
      </p:sp>
      <p:sp>
        <p:nvSpPr>
          <p:cNvPr id="5" name="Oval 4"/>
          <p:cNvSpPr/>
          <p:nvPr/>
        </p:nvSpPr>
        <p:spPr>
          <a:xfrm>
            <a:off x="5580112" y="2276872"/>
            <a:ext cx="3168352" cy="180020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b="1" dirty="0" smtClean="0"/>
              <a:t>Health determinants</a:t>
            </a:r>
          </a:p>
          <a:p>
            <a:pPr algn="ctr">
              <a:buFontTx/>
              <a:buChar char="-"/>
            </a:pPr>
            <a:r>
              <a:rPr lang="en-ZA" dirty="0" smtClean="0"/>
              <a:t>Patterns</a:t>
            </a:r>
          </a:p>
          <a:p>
            <a:pPr algn="ctr"/>
            <a:r>
              <a:rPr lang="en-ZA" sz="1400" dirty="0" smtClean="0"/>
              <a:t>(in-dependant variable) </a:t>
            </a:r>
            <a:endParaRPr lang="en-ZA" sz="1400" dirty="0"/>
          </a:p>
        </p:txBody>
      </p:sp>
      <p:sp>
        <p:nvSpPr>
          <p:cNvPr id="7" name="Oval 6"/>
          <p:cNvSpPr/>
          <p:nvPr/>
        </p:nvSpPr>
        <p:spPr>
          <a:xfrm>
            <a:off x="2843808" y="4005064"/>
            <a:ext cx="3240360" cy="1656184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b="1" dirty="0" smtClean="0"/>
              <a:t>Policies &amp; Interventions </a:t>
            </a:r>
            <a:endParaRPr lang="en-ZA" b="1" dirty="0"/>
          </a:p>
        </p:txBody>
      </p:sp>
      <p:sp>
        <p:nvSpPr>
          <p:cNvPr id="11" name="Left-Right-Up Arrow 10"/>
          <p:cNvSpPr/>
          <p:nvPr/>
        </p:nvSpPr>
        <p:spPr>
          <a:xfrm rot="10800000">
            <a:off x="3707904" y="2924944"/>
            <a:ext cx="1584176" cy="864096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1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7239000" cy="89438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ZA" dirty="0" smtClean="0"/>
              <a:t>Method burden of disease </a:t>
            </a:r>
            <a:endParaRPr lang="en-ZA" dirty="0"/>
          </a:p>
        </p:txBody>
      </p:sp>
      <p:sp>
        <p:nvSpPr>
          <p:cNvPr id="5" name="Oval 4"/>
          <p:cNvSpPr/>
          <p:nvPr/>
        </p:nvSpPr>
        <p:spPr>
          <a:xfrm>
            <a:off x="214313" y="1928813"/>
            <a:ext cx="4143375" cy="2928937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ZA"/>
          </a:p>
        </p:txBody>
      </p:sp>
      <p:sp>
        <p:nvSpPr>
          <p:cNvPr id="6" name="Oval 5"/>
          <p:cNvSpPr/>
          <p:nvPr/>
        </p:nvSpPr>
        <p:spPr>
          <a:xfrm>
            <a:off x="2071688" y="2500313"/>
            <a:ext cx="2286000" cy="17145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ZA"/>
          </a:p>
        </p:txBody>
      </p:sp>
      <p:sp>
        <p:nvSpPr>
          <p:cNvPr id="7" name="Oval 6"/>
          <p:cNvSpPr/>
          <p:nvPr/>
        </p:nvSpPr>
        <p:spPr>
          <a:xfrm>
            <a:off x="3000375" y="3000375"/>
            <a:ext cx="1357313" cy="78581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ZA"/>
          </a:p>
        </p:txBody>
      </p:sp>
      <p:sp>
        <p:nvSpPr>
          <p:cNvPr id="8" name="TextBox 18"/>
          <p:cNvSpPr txBox="1">
            <a:spLocks noChangeArrowheads="1"/>
          </p:cNvSpPr>
          <p:nvPr/>
        </p:nvSpPr>
        <p:spPr bwMode="auto">
          <a:xfrm>
            <a:off x="4714875" y="1571625"/>
            <a:ext cx="32861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ZA" sz="2400" dirty="0">
                <a:latin typeface="Trebuchet MS" pitchFamily="34" charset="0"/>
              </a:rPr>
              <a:t>Burden of disease  in community 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rot="10800000" flipV="1">
            <a:off x="3000375" y="1857375"/>
            <a:ext cx="1571625" cy="357188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786313" y="2571750"/>
            <a:ext cx="2941637" cy="14779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ZA" dirty="0"/>
              <a:t>Inflammatory lung disease </a:t>
            </a:r>
          </a:p>
          <a:p>
            <a:pPr>
              <a:defRPr/>
            </a:pPr>
            <a:r>
              <a:rPr lang="en-ZA" dirty="0"/>
              <a:t>Pleuro-pulm TB</a:t>
            </a:r>
          </a:p>
          <a:p>
            <a:pPr>
              <a:defRPr/>
            </a:pPr>
            <a:r>
              <a:rPr lang="en-ZA" dirty="0"/>
              <a:t>Lung Carcinoma  </a:t>
            </a:r>
          </a:p>
          <a:p>
            <a:pPr>
              <a:defRPr/>
            </a:pPr>
            <a:r>
              <a:rPr lang="en-ZA" dirty="0"/>
              <a:t>Oesophagus Carcinoma</a:t>
            </a:r>
          </a:p>
          <a:p>
            <a:pPr>
              <a:defRPr/>
            </a:pPr>
            <a:r>
              <a:rPr lang="en-ZA" dirty="0"/>
              <a:t>Thoracic Trauma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788024" y="4221088"/>
            <a:ext cx="2806576" cy="12003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ZA" dirty="0"/>
              <a:t>National health statistics</a:t>
            </a:r>
          </a:p>
          <a:p>
            <a:pPr>
              <a:defRPr/>
            </a:pPr>
            <a:r>
              <a:rPr lang="en-ZA" dirty="0"/>
              <a:t>Cancer registry </a:t>
            </a:r>
          </a:p>
          <a:p>
            <a:pPr>
              <a:defRPr/>
            </a:pPr>
            <a:r>
              <a:rPr lang="en-ZA" dirty="0"/>
              <a:t>Mortality data </a:t>
            </a:r>
          </a:p>
          <a:p>
            <a:pPr>
              <a:defRPr/>
            </a:pPr>
            <a:r>
              <a:rPr lang="en-ZA" dirty="0"/>
              <a:t>MRC BOD, Unit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7239000" cy="89438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ZA" dirty="0" smtClean="0"/>
              <a:t>Method clinical activity </a:t>
            </a:r>
            <a:endParaRPr lang="en-ZA" dirty="0"/>
          </a:p>
        </p:txBody>
      </p:sp>
      <p:sp>
        <p:nvSpPr>
          <p:cNvPr id="5" name="Oval 4"/>
          <p:cNvSpPr/>
          <p:nvPr/>
        </p:nvSpPr>
        <p:spPr>
          <a:xfrm>
            <a:off x="214313" y="1928813"/>
            <a:ext cx="4143375" cy="2928937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ZA"/>
          </a:p>
        </p:txBody>
      </p:sp>
      <p:sp>
        <p:nvSpPr>
          <p:cNvPr id="6" name="Oval 5"/>
          <p:cNvSpPr/>
          <p:nvPr/>
        </p:nvSpPr>
        <p:spPr>
          <a:xfrm>
            <a:off x="2071688" y="2500313"/>
            <a:ext cx="2286000" cy="17145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ZA"/>
          </a:p>
        </p:txBody>
      </p:sp>
      <p:sp>
        <p:nvSpPr>
          <p:cNvPr id="7" name="Oval 6"/>
          <p:cNvSpPr/>
          <p:nvPr/>
        </p:nvSpPr>
        <p:spPr>
          <a:xfrm>
            <a:off x="3000375" y="3000375"/>
            <a:ext cx="1357313" cy="78581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ZA"/>
          </a:p>
        </p:txBody>
      </p:sp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4857750" y="1785938"/>
            <a:ext cx="24336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ZA" sz="2400" dirty="0">
                <a:solidFill>
                  <a:schemeClr val="accent1">
                    <a:lumMod val="40000"/>
                    <a:lumOff val="60000"/>
                  </a:schemeClr>
                </a:solidFill>
                <a:latin typeface="Trebuchet MS" pitchFamily="34" charset="0"/>
              </a:rPr>
              <a:t>Clinical activity </a:t>
            </a:r>
          </a:p>
        </p:txBody>
      </p:sp>
      <p:cxnSp>
        <p:nvCxnSpPr>
          <p:cNvPr id="12" name="Straight Arrow Connector 11"/>
          <p:cNvCxnSpPr>
            <a:stCxn id="11" idx="1"/>
          </p:cNvCxnSpPr>
          <p:nvPr/>
        </p:nvCxnSpPr>
        <p:spPr>
          <a:xfrm rot="10800000" flipV="1">
            <a:off x="3643313" y="2016125"/>
            <a:ext cx="1214437" cy="841375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40" name="TextBox 13"/>
          <p:cNvSpPr txBox="1">
            <a:spLocks noChangeArrowheads="1"/>
          </p:cNvSpPr>
          <p:nvPr/>
        </p:nvSpPr>
        <p:spPr bwMode="auto">
          <a:xfrm>
            <a:off x="5000625" y="2571750"/>
            <a:ext cx="3800475" cy="369411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ZA" dirty="0"/>
              <a:t>Big 5 thoracic diseases </a:t>
            </a:r>
          </a:p>
          <a:p>
            <a:pPr>
              <a:defRPr/>
            </a:pPr>
            <a:endParaRPr lang="en-ZA" dirty="0"/>
          </a:p>
          <a:p>
            <a:pPr>
              <a:defRPr/>
            </a:pPr>
            <a:r>
              <a:rPr lang="en-ZA" dirty="0"/>
              <a:t>Universitas Hospital </a:t>
            </a:r>
          </a:p>
          <a:p>
            <a:pPr>
              <a:defRPr/>
            </a:pPr>
            <a:r>
              <a:rPr lang="en-ZA" dirty="0"/>
              <a:t>Departmental stats, theatre records</a:t>
            </a:r>
          </a:p>
          <a:p>
            <a:pPr>
              <a:defRPr/>
            </a:pPr>
            <a:r>
              <a:rPr lang="en-ZA" dirty="0"/>
              <a:t>General Surgery</a:t>
            </a:r>
          </a:p>
          <a:p>
            <a:pPr>
              <a:defRPr/>
            </a:pPr>
            <a:endParaRPr lang="en-ZA" dirty="0"/>
          </a:p>
          <a:p>
            <a:pPr>
              <a:defRPr/>
            </a:pPr>
            <a:r>
              <a:rPr lang="en-ZA" dirty="0"/>
              <a:t>7 Regional hospitals </a:t>
            </a:r>
          </a:p>
          <a:p>
            <a:pPr>
              <a:defRPr/>
            </a:pPr>
            <a:r>
              <a:rPr lang="en-ZA" dirty="0"/>
              <a:t>Gen surg, Int Med, Paed, Trauma</a:t>
            </a:r>
          </a:p>
          <a:p>
            <a:pPr>
              <a:defRPr/>
            </a:pPr>
            <a:endParaRPr lang="en-ZA" dirty="0"/>
          </a:p>
          <a:p>
            <a:pPr>
              <a:defRPr/>
            </a:pPr>
            <a:r>
              <a:rPr lang="en-ZA" dirty="0"/>
              <a:t>Private sector – Insurance industry</a:t>
            </a:r>
          </a:p>
          <a:p>
            <a:pPr>
              <a:defRPr/>
            </a:pPr>
            <a:r>
              <a:rPr lang="en-ZA" dirty="0"/>
              <a:t>ICD10, operation codes. </a:t>
            </a:r>
          </a:p>
          <a:p>
            <a:pPr>
              <a:defRPr/>
            </a:pPr>
            <a:endParaRPr lang="en-ZA" dirty="0"/>
          </a:p>
          <a:p>
            <a:pPr>
              <a:defRPr/>
            </a:pPr>
            <a:endParaRPr lang="en-Z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7239000" cy="89438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ZA" dirty="0" smtClean="0"/>
              <a:t>Method academic productivity </a:t>
            </a:r>
            <a:endParaRPr lang="en-ZA" dirty="0"/>
          </a:p>
        </p:txBody>
      </p:sp>
      <p:sp>
        <p:nvSpPr>
          <p:cNvPr id="5" name="Oval 4"/>
          <p:cNvSpPr/>
          <p:nvPr/>
        </p:nvSpPr>
        <p:spPr>
          <a:xfrm>
            <a:off x="214313" y="1928813"/>
            <a:ext cx="4143375" cy="2928937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ZA"/>
          </a:p>
        </p:txBody>
      </p:sp>
      <p:sp>
        <p:nvSpPr>
          <p:cNvPr id="6" name="Oval 5"/>
          <p:cNvSpPr/>
          <p:nvPr/>
        </p:nvSpPr>
        <p:spPr>
          <a:xfrm>
            <a:off x="2071688" y="2500313"/>
            <a:ext cx="2286000" cy="17145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ZA"/>
          </a:p>
        </p:txBody>
      </p:sp>
      <p:sp>
        <p:nvSpPr>
          <p:cNvPr id="7" name="Oval 6"/>
          <p:cNvSpPr/>
          <p:nvPr/>
        </p:nvSpPr>
        <p:spPr>
          <a:xfrm>
            <a:off x="3000375" y="3000375"/>
            <a:ext cx="1357313" cy="78581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ZA"/>
          </a:p>
        </p:txBody>
      </p:sp>
      <p:sp>
        <p:nvSpPr>
          <p:cNvPr id="11" name="Rectangle 20"/>
          <p:cNvSpPr>
            <a:spLocks noChangeArrowheads="1"/>
          </p:cNvSpPr>
          <p:nvPr/>
        </p:nvSpPr>
        <p:spPr bwMode="auto">
          <a:xfrm>
            <a:off x="4929188" y="1643063"/>
            <a:ext cx="33734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ZA" sz="2400" dirty="0">
                <a:solidFill>
                  <a:schemeClr val="accent1">
                    <a:lumMod val="40000"/>
                    <a:lumOff val="60000"/>
                  </a:schemeClr>
                </a:solidFill>
                <a:latin typeface="Trebuchet MS" pitchFamily="34" charset="0"/>
              </a:rPr>
              <a:t>Academic productivity 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rot="5400000">
            <a:off x="3750469" y="2178844"/>
            <a:ext cx="1357313" cy="1000125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857750" y="2428875"/>
            <a:ext cx="3390900" cy="25860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ZA" dirty="0"/>
              <a:t>Systematic review </a:t>
            </a:r>
          </a:p>
          <a:p>
            <a:pPr>
              <a:defRPr/>
            </a:pPr>
            <a:r>
              <a:rPr lang="en-ZA" dirty="0"/>
              <a:t>SA thoracic surgery literature </a:t>
            </a:r>
          </a:p>
          <a:p>
            <a:pPr>
              <a:defRPr/>
            </a:pPr>
            <a:r>
              <a:rPr lang="en-ZA" dirty="0"/>
              <a:t>1955 – 2008</a:t>
            </a:r>
          </a:p>
          <a:p>
            <a:pPr>
              <a:defRPr/>
            </a:pPr>
            <a:endParaRPr lang="en-ZA" dirty="0"/>
          </a:p>
          <a:p>
            <a:pPr>
              <a:defRPr/>
            </a:pPr>
            <a:r>
              <a:rPr lang="en-ZA" dirty="0"/>
              <a:t>Interdisciplinary interactions</a:t>
            </a:r>
          </a:p>
          <a:p>
            <a:pPr>
              <a:defRPr/>
            </a:pPr>
            <a:r>
              <a:rPr lang="en-ZA" dirty="0"/>
              <a:t>Curriculum </a:t>
            </a:r>
          </a:p>
          <a:p>
            <a:pPr>
              <a:defRPr/>
            </a:pPr>
            <a:r>
              <a:rPr lang="en-ZA" dirty="0"/>
              <a:t>Teaching and training methods </a:t>
            </a:r>
          </a:p>
          <a:p>
            <a:pPr>
              <a:defRPr/>
            </a:pPr>
            <a:endParaRPr lang="en-ZA" dirty="0"/>
          </a:p>
          <a:p>
            <a:pPr>
              <a:defRPr/>
            </a:pPr>
            <a:r>
              <a:rPr lang="en-ZA" dirty="0"/>
              <a:t>Records, Filing, database</a:t>
            </a:r>
          </a:p>
        </p:txBody>
      </p:sp>
      <p:sp>
        <p:nvSpPr>
          <p:cNvPr id="23561" name="TextBox 17"/>
          <p:cNvSpPr txBox="1">
            <a:spLocks noChangeArrowheads="1"/>
          </p:cNvSpPr>
          <p:nvPr/>
        </p:nvSpPr>
        <p:spPr bwMode="auto">
          <a:xfrm>
            <a:off x="4572000" y="5857875"/>
            <a:ext cx="35782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ZA"/>
              <a:t>Linegar, Smit, Goldstraw, Van Zyl</a:t>
            </a:r>
          </a:p>
          <a:p>
            <a:r>
              <a:rPr lang="en-ZA"/>
              <a:t>SA Med J 2009; 99:592-594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Methodology</a:t>
            </a:r>
            <a:endParaRPr lang="en-ZA" dirty="0"/>
          </a:p>
        </p:txBody>
      </p:sp>
      <p:grpSp>
        <p:nvGrpSpPr>
          <p:cNvPr id="2" name="Content Placeholder 1"/>
          <p:cNvGrpSpPr>
            <a:grpSpLocks noGrp="1" noChangeAspect="1"/>
          </p:cNvGrpSpPr>
          <p:nvPr>
            <p:ph sz="quarter" idx="1"/>
          </p:nvPr>
        </p:nvGrpSpPr>
        <p:grpSpPr bwMode="auto">
          <a:xfrm>
            <a:off x="285750" y="2500313"/>
            <a:ext cx="5129213" cy="2714625"/>
            <a:chOff x="3250" y="7999"/>
            <a:chExt cx="6574" cy="3520"/>
          </a:xfrm>
        </p:grpSpPr>
        <p:sp>
          <p:nvSpPr>
            <p:cNvPr id="17418" name="AutoShape 11"/>
            <p:cNvSpPr>
              <a:spLocks noChangeAspect="1" noChangeArrowheads="1" noTextEdit="1"/>
            </p:cNvSpPr>
            <p:nvPr/>
          </p:nvSpPr>
          <p:spPr bwMode="auto">
            <a:xfrm>
              <a:off x="3250" y="7999"/>
              <a:ext cx="6574" cy="3520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ZA"/>
            </a:p>
          </p:txBody>
        </p:sp>
        <p:sp>
          <p:nvSpPr>
            <p:cNvPr id="17419" name="Oval 10"/>
            <p:cNvSpPr>
              <a:spLocks noChangeArrowheads="1"/>
            </p:cNvSpPr>
            <p:nvPr/>
          </p:nvSpPr>
          <p:spPr bwMode="auto">
            <a:xfrm>
              <a:off x="3575" y="8980"/>
              <a:ext cx="2503" cy="1920"/>
            </a:xfrm>
            <a:prstGeom prst="ellipse">
              <a:avLst/>
            </a:prstGeom>
            <a:solidFill>
              <a:srgbClr val="33CC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ZA"/>
            </a:p>
          </p:txBody>
        </p:sp>
        <p:sp>
          <p:nvSpPr>
            <p:cNvPr id="17420" name="Oval 9"/>
            <p:cNvSpPr>
              <a:spLocks noChangeArrowheads="1"/>
            </p:cNvSpPr>
            <p:nvPr/>
          </p:nvSpPr>
          <p:spPr bwMode="auto">
            <a:xfrm>
              <a:off x="4514" y="9460"/>
              <a:ext cx="1564" cy="960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ZA"/>
            </a:p>
          </p:txBody>
        </p:sp>
        <p:sp>
          <p:nvSpPr>
            <p:cNvPr id="17421" name="Oval 8"/>
            <p:cNvSpPr>
              <a:spLocks noChangeArrowheads="1"/>
            </p:cNvSpPr>
            <p:nvPr/>
          </p:nvSpPr>
          <p:spPr bwMode="auto">
            <a:xfrm>
              <a:off x="5128" y="9731"/>
              <a:ext cx="938" cy="480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ZA"/>
            </a:p>
          </p:txBody>
        </p:sp>
        <p:sp>
          <p:nvSpPr>
            <p:cNvPr id="17422" name="Text Box 7"/>
            <p:cNvSpPr txBox="1">
              <a:spLocks noChangeArrowheads="1"/>
            </p:cNvSpPr>
            <p:nvPr/>
          </p:nvSpPr>
          <p:spPr bwMode="auto">
            <a:xfrm>
              <a:off x="6236" y="8660"/>
              <a:ext cx="2974" cy="6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>
                  <a:cs typeface="Times New Roman" pitchFamily="18" charset="0"/>
                </a:rPr>
                <a:t>Burden of disease in community</a:t>
              </a:r>
            </a:p>
            <a:p>
              <a:r>
                <a:rPr lang="en-US">
                  <a:cs typeface="Times New Roman" pitchFamily="18" charset="0"/>
                </a:rPr>
                <a:t> </a:t>
              </a:r>
              <a:endParaRPr lang="en-US"/>
            </a:p>
          </p:txBody>
        </p:sp>
        <p:sp>
          <p:nvSpPr>
            <p:cNvPr id="17423" name="Text Box 6"/>
            <p:cNvSpPr txBox="1">
              <a:spLocks noChangeArrowheads="1"/>
            </p:cNvSpPr>
            <p:nvPr/>
          </p:nvSpPr>
          <p:spPr bwMode="auto">
            <a:xfrm>
              <a:off x="6236" y="9460"/>
              <a:ext cx="2974" cy="6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>
                  <a:cs typeface="Times New Roman" pitchFamily="18" charset="0"/>
                </a:rPr>
                <a:t>Clinical activity within the burden of disease </a:t>
              </a:r>
              <a:endParaRPr lang="en-US" sz="1400"/>
            </a:p>
          </p:txBody>
        </p:sp>
        <p:sp>
          <p:nvSpPr>
            <p:cNvPr id="17424" name="Text Box 5"/>
            <p:cNvSpPr txBox="1">
              <a:spLocks noChangeArrowheads="1"/>
            </p:cNvSpPr>
            <p:nvPr/>
          </p:nvSpPr>
          <p:spPr bwMode="auto">
            <a:xfrm>
              <a:off x="6236" y="10260"/>
              <a:ext cx="2974" cy="4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>
                  <a:cs typeface="Times New Roman" pitchFamily="18" charset="0"/>
                </a:rPr>
                <a:t>Research activity</a:t>
              </a:r>
              <a:endParaRPr lang="en-US" sz="1400"/>
            </a:p>
          </p:txBody>
        </p:sp>
        <p:sp>
          <p:nvSpPr>
            <p:cNvPr id="17425" name="Line 4"/>
            <p:cNvSpPr>
              <a:spLocks noChangeShapeType="1"/>
            </p:cNvSpPr>
            <p:nvPr/>
          </p:nvSpPr>
          <p:spPr bwMode="auto">
            <a:xfrm flipH="1">
              <a:off x="5610" y="9620"/>
              <a:ext cx="626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ZA"/>
            </a:p>
          </p:txBody>
        </p:sp>
        <p:sp>
          <p:nvSpPr>
            <p:cNvPr id="17426" name="Line 3"/>
            <p:cNvSpPr>
              <a:spLocks noChangeShapeType="1"/>
            </p:cNvSpPr>
            <p:nvPr/>
          </p:nvSpPr>
          <p:spPr bwMode="auto">
            <a:xfrm flipH="1" flipV="1">
              <a:off x="5610" y="10100"/>
              <a:ext cx="626" cy="4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ZA"/>
            </a:p>
          </p:txBody>
        </p:sp>
        <p:sp>
          <p:nvSpPr>
            <p:cNvPr id="17427" name="Line 2"/>
            <p:cNvSpPr>
              <a:spLocks noChangeShapeType="1"/>
            </p:cNvSpPr>
            <p:nvPr/>
          </p:nvSpPr>
          <p:spPr bwMode="auto">
            <a:xfrm flipH="1">
              <a:off x="5297" y="8980"/>
              <a:ext cx="939" cy="1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ZA"/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5357813" y="1428750"/>
            <a:ext cx="3340100" cy="19383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Demographics </a:t>
            </a:r>
          </a:p>
          <a:p>
            <a:pPr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CIR, ASIR</a:t>
            </a:r>
            <a:br>
              <a:rPr lang="en-US" dirty="0">
                <a:latin typeface="Arial" pitchFamily="34" charset="0"/>
                <a:cs typeface="Arial" pitchFamily="34" charset="0"/>
              </a:rPr>
            </a:br>
            <a:r>
              <a:rPr lang="en-US" dirty="0">
                <a:latin typeface="Arial" pitchFamily="34" charset="0"/>
                <a:cs typeface="Arial" pitchFamily="34" charset="0"/>
              </a:rPr>
              <a:t>Disease specific Mortality Data</a:t>
            </a:r>
          </a:p>
          <a:p>
            <a:pPr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Stats SA, HST, MRC </a:t>
            </a:r>
          </a:p>
          <a:p>
            <a:pPr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National Cancer Registry </a:t>
            </a:r>
          </a:p>
          <a:p>
            <a:pPr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Publications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(large series over finite time period)</a:t>
            </a:r>
            <a:endParaRPr lang="en-ZA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4" name="Straight Arrow Connector 43"/>
          <p:cNvCxnSpPr>
            <a:endCxn id="42" idx="1"/>
          </p:cNvCxnSpPr>
          <p:nvPr/>
        </p:nvCxnSpPr>
        <p:spPr>
          <a:xfrm rot="5400000" flipH="1" flipV="1">
            <a:off x="4485482" y="2413794"/>
            <a:ext cx="887412" cy="857250"/>
          </a:xfrm>
          <a:prstGeom prst="straightConnector1">
            <a:avLst/>
          </a:prstGeom>
          <a:ln w="38100"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364088" y="3356992"/>
            <a:ext cx="3352800" cy="23082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Departmental statistics</a:t>
            </a:r>
          </a:p>
          <a:p>
            <a:pPr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Regional and tertiary hospitals </a:t>
            </a:r>
          </a:p>
          <a:p>
            <a:pPr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Private CT Surgeons statistics </a:t>
            </a:r>
          </a:p>
          <a:p>
            <a:pPr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Private medical aids</a:t>
            </a:r>
          </a:p>
          <a:p>
            <a:pPr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ICD 10 codes </a:t>
            </a:r>
          </a:p>
          <a:p>
            <a:pPr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Operation codes </a:t>
            </a:r>
          </a:p>
          <a:p>
            <a:pPr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Other disciplines (Gen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Surg</a:t>
            </a:r>
            <a:r>
              <a:rPr lang="en-US" dirty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No. of surgeons (WTE)</a:t>
            </a:r>
            <a:endParaRPr lang="en-ZA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4572000" y="3857625"/>
            <a:ext cx="785813" cy="0"/>
          </a:xfrm>
          <a:prstGeom prst="straightConnector1">
            <a:avLst/>
          </a:prstGeom>
          <a:ln w="38100"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5364088" y="5661248"/>
            <a:ext cx="3357562" cy="64293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Systematic review all publications </a:t>
            </a:r>
            <a:endParaRPr lang="en-ZA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 rot="16200000" flipH="1">
            <a:off x="4286251" y="4714875"/>
            <a:ext cx="1071562" cy="642937"/>
          </a:xfrm>
          <a:prstGeom prst="straightConnector1">
            <a:avLst/>
          </a:prstGeom>
          <a:ln w="38100"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 descr="Lung icon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 contrast="26000"/>
          </a:blip>
          <a:stretch>
            <a:fillRect/>
          </a:stretch>
        </p:blipFill>
        <p:spPr>
          <a:xfrm>
            <a:off x="8244408" y="260648"/>
            <a:ext cx="899592" cy="89959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6" grpId="0" animBg="1"/>
      <p:bldP spid="5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7239000" cy="82230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ZA" dirty="0" smtClean="0"/>
              <a:t>The next step - implementation</a:t>
            </a:r>
            <a:endParaRPr lang="en-ZA" dirty="0"/>
          </a:p>
        </p:txBody>
      </p:sp>
      <p:pic>
        <p:nvPicPr>
          <p:cNvPr id="25603" name="Content Placeholder 3" descr="model operational wheel.em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827584" y="1484784"/>
            <a:ext cx="7344816" cy="493479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ZA" dirty="0" smtClean="0"/>
              <a:t>The ATLAS Project: Premise for analysis.  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916832"/>
            <a:ext cx="8640960" cy="4769625"/>
          </a:xfrm>
        </p:spPr>
        <p:txBody>
          <a:bodyPr>
            <a:normAutofit fontScale="92500" lnSpcReduction="20000"/>
          </a:bodyPr>
          <a:lstStyle/>
          <a:p>
            <a:pPr marL="1076325" indent="-987425" algn="ctr">
              <a:buNone/>
            </a:pPr>
            <a:r>
              <a:rPr lang="en-ZA" dirty="0" smtClean="0"/>
              <a:t>Qt Size of population </a:t>
            </a:r>
          </a:p>
          <a:p>
            <a:pPr marL="1076325" indent="-987425" algn="ctr">
              <a:buNone/>
            </a:pPr>
            <a:r>
              <a:rPr lang="en-ZA" dirty="0" smtClean="0"/>
              <a:t>and Burden of Disease / 100,000</a:t>
            </a:r>
          </a:p>
          <a:p>
            <a:pPr marL="1076325" indent="-987425" algn="ctr">
              <a:buNone/>
            </a:pPr>
            <a:endParaRPr lang="en-ZA" dirty="0" smtClean="0"/>
          </a:p>
          <a:p>
            <a:pPr marL="1076325" indent="-987425" algn="ctr">
              <a:buNone/>
            </a:pPr>
            <a:endParaRPr lang="en-ZA" dirty="0" smtClean="0"/>
          </a:p>
          <a:p>
            <a:pPr marL="1076325" indent="-987425" algn="ctr">
              <a:buNone/>
            </a:pPr>
            <a:r>
              <a:rPr lang="en-ZA" dirty="0" smtClean="0"/>
              <a:t>Incidence ~Prevalence ~ Mortality</a:t>
            </a:r>
          </a:p>
          <a:p>
            <a:pPr marL="1076325" indent="-987425" algn="ctr">
              <a:buNone/>
            </a:pPr>
            <a:endParaRPr lang="en-ZA" dirty="0" smtClean="0"/>
          </a:p>
          <a:p>
            <a:pPr marL="1076325" indent="-987425" algn="ctr">
              <a:buNone/>
            </a:pPr>
            <a:endParaRPr lang="en-ZA" dirty="0" smtClean="0"/>
          </a:p>
          <a:p>
            <a:pPr marL="1076325" indent="-987425" algn="ctr">
              <a:buNone/>
            </a:pPr>
            <a:r>
              <a:rPr lang="en-ZA" dirty="0" smtClean="0"/>
              <a:t>Resectability / Operability 10 – 20%</a:t>
            </a:r>
          </a:p>
          <a:p>
            <a:pPr marL="1076325" indent="-987425" algn="ctr">
              <a:buNone/>
            </a:pPr>
            <a:endParaRPr lang="en-ZA" dirty="0" smtClean="0"/>
          </a:p>
          <a:p>
            <a:pPr marL="1076325" indent="-987425" algn="ctr">
              <a:buNone/>
            </a:pPr>
            <a:endParaRPr lang="en-ZA" dirty="0" smtClean="0"/>
          </a:p>
          <a:p>
            <a:pPr marL="1076325" indent="-987425" algn="ctr">
              <a:buNone/>
            </a:pPr>
            <a:r>
              <a:rPr lang="en-ZA" dirty="0" smtClean="0"/>
              <a:t>Calculate required number </a:t>
            </a:r>
          </a:p>
          <a:p>
            <a:pPr marL="1076325" indent="-987425" algn="ctr">
              <a:buNone/>
            </a:pPr>
            <a:r>
              <a:rPr lang="en-ZA" dirty="0" smtClean="0"/>
              <a:t>of lung resections</a:t>
            </a:r>
          </a:p>
          <a:p>
            <a:pPr marL="1076325" indent="-987425" algn="ctr">
              <a:buNone/>
            </a:pPr>
            <a:endParaRPr lang="en-ZA" dirty="0" smtClean="0"/>
          </a:p>
          <a:p>
            <a:pPr marL="1076325" indent="-987425" algn="ctr">
              <a:buNone/>
            </a:pPr>
            <a:endParaRPr lang="en-ZA" dirty="0" smtClean="0"/>
          </a:p>
          <a:p>
            <a:pPr marL="1076325" indent="-987425" algn="ctr">
              <a:buNone/>
            </a:pPr>
            <a:endParaRPr lang="en-ZA" dirty="0" smtClean="0"/>
          </a:p>
          <a:p>
            <a:pPr>
              <a:buNone/>
            </a:pPr>
            <a:endParaRPr lang="en-ZA" dirty="0"/>
          </a:p>
        </p:txBody>
      </p:sp>
      <p:sp>
        <p:nvSpPr>
          <p:cNvPr id="11" name="Down Arrow 10"/>
          <p:cNvSpPr/>
          <p:nvPr/>
        </p:nvSpPr>
        <p:spPr>
          <a:xfrm>
            <a:off x="4355976" y="2852936"/>
            <a:ext cx="216024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2" name="Down Arrow 11"/>
          <p:cNvSpPr/>
          <p:nvPr/>
        </p:nvSpPr>
        <p:spPr>
          <a:xfrm>
            <a:off x="4355976" y="4869160"/>
            <a:ext cx="216024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3" name="Down Arrow 12"/>
          <p:cNvSpPr/>
          <p:nvPr/>
        </p:nvSpPr>
        <p:spPr>
          <a:xfrm>
            <a:off x="4355976" y="3861048"/>
            <a:ext cx="216024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pic>
        <p:nvPicPr>
          <p:cNvPr id="14" name="Picture 13" descr="Lung icon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 contrast="26000"/>
          </a:blip>
          <a:stretch>
            <a:fillRect/>
          </a:stretch>
        </p:blipFill>
        <p:spPr>
          <a:xfrm>
            <a:off x="8244408" y="260648"/>
            <a:ext cx="899592" cy="8995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066800"/>
          </a:xfrm>
        </p:spPr>
        <p:txBody>
          <a:bodyPr>
            <a:normAutofit/>
          </a:bodyPr>
          <a:lstStyle/>
          <a:p>
            <a:r>
              <a:rPr lang="en-ZA" dirty="0" smtClean="0"/>
              <a:t>Atlas project: results</a:t>
            </a:r>
            <a:endParaRPr lang="en-ZA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71600" y="1700808"/>
          <a:ext cx="7200800" cy="4304433"/>
        </p:xfrm>
        <a:graphic>
          <a:graphicData uri="http://schemas.openxmlformats.org/drawingml/2006/table">
            <a:tbl>
              <a:tblPr/>
              <a:tblGrid>
                <a:gridCol w="659179"/>
                <a:gridCol w="3133356"/>
                <a:gridCol w="1444776"/>
                <a:gridCol w="1963489"/>
              </a:tblGrid>
              <a:tr h="431716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The </a:t>
                      </a:r>
                      <a:r>
                        <a:rPr lang="en-ZA" sz="1400" b="1" dirty="0">
                          <a:latin typeface="Arial"/>
                          <a:ea typeface="Times New Roman"/>
                          <a:cs typeface="Times New Roman"/>
                        </a:rPr>
                        <a:t>top ten causes of cancer mortality in SA (persons) </a:t>
                      </a:r>
                      <a:r>
                        <a:rPr lang="en-ZA" sz="1400" dirty="0">
                          <a:latin typeface="Arial"/>
                          <a:ea typeface="Times New Roman"/>
                          <a:cs typeface="Times New Roman"/>
                        </a:rPr>
                        <a:t>(Bradshaw et al., 2003).  </a:t>
                      </a:r>
                      <a:endParaRPr lang="en-ZA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451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100" b="1">
                          <a:latin typeface="Arial"/>
                          <a:ea typeface="Times New Roman"/>
                          <a:cs typeface="Times New Roman"/>
                        </a:rPr>
                        <a:t>Rank</a:t>
                      </a:r>
                      <a:endParaRPr lang="en-ZA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100" b="1" dirty="0">
                          <a:latin typeface="Arial"/>
                          <a:ea typeface="Times New Roman"/>
                          <a:cs typeface="Times New Roman"/>
                        </a:rPr>
                        <a:t>Cause of death</a:t>
                      </a:r>
                      <a:br>
                        <a:rPr lang="en-ZA" sz="1100" b="1" dirty="0">
                          <a:latin typeface="Arial"/>
                          <a:ea typeface="Times New Roman"/>
                          <a:cs typeface="Times New Roman"/>
                        </a:rPr>
                      </a:br>
                      <a:endParaRPr lang="en-ZA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100" b="1">
                          <a:latin typeface="Arial"/>
                          <a:ea typeface="Times New Roman"/>
                          <a:cs typeface="Times New Roman"/>
                        </a:rPr>
                        <a:t>Number of deaths</a:t>
                      </a:r>
                      <a:endParaRPr lang="en-ZA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100" b="1">
                          <a:latin typeface="Arial"/>
                          <a:ea typeface="Times New Roman"/>
                          <a:cs typeface="Times New Roman"/>
                        </a:rPr>
                        <a:t>% of cancer deaths</a:t>
                      </a:r>
                      <a:endParaRPr lang="en-ZA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17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100" dirty="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ZA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600" dirty="0">
                          <a:latin typeface="Arial"/>
                          <a:ea typeface="Times New Roman"/>
                          <a:cs typeface="Times New Roman"/>
                        </a:rPr>
                        <a:t>Cancer of Lung Trachea Bronchus</a:t>
                      </a:r>
                      <a:endParaRPr lang="en-ZA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600" dirty="0">
                          <a:latin typeface="Arial"/>
                          <a:ea typeface="Times New Roman"/>
                          <a:cs typeface="Times New Roman"/>
                        </a:rPr>
                        <a:t>7173</a:t>
                      </a:r>
                      <a:endParaRPr lang="en-ZA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600" dirty="0">
                          <a:latin typeface="Arial"/>
                          <a:ea typeface="Times New Roman"/>
                          <a:cs typeface="Times New Roman"/>
                        </a:rPr>
                        <a:t>17.2 %</a:t>
                      </a:r>
                      <a:endParaRPr lang="en-ZA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9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10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ZA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600" dirty="0">
                          <a:latin typeface="Arial"/>
                          <a:ea typeface="Times New Roman"/>
                          <a:cs typeface="Times New Roman"/>
                        </a:rPr>
                        <a:t>Cancer of Oesophagus</a:t>
                      </a:r>
                      <a:endParaRPr lang="en-ZA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600" dirty="0">
                          <a:latin typeface="Arial"/>
                          <a:ea typeface="Times New Roman"/>
                          <a:cs typeface="Times New Roman"/>
                        </a:rPr>
                        <a:t>5803</a:t>
                      </a:r>
                      <a:endParaRPr lang="en-ZA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600" dirty="0">
                          <a:latin typeface="Arial"/>
                          <a:ea typeface="Times New Roman"/>
                          <a:cs typeface="Times New Roman"/>
                        </a:rPr>
                        <a:t>13.9%</a:t>
                      </a:r>
                      <a:endParaRPr lang="en-ZA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9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10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ZA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393190" algn="l"/>
                        </a:tabLst>
                      </a:pPr>
                      <a:r>
                        <a:rPr lang="en-ZA" sz="1100">
                          <a:latin typeface="Arial"/>
                          <a:ea typeface="Times New Roman"/>
                          <a:cs typeface="Times New Roman"/>
                        </a:rPr>
                        <a:t>Cervix cancer </a:t>
                      </a:r>
                      <a:endParaRPr lang="en-ZA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100">
                          <a:latin typeface="Arial"/>
                          <a:ea typeface="Times New Roman"/>
                          <a:cs typeface="Times New Roman"/>
                        </a:rPr>
                        <a:t>3424</a:t>
                      </a:r>
                      <a:endParaRPr lang="en-ZA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100">
                          <a:latin typeface="Arial"/>
                          <a:ea typeface="Times New Roman"/>
                          <a:cs typeface="Times New Roman"/>
                        </a:rPr>
                        <a:t>8.2%</a:t>
                      </a:r>
                      <a:endParaRPr lang="en-ZA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79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100"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en-ZA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100">
                          <a:latin typeface="Arial"/>
                          <a:ea typeface="Times New Roman"/>
                          <a:cs typeface="Times New Roman"/>
                        </a:rPr>
                        <a:t>Breast cancer</a:t>
                      </a:r>
                      <a:endParaRPr lang="en-ZA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100">
                          <a:latin typeface="Arial"/>
                          <a:ea typeface="Times New Roman"/>
                          <a:cs typeface="Times New Roman"/>
                        </a:rPr>
                        <a:t>3062</a:t>
                      </a:r>
                      <a:endParaRPr lang="en-ZA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100">
                          <a:latin typeface="Arial"/>
                          <a:ea typeface="Times New Roman"/>
                          <a:cs typeface="Times New Roman"/>
                        </a:rPr>
                        <a:t>7.3%</a:t>
                      </a:r>
                      <a:endParaRPr lang="en-ZA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79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100"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en-ZA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100">
                          <a:latin typeface="Arial"/>
                          <a:ea typeface="Times New Roman"/>
                          <a:cs typeface="Times New Roman"/>
                        </a:rPr>
                        <a:t>Liver cancer </a:t>
                      </a:r>
                      <a:endParaRPr lang="en-ZA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100" dirty="0">
                          <a:latin typeface="Arial"/>
                          <a:ea typeface="Times New Roman"/>
                          <a:cs typeface="Times New Roman"/>
                        </a:rPr>
                        <a:t>2692</a:t>
                      </a:r>
                      <a:endParaRPr lang="en-ZA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100">
                          <a:latin typeface="Arial"/>
                          <a:ea typeface="Times New Roman"/>
                          <a:cs typeface="Times New Roman"/>
                        </a:rPr>
                        <a:t>6.5%</a:t>
                      </a:r>
                      <a:endParaRPr lang="en-ZA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79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100"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en-ZA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100">
                          <a:latin typeface="Arial"/>
                          <a:ea typeface="Times New Roman"/>
                          <a:cs typeface="Times New Roman"/>
                        </a:rPr>
                        <a:t>Colo-rectal cancer </a:t>
                      </a:r>
                      <a:endParaRPr lang="en-ZA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100">
                          <a:latin typeface="Arial"/>
                          <a:ea typeface="Times New Roman"/>
                          <a:cs typeface="Times New Roman"/>
                        </a:rPr>
                        <a:t>2446</a:t>
                      </a:r>
                      <a:endParaRPr lang="en-ZA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100">
                          <a:latin typeface="Arial"/>
                          <a:ea typeface="Times New Roman"/>
                          <a:cs typeface="Times New Roman"/>
                        </a:rPr>
                        <a:t>5.9%</a:t>
                      </a:r>
                      <a:endParaRPr lang="en-ZA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79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100"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en-ZA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100">
                          <a:latin typeface="Arial"/>
                          <a:ea typeface="Times New Roman"/>
                          <a:cs typeface="Times New Roman"/>
                        </a:rPr>
                        <a:t>Prostate cancer</a:t>
                      </a:r>
                      <a:endParaRPr lang="en-ZA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100">
                          <a:latin typeface="Arial"/>
                          <a:ea typeface="Times New Roman"/>
                          <a:cs typeface="Times New Roman"/>
                        </a:rPr>
                        <a:t>2411</a:t>
                      </a:r>
                      <a:endParaRPr lang="en-ZA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100">
                          <a:latin typeface="Arial"/>
                          <a:ea typeface="Times New Roman"/>
                          <a:cs typeface="Times New Roman"/>
                        </a:rPr>
                        <a:t>5.8%</a:t>
                      </a:r>
                      <a:endParaRPr lang="en-ZA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79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100"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en-ZA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100" dirty="0">
                          <a:latin typeface="Arial"/>
                          <a:ea typeface="Times New Roman"/>
                          <a:cs typeface="Times New Roman"/>
                        </a:rPr>
                        <a:t>Stomach cancer </a:t>
                      </a:r>
                      <a:endParaRPr lang="en-ZA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100">
                          <a:latin typeface="Arial"/>
                          <a:ea typeface="Times New Roman"/>
                          <a:cs typeface="Times New Roman"/>
                        </a:rPr>
                        <a:t>2365</a:t>
                      </a:r>
                      <a:endParaRPr lang="en-ZA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100">
                          <a:latin typeface="Arial"/>
                          <a:ea typeface="Times New Roman"/>
                          <a:cs typeface="Times New Roman"/>
                        </a:rPr>
                        <a:t>5.7%</a:t>
                      </a:r>
                      <a:endParaRPr lang="en-ZA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79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100"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en-ZA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100">
                          <a:latin typeface="Arial"/>
                          <a:ea typeface="Times New Roman"/>
                          <a:cs typeface="Times New Roman"/>
                        </a:rPr>
                        <a:t>Pancreas cancer</a:t>
                      </a:r>
                      <a:endParaRPr lang="en-ZA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100">
                          <a:latin typeface="Arial"/>
                          <a:ea typeface="Times New Roman"/>
                          <a:cs typeface="Times New Roman"/>
                        </a:rPr>
                        <a:t>1530</a:t>
                      </a:r>
                      <a:endParaRPr lang="en-ZA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100">
                          <a:latin typeface="Arial"/>
                          <a:ea typeface="Times New Roman"/>
                          <a:cs typeface="Times New Roman"/>
                        </a:rPr>
                        <a:t>3.7%</a:t>
                      </a:r>
                      <a:endParaRPr lang="en-ZA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17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100"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en-ZA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100">
                          <a:latin typeface="Arial"/>
                          <a:ea typeface="Times New Roman"/>
                          <a:cs typeface="Times New Roman"/>
                        </a:rPr>
                        <a:t>Mouth and Oro-pharynx cancer </a:t>
                      </a:r>
                      <a:endParaRPr lang="en-ZA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100">
                          <a:latin typeface="Arial"/>
                          <a:ea typeface="Times New Roman"/>
                          <a:cs typeface="Times New Roman"/>
                        </a:rPr>
                        <a:t>1464</a:t>
                      </a:r>
                      <a:endParaRPr lang="en-ZA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100">
                          <a:latin typeface="Arial"/>
                          <a:ea typeface="Times New Roman"/>
                          <a:cs typeface="Times New Roman"/>
                        </a:rPr>
                        <a:t>3.5%</a:t>
                      </a:r>
                      <a:endParaRPr lang="en-ZA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79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100">
                          <a:latin typeface="Arial"/>
                          <a:ea typeface="Times New Roman"/>
                          <a:cs typeface="Times New Roman"/>
                        </a:rPr>
                        <a:t>All Cancer deaths</a:t>
                      </a:r>
                      <a:endParaRPr lang="en-ZA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100" dirty="0">
                          <a:latin typeface="Arial"/>
                          <a:ea typeface="Times New Roman"/>
                          <a:cs typeface="Times New Roman"/>
                        </a:rPr>
                        <a:t>41691</a:t>
                      </a:r>
                      <a:endParaRPr lang="en-ZA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100" dirty="0">
                          <a:latin typeface="Arial"/>
                          <a:ea typeface="Times New Roman"/>
                          <a:cs typeface="Times New Roman"/>
                        </a:rPr>
                        <a:t>100%</a:t>
                      </a:r>
                      <a:endParaRPr lang="en-ZA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6" name="Picture 5" descr="Lung icon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 contrast="26000"/>
          </a:blip>
          <a:stretch>
            <a:fillRect/>
          </a:stretch>
        </p:blipFill>
        <p:spPr>
          <a:xfrm>
            <a:off x="8244408" y="260648"/>
            <a:ext cx="899592" cy="8995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069848"/>
          </a:xfrm>
        </p:spPr>
        <p:txBody>
          <a:bodyPr>
            <a:normAutofit fontScale="90000"/>
          </a:bodyPr>
          <a:lstStyle/>
          <a:p>
            <a:r>
              <a:rPr lang="en-ZA" dirty="0" smtClean="0"/>
              <a:t>Annual SA mortality: </a:t>
            </a:r>
            <a:br>
              <a:rPr lang="en-ZA" dirty="0" smtClean="0"/>
            </a:br>
            <a:r>
              <a:rPr lang="en-ZA" dirty="0" smtClean="0"/>
              <a:t>MRC vs Stats SA</a:t>
            </a:r>
            <a:endParaRPr lang="en-ZA" dirty="0"/>
          </a:p>
        </p:txBody>
      </p:sp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1331640" y="1500174"/>
          <a:ext cx="6912768" cy="4737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156176" y="6237312"/>
            <a:ext cx="1607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/>
              <a:t>Stats SA 2005. </a:t>
            </a:r>
            <a:endParaRPr lang="en-ZA" dirty="0"/>
          </a:p>
        </p:txBody>
      </p:sp>
      <p:sp>
        <p:nvSpPr>
          <p:cNvPr id="7" name="TextBox 6"/>
          <p:cNvSpPr txBox="1"/>
          <p:nvPr/>
        </p:nvSpPr>
        <p:spPr>
          <a:xfrm>
            <a:off x="4860032" y="2564904"/>
            <a:ext cx="63991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ZA" dirty="0" smtClean="0"/>
              <a:t>34% </a:t>
            </a:r>
            <a:endParaRPr lang="en-ZA" dirty="0"/>
          </a:p>
        </p:txBody>
      </p:sp>
      <p:pic>
        <p:nvPicPr>
          <p:cNvPr id="8" name="Picture 7" descr="Lung icon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 contrast="26000"/>
          </a:blip>
          <a:stretch>
            <a:fillRect/>
          </a:stretch>
        </p:blipFill>
        <p:spPr>
          <a:xfrm>
            <a:off x="8244408" y="260648"/>
            <a:ext cx="899592" cy="8995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ZA" dirty="0" smtClean="0"/>
              <a:t>Age Standardised death rates</a:t>
            </a:r>
            <a:br>
              <a:rPr lang="en-ZA" dirty="0" smtClean="0"/>
            </a:br>
            <a:r>
              <a:rPr lang="en-ZA" dirty="0" smtClean="0"/>
              <a:t> in SA. </a:t>
            </a:r>
            <a:endParaRPr lang="en-ZA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331640" y="1556792"/>
          <a:ext cx="6500857" cy="4786346"/>
        </p:xfrm>
        <a:graphic>
          <a:graphicData uri="http://schemas.openxmlformats.org/drawingml/2006/table">
            <a:tbl>
              <a:tblPr/>
              <a:tblGrid>
                <a:gridCol w="1474592"/>
                <a:gridCol w="1262694"/>
                <a:gridCol w="997030"/>
                <a:gridCol w="1142512"/>
                <a:gridCol w="1624029"/>
              </a:tblGrid>
              <a:tr h="478091"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Cause specific </a:t>
                      </a:r>
                      <a:r>
                        <a:rPr lang="en-ZA" sz="1400" b="1" dirty="0">
                          <a:latin typeface="Arial"/>
                          <a:ea typeface="Times New Roman"/>
                          <a:cs typeface="Times New Roman"/>
                        </a:rPr>
                        <a:t>mortality rates in SA and FS 2000 </a:t>
                      </a:r>
                      <a:r>
                        <a:rPr lang="en-ZA" sz="1400" dirty="0">
                          <a:latin typeface="Arial"/>
                          <a:ea typeface="Times New Roman"/>
                          <a:cs typeface="Times New Roman"/>
                        </a:rPr>
                        <a:t>(Bradshaw et al., 2003). </a:t>
                      </a:r>
                      <a:endParaRPr lang="en-ZA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11952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100" b="1" dirty="0">
                          <a:latin typeface="Arial"/>
                          <a:ea typeface="Times New Roman"/>
                          <a:cs typeface="Times New Roman"/>
                        </a:rPr>
                        <a:t>Cause of death </a:t>
                      </a:r>
                      <a:endParaRPr lang="en-ZA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100" b="1">
                          <a:latin typeface="Arial"/>
                          <a:ea typeface="Times New Roman"/>
                          <a:cs typeface="Times New Roman"/>
                        </a:rPr>
                        <a:t>Age std death rate / 100 000 population SA</a:t>
                      </a:r>
                      <a:endParaRPr lang="en-ZA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100" b="1" dirty="0">
                          <a:latin typeface="Arial"/>
                          <a:ea typeface="Times New Roman"/>
                          <a:cs typeface="Times New Roman"/>
                        </a:rPr>
                        <a:t>Number of deaths </a:t>
                      </a:r>
                      <a:r>
                        <a:rPr lang="en-ZA" sz="1100" b="1" dirty="0" smtClean="0">
                          <a:latin typeface="Arial"/>
                          <a:ea typeface="Times New Roman"/>
                          <a:cs typeface="Times New Roman"/>
                        </a:rPr>
                        <a:t>SA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latin typeface="Arial"/>
                          <a:ea typeface="Times New Roman"/>
                          <a:cs typeface="Times New Roman"/>
                        </a:rPr>
                        <a:t>(pop = 45m)</a:t>
                      </a:r>
                      <a:endParaRPr lang="en-ZA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100" b="1" dirty="0">
                          <a:latin typeface="Arial"/>
                          <a:ea typeface="Times New Roman"/>
                          <a:cs typeface="Times New Roman"/>
                        </a:rPr>
                        <a:t>Number of deaths </a:t>
                      </a:r>
                      <a:r>
                        <a:rPr lang="en-ZA" sz="1100" b="1" dirty="0" smtClean="0">
                          <a:latin typeface="Arial"/>
                          <a:ea typeface="Times New Roman"/>
                          <a:cs typeface="Times New Roman"/>
                        </a:rPr>
                        <a:t>FS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latin typeface="Arial"/>
                          <a:ea typeface="Times New Roman"/>
                          <a:cs typeface="Times New Roman"/>
                        </a:rPr>
                        <a:t>(pop = 2.9 m)</a:t>
                      </a:r>
                      <a:endParaRPr lang="en-ZA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3990">
                        <a:spcAft>
                          <a:spcPts val="0"/>
                        </a:spcAft>
                      </a:pPr>
                      <a:r>
                        <a:rPr lang="en-ZA" sz="1100" b="1" dirty="0">
                          <a:latin typeface="Arial"/>
                          <a:ea typeface="Times New Roman"/>
                          <a:cs typeface="Times New Roman"/>
                        </a:rPr>
                        <a:t>Estimated number of deaths for Central SA  </a:t>
                      </a:r>
                      <a:br>
                        <a:rPr lang="en-ZA" sz="1100" b="1" dirty="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en-ZA" sz="1100" b="1" dirty="0">
                          <a:latin typeface="Arial"/>
                          <a:ea typeface="Times New Roman"/>
                          <a:cs typeface="Times New Roman"/>
                        </a:rPr>
                        <a:t>(pop = 4.6 m)*</a:t>
                      </a:r>
                      <a:endParaRPr lang="en-ZA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94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100" dirty="0">
                          <a:latin typeface="Arial"/>
                          <a:ea typeface="Times New Roman"/>
                          <a:cs typeface="Times New Roman"/>
                        </a:rPr>
                        <a:t>HIV/AIDS</a:t>
                      </a:r>
                      <a:endParaRPr lang="en-ZA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100">
                          <a:latin typeface="Arial"/>
                          <a:ea typeface="Times New Roman"/>
                          <a:cs typeface="Times New Roman"/>
                        </a:rPr>
                        <a:t>349.9</a:t>
                      </a:r>
                      <a:endParaRPr lang="en-ZA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100" dirty="0">
                          <a:latin typeface="Arial"/>
                          <a:ea typeface="Times New Roman"/>
                          <a:cs typeface="Times New Roman"/>
                        </a:rPr>
                        <a:t>165 859</a:t>
                      </a:r>
                      <a:endParaRPr lang="en-ZA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100">
                          <a:latin typeface="Arial"/>
                          <a:ea typeface="Times New Roman"/>
                          <a:cs typeface="Times New Roman"/>
                        </a:rPr>
                        <a:t>11796</a:t>
                      </a:r>
                      <a:endParaRPr lang="en-ZA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100">
                          <a:latin typeface="Arial"/>
                          <a:ea typeface="Times New Roman"/>
                          <a:cs typeface="Times New Roman"/>
                        </a:rPr>
                        <a:t>16130</a:t>
                      </a:r>
                      <a:endParaRPr lang="en-ZA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94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100" dirty="0">
                          <a:latin typeface="Arial"/>
                          <a:ea typeface="Times New Roman"/>
                          <a:cs typeface="Times New Roman"/>
                        </a:rPr>
                        <a:t>TB</a:t>
                      </a:r>
                      <a:endParaRPr lang="en-ZA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100">
                          <a:latin typeface="Arial"/>
                          <a:ea typeface="Times New Roman"/>
                          <a:cs typeface="Times New Roman"/>
                        </a:rPr>
                        <a:t>83.5</a:t>
                      </a:r>
                      <a:endParaRPr lang="en-ZA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100" dirty="0">
                          <a:latin typeface="Arial"/>
                          <a:ea typeface="Times New Roman"/>
                          <a:cs typeface="Times New Roman"/>
                        </a:rPr>
                        <a:t>29 803</a:t>
                      </a:r>
                      <a:endParaRPr lang="en-ZA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100">
                          <a:latin typeface="Arial"/>
                          <a:ea typeface="Times New Roman"/>
                          <a:cs typeface="Times New Roman"/>
                        </a:rPr>
                        <a:t>2422</a:t>
                      </a:r>
                      <a:endParaRPr lang="en-ZA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100">
                          <a:latin typeface="Arial"/>
                          <a:ea typeface="Times New Roman"/>
                          <a:cs typeface="Times New Roman"/>
                        </a:rPr>
                        <a:t>3849</a:t>
                      </a:r>
                      <a:endParaRPr lang="en-ZA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94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100">
                          <a:latin typeface="Arial"/>
                          <a:ea typeface="Times New Roman"/>
                          <a:cs typeface="Times New Roman"/>
                        </a:rPr>
                        <a:t>Homicide</a:t>
                      </a:r>
                      <a:endParaRPr lang="en-ZA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100">
                          <a:latin typeface="Arial"/>
                          <a:ea typeface="Times New Roman"/>
                          <a:cs typeface="Times New Roman"/>
                        </a:rPr>
                        <a:t>72.5</a:t>
                      </a:r>
                      <a:endParaRPr lang="en-ZA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100" dirty="0">
                          <a:latin typeface="Arial"/>
                          <a:ea typeface="Times New Roman"/>
                          <a:cs typeface="Times New Roman"/>
                        </a:rPr>
                        <a:t>32 485</a:t>
                      </a:r>
                      <a:endParaRPr lang="en-ZA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100">
                          <a:latin typeface="Arial"/>
                          <a:ea typeface="Times New Roman"/>
                          <a:cs typeface="Times New Roman"/>
                        </a:rPr>
                        <a:t>1327</a:t>
                      </a:r>
                      <a:endParaRPr lang="en-ZA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100">
                          <a:latin typeface="Arial"/>
                          <a:ea typeface="Times New Roman"/>
                          <a:cs typeface="Times New Roman"/>
                        </a:rPr>
                        <a:t>3342</a:t>
                      </a:r>
                      <a:endParaRPr lang="en-ZA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94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100">
                          <a:latin typeface="Arial"/>
                          <a:ea typeface="Times New Roman"/>
                          <a:cs typeface="Times New Roman"/>
                        </a:rPr>
                        <a:t>LRTI</a:t>
                      </a:r>
                      <a:endParaRPr lang="en-ZA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100">
                          <a:latin typeface="Arial"/>
                          <a:ea typeface="Times New Roman"/>
                          <a:cs typeface="Times New Roman"/>
                        </a:rPr>
                        <a:t>64.8</a:t>
                      </a:r>
                      <a:endParaRPr lang="en-ZA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100" dirty="0">
                          <a:latin typeface="Arial"/>
                          <a:ea typeface="Times New Roman"/>
                          <a:cs typeface="Times New Roman"/>
                        </a:rPr>
                        <a:t>22 097</a:t>
                      </a:r>
                      <a:endParaRPr lang="en-ZA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100">
                          <a:latin typeface="Arial"/>
                          <a:ea typeface="Times New Roman"/>
                          <a:cs typeface="Times New Roman"/>
                        </a:rPr>
                        <a:t>2249</a:t>
                      </a:r>
                      <a:endParaRPr lang="en-ZA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100">
                          <a:latin typeface="Arial"/>
                          <a:ea typeface="Times New Roman"/>
                          <a:cs typeface="Times New Roman"/>
                        </a:rPr>
                        <a:t>2987</a:t>
                      </a:r>
                      <a:endParaRPr lang="en-ZA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94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100">
                          <a:latin typeface="Arial"/>
                          <a:ea typeface="Times New Roman"/>
                          <a:cs typeface="Times New Roman"/>
                        </a:rPr>
                        <a:t>COPD</a:t>
                      </a:r>
                      <a:endParaRPr lang="en-ZA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100">
                          <a:latin typeface="Arial"/>
                          <a:ea typeface="Times New Roman"/>
                          <a:cs typeface="Times New Roman"/>
                        </a:rPr>
                        <a:t>49.3</a:t>
                      </a:r>
                      <a:endParaRPr lang="en-ZA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100" dirty="0">
                          <a:latin typeface="Arial"/>
                          <a:ea typeface="Times New Roman"/>
                          <a:cs typeface="Times New Roman"/>
                        </a:rPr>
                        <a:t>12 473</a:t>
                      </a:r>
                      <a:endParaRPr lang="en-ZA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100">
                          <a:latin typeface="Arial"/>
                          <a:ea typeface="Times New Roman"/>
                          <a:cs typeface="Times New Roman"/>
                        </a:rPr>
                        <a:t>737</a:t>
                      </a:r>
                      <a:endParaRPr lang="en-ZA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100">
                          <a:latin typeface="Arial"/>
                          <a:ea typeface="Times New Roman"/>
                          <a:cs typeface="Times New Roman"/>
                        </a:rPr>
                        <a:t>2272</a:t>
                      </a:r>
                      <a:endParaRPr lang="en-ZA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80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100">
                          <a:latin typeface="Arial"/>
                          <a:ea typeface="Times New Roman"/>
                          <a:cs typeface="Times New Roman"/>
                        </a:rPr>
                        <a:t>Road traffic accident</a:t>
                      </a:r>
                      <a:endParaRPr lang="en-ZA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100">
                          <a:latin typeface="Arial"/>
                          <a:ea typeface="Times New Roman"/>
                          <a:cs typeface="Times New Roman"/>
                        </a:rPr>
                        <a:t>43</a:t>
                      </a:r>
                      <a:endParaRPr lang="en-ZA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100">
                          <a:latin typeface="Arial"/>
                          <a:ea typeface="Times New Roman"/>
                          <a:cs typeface="Times New Roman"/>
                        </a:rPr>
                        <a:t>18 446</a:t>
                      </a:r>
                      <a:endParaRPr lang="en-ZA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100">
                          <a:latin typeface="Arial"/>
                          <a:ea typeface="Times New Roman"/>
                          <a:cs typeface="Times New Roman"/>
                        </a:rPr>
                        <a:t>811</a:t>
                      </a:r>
                      <a:endParaRPr lang="en-ZA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100" dirty="0">
                          <a:latin typeface="Arial"/>
                          <a:ea typeface="Times New Roman"/>
                          <a:cs typeface="Times New Roman"/>
                        </a:rPr>
                        <a:t>1982</a:t>
                      </a:r>
                      <a:endParaRPr lang="en-ZA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94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100">
                          <a:latin typeface="Arial"/>
                          <a:ea typeface="Times New Roman"/>
                          <a:cs typeface="Times New Roman"/>
                        </a:rPr>
                        <a:t>Lung cancer </a:t>
                      </a:r>
                      <a:endParaRPr lang="en-ZA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100" dirty="0">
                          <a:latin typeface="Arial"/>
                          <a:ea typeface="Times New Roman"/>
                          <a:cs typeface="Times New Roman"/>
                        </a:rPr>
                        <a:t>26.4</a:t>
                      </a:r>
                      <a:endParaRPr lang="en-ZA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100" dirty="0">
                          <a:latin typeface="Arial"/>
                          <a:ea typeface="Times New Roman"/>
                          <a:cs typeface="Times New Roman"/>
                        </a:rPr>
                        <a:t>7173</a:t>
                      </a:r>
                      <a:endParaRPr lang="en-ZA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100">
                          <a:latin typeface="Arial"/>
                          <a:ea typeface="Times New Roman"/>
                          <a:cs typeface="Times New Roman"/>
                        </a:rPr>
                        <a:t>369</a:t>
                      </a:r>
                      <a:endParaRPr lang="en-ZA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100" dirty="0">
                          <a:latin typeface="Arial"/>
                          <a:ea typeface="Times New Roman"/>
                          <a:cs typeface="Times New Roman"/>
                        </a:rPr>
                        <a:t>1217</a:t>
                      </a:r>
                      <a:endParaRPr lang="en-ZA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780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100">
                          <a:latin typeface="Arial"/>
                          <a:ea typeface="Times New Roman"/>
                          <a:cs typeface="Times New Roman"/>
                        </a:rPr>
                        <a:t>Oesophagus cancer </a:t>
                      </a:r>
                      <a:endParaRPr lang="en-ZA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100">
                          <a:latin typeface="Arial"/>
                          <a:ea typeface="Times New Roman"/>
                          <a:cs typeface="Times New Roman"/>
                        </a:rPr>
                        <a:t>20.9</a:t>
                      </a:r>
                      <a:endParaRPr lang="en-ZA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100" dirty="0">
                          <a:latin typeface="Arial"/>
                          <a:ea typeface="Times New Roman"/>
                          <a:cs typeface="Times New Roman"/>
                        </a:rPr>
                        <a:t>5803</a:t>
                      </a:r>
                      <a:endParaRPr lang="en-ZA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100">
                          <a:latin typeface="Arial"/>
                          <a:ea typeface="Times New Roman"/>
                          <a:cs typeface="Times New Roman"/>
                        </a:rPr>
                        <a:t>258</a:t>
                      </a:r>
                      <a:endParaRPr lang="en-ZA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100" dirty="0">
                          <a:latin typeface="Arial"/>
                          <a:ea typeface="Times New Roman"/>
                          <a:cs typeface="Times New Roman"/>
                        </a:rPr>
                        <a:t>963</a:t>
                      </a:r>
                      <a:endParaRPr lang="en-ZA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4" descr="Lung icon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 contrast="26000"/>
          </a:blip>
          <a:stretch>
            <a:fillRect/>
          </a:stretch>
        </p:blipFill>
        <p:spPr>
          <a:xfrm>
            <a:off x="8244408" y="260648"/>
            <a:ext cx="899592" cy="8995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ZA" dirty="0" smtClean="0"/>
              <a:t>The ATLAS Project: Burden of disease based on ASDR. </a:t>
            </a:r>
            <a:endParaRPr lang="en-ZA" dirty="0"/>
          </a:p>
        </p:txBody>
      </p:sp>
      <p:sp>
        <p:nvSpPr>
          <p:cNvPr id="8" name="TextBox 7"/>
          <p:cNvSpPr txBox="1"/>
          <p:nvPr/>
        </p:nvSpPr>
        <p:spPr>
          <a:xfrm>
            <a:off x="1259632" y="1844824"/>
            <a:ext cx="6120680" cy="39087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ZA" sz="2400" dirty="0" smtClean="0"/>
              <a:t>26.4 per 100,000 in 48m – 50 m population</a:t>
            </a:r>
          </a:p>
          <a:p>
            <a:pPr algn="ctr"/>
            <a:endParaRPr lang="en-ZA" sz="2400" dirty="0" smtClean="0"/>
          </a:p>
          <a:p>
            <a:pPr algn="ctr"/>
            <a:endParaRPr lang="en-ZA" sz="2400" dirty="0" smtClean="0"/>
          </a:p>
          <a:p>
            <a:pPr algn="ctr"/>
            <a:r>
              <a:rPr lang="en-ZA" sz="2400" dirty="0" smtClean="0"/>
              <a:t> 12672 – 13200 deaths per annum</a:t>
            </a:r>
          </a:p>
          <a:p>
            <a:pPr algn="ctr"/>
            <a:r>
              <a:rPr lang="en-ZA" sz="2400" dirty="0" smtClean="0"/>
              <a:t>Actual recorded deaths 2008 = 7131</a:t>
            </a:r>
          </a:p>
          <a:p>
            <a:pPr algn="ctr"/>
            <a:endParaRPr lang="en-ZA" sz="2800" dirty="0" smtClean="0"/>
          </a:p>
          <a:p>
            <a:pPr algn="ctr"/>
            <a:endParaRPr lang="en-ZA" sz="2800" dirty="0" smtClean="0"/>
          </a:p>
          <a:p>
            <a:pPr algn="ctr"/>
            <a:r>
              <a:rPr lang="en-ZA" sz="2400" dirty="0" smtClean="0"/>
              <a:t>713 - 1320 operations/ annum (10% resect)</a:t>
            </a:r>
          </a:p>
          <a:p>
            <a:pPr algn="ctr"/>
            <a:r>
              <a:rPr lang="en-ZA" sz="2400" dirty="0" smtClean="0"/>
              <a:t>1426 – 2640 operations/ annum (20% resect)</a:t>
            </a:r>
          </a:p>
          <a:p>
            <a:pPr algn="ctr"/>
            <a:endParaRPr lang="en-ZA" sz="2400" dirty="0"/>
          </a:p>
        </p:txBody>
      </p:sp>
      <p:sp>
        <p:nvSpPr>
          <p:cNvPr id="9" name="Down Arrow 8"/>
          <p:cNvSpPr/>
          <p:nvPr/>
        </p:nvSpPr>
        <p:spPr>
          <a:xfrm>
            <a:off x="4067944" y="4365104"/>
            <a:ext cx="216024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0" name="Down Arrow 9"/>
          <p:cNvSpPr/>
          <p:nvPr/>
        </p:nvSpPr>
        <p:spPr>
          <a:xfrm>
            <a:off x="4067944" y="2780928"/>
            <a:ext cx="216024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pic>
        <p:nvPicPr>
          <p:cNvPr id="16" name="Picture 15" descr="Lung icon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 contrast="26000"/>
          </a:blip>
          <a:stretch>
            <a:fillRect/>
          </a:stretch>
        </p:blipFill>
        <p:spPr>
          <a:xfrm>
            <a:off x="8244408" y="260648"/>
            <a:ext cx="899592" cy="8995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ZA" dirty="0" smtClean="0">
                <a:solidFill>
                  <a:srgbClr val="0070C0"/>
                </a:solidFill>
              </a:rPr>
              <a:t>Why population studies / health service research?</a:t>
            </a:r>
            <a:endParaRPr lang="en-ZA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492896"/>
            <a:ext cx="8424936" cy="31683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ZA" dirty="0" smtClean="0"/>
              <a:t>Establishes the facts (need, population, specialty)</a:t>
            </a:r>
          </a:p>
          <a:p>
            <a:pPr>
              <a:buNone/>
            </a:pPr>
            <a:endParaRPr lang="en-ZA" dirty="0" smtClean="0"/>
          </a:p>
          <a:p>
            <a:pPr marL="176213" indent="-66675">
              <a:buNone/>
            </a:pPr>
            <a:r>
              <a:rPr lang="en-ZA" dirty="0" smtClean="0"/>
              <a:t>Positions the specialty within historical and current health care context</a:t>
            </a:r>
          </a:p>
          <a:p>
            <a:pPr marL="88900" indent="20638">
              <a:buNone/>
            </a:pPr>
            <a:endParaRPr lang="en-ZA" dirty="0" smtClean="0"/>
          </a:p>
          <a:p>
            <a:pPr>
              <a:buNone/>
            </a:pPr>
            <a:endParaRPr lang="en-Z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066800"/>
          </a:xfrm>
        </p:spPr>
        <p:txBody>
          <a:bodyPr>
            <a:normAutofit/>
          </a:bodyPr>
          <a:lstStyle/>
          <a:p>
            <a:r>
              <a:rPr lang="en-ZA" dirty="0" smtClean="0"/>
              <a:t>Clinical activity: lung resections</a:t>
            </a:r>
            <a:endParaRPr lang="en-ZA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11560" y="1700808"/>
          <a:ext cx="7992889" cy="5709646"/>
        </p:xfrm>
        <a:graphic>
          <a:graphicData uri="http://schemas.openxmlformats.org/drawingml/2006/table">
            <a:tbl>
              <a:tblPr/>
              <a:tblGrid>
                <a:gridCol w="2326924"/>
                <a:gridCol w="745438"/>
                <a:gridCol w="581279"/>
                <a:gridCol w="584698"/>
                <a:gridCol w="731758"/>
                <a:gridCol w="759118"/>
                <a:gridCol w="718078"/>
                <a:gridCol w="731758"/>
                <a:gridCol w="813838"/>
              </a:tblGrid>
              <a:tr h="216024">
                <a:tc gridSpan="9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050" b="1" dirty="0">
                          <a:latin typeface="Arial"/>
                          <a:ea typeface="Times New Roman"/>
                          <a:cs typeface="Times New Roman"/>
                        </a:rPr>
                        <a:t>Table 5.3  Operations performed during 2006 at teaching hospitals in SA.  </a:t>
                      </a:r>
                      <a:endParaRPr lang="en-ZA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1970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600" dirty="0" smtClean="0">
                          <a:latin typeface="Arial"/>
                          <a:ea typeface="Times New Roman"/>
                          <a:cs typeface="Times New Roman"/>
                        </a:rPr>
                        <a:t>A</a:t>
                      </a:r>
                      <a:endParaRPr lang="en-ZA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600" dirty="0" smtClean="0"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  <a:endParaRPr lang="en-ZA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600" dirty="0" smtClean="0">
                          <a:latin typeface="Arial"/>
                          <a:ea typeface="Times New Roman"/>
                          <a:cs typeface="Times New Roman"/>
                        </a:rPr>
                        <a:t>C</a:t>
                      </a:r>
                      <a:endParaRPr lang="en-ZA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600" dirty="0" smtClean="0">
                          <a:latin typeface="Arial"/>
                          <a:ea typeface="Times New Roman"/>
                          <a:cs typeface="Times New Roman"/>
                        </a:rPr>
                        <a:t>D</a:t>
                      </a:r>
                      <a:endParaRPr lang="en-ZA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600" dirty="0" smtClean="0">
                          <a:latin typeface="Arial"/>
                          <a:ea typeface="Times New Roman"/>
                          <a:cs typeface="Times New Roman"/>
                        </a:rPr>
                        <a:t>E</a:t>
                      </a:r>
                      <a:endParaRPr lang="en-ZA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600" dirty="0" smtClean="0">
                          <a:latin typeface="Arial"/>
                          <a:ea typeface="Times New Roman"/>
                          <a:cs typeface="Times New Roman"/>
                        </a:rPr>
                        <a:t>F</a:t>
                      </a:r>
                      <a:endParaRPr lang="en-ZA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600" dirty="0" smtClean="0">
                          <a:latin typeface="Arial"/>
                          <a:ea typeface="Times New Roman"/>
                          <a:cs typeface="Times New Roman"/>
                        </a:rPr>
                        <a:t>G</a:t>
                      </a:r>
                      <a:endParaRPr lang="en-ZA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9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Total operations 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268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463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 dirty="0">
                          <a:latin typeface="Arial"/>
                          <a:ea typeface="Times New Roman"/>
                          <a:cs typeface="Times New Roman"/>
                        </a:rPr>
                        <a:t>1186</a:t>
                      </a:r>
                      <a:endParaRPr lang="en-ZA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190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413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dna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210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8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050" dirty="0">
                          <a:latin typeface="Arial"/>
                          <a:ea typeface="Times New Roman"/>
                          <a:cs typeface="Times New Roman"/>
                        </a:rPr>
                        <a:t>Pneumonectomy</a:t>
                      </a:r>
                      <a:endParaRPr lang="en-ZA" sz="11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050" dirty="0">
                          <a:latin typeface="Arial"/>
                          <a:ea typeface="Times New Roman"/>
                          <a:cs typeface="Times New Roman"/>
                        </a:rPr>
                        <a:t>(all pathologies)</a:t>
                      </a:r>
                      <a:endParaRPr lang="en-ZA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 dirty="0"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en-ZA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 dirty="0"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en-ZA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 dirty="0">
                          <a:latin typeface="Arial"/>
                          <a:ea typeface="Times New Roman"/>
                          <a:cs typeface="Times New Roman"/>
                        </a:rPr>
                        <a:t>19</a:t>
                      </a:r>
                      <a:endParaRPr lang="en-ZA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 dirty="0"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en-ZA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 dirty="0">
                          <a:latin typeface="Arial"/>
                          <a:ea typeface="Times New Roman"/>
                          <a:cs typeface="Times New Roman"/>
                        </a:rPr>
                        <a:t>21</a:t>
                      </a:r>
                      <a:endParaRPr lang="en-ZA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 dirty="0" err="1">
                          <a:latin typeface="Arial"/>
                          <a:ea typeface="Times New Roman"/>
                          <a:cs typeface="Times New Roman"/>
                        </a:rPr>
                        <a:t>dna</a:t>
                      </a:r>
                      <a:endParaRPr lang="en-ZA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 dirty="0"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en-ZA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8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050" dirty="0">
                          <a:latin typeface="Arial"/>
                          <a:ea typeface="Times New Roman"/>
                          <a:cs typeface="Times New Roman"/>
                        </a:rPr>
                        <a:t>Pneumonectomy  </a:t>
                      </a:r>
                      <a:endParaRPr lang="en-ZA" sz="11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050" dirty="0">
                          <a:latin typeface="Arial"/>
                          <a:ea typeface="Times New Roman"/>
                          <a:cs typeface="Times New Roman"/>
                        </a:rPr>
                        <a:t>(lung cancer)</a:t>
                      </a:r>
                      <a:endParaRPr lang="en-ZA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 dirty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ZA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 dirty="0" err="1">
                          <a:latin typeface="Arial"/>
                          <a:ea typeface="Times New Roman"/>
                          <a:cs typeface="Times New Roman"/>
                        </a:rPr>
                        <a:t>nk</a:t>
                      </a:r>
                      <a:endParaRPr lang="en-ZA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 dirty="0"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en-ZA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 dirty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ZA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 dirty="0" err="1">
                          <a:latin typeface="Arial"/>
                          <a:ea typeface="Times New Roman"/>
                          <a:cs typeface="Times New Roman"/>
                        </a:rPr>
                        <a:t>nda</a:t>
                      </a:r>
                      <a:endParaRPr lang="en-ZA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 dirty="0" err="1">
                          <a:latin typeface="Arial"/>
                          <a:ea typeface="Times New Roman"/>
                          <a:cs typeface="Times New Roman"/>
                        </a:rPr>
                        <a:t>dna</a:t>
                      </a:r>
                      <a:endParaRPr lang="en-ZA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 dirty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ZA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78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Lobectomy 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(all pathologies)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16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26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69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23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dna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8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050" dirty="0">
                          <a:latin typeface="Arial"/>
                          <a:ea typeface="Times New Roman"/>
                          <a:cs typeface="Times New Roman"/>
                        </a:rPr>
                        <a:t>Lobectomy </a:t>
                      </a:r>
                      <a:endParaRPr lang="en-ZA" sz="11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050" dirty="0">
                          <a:latin typeface="Arial"/>
                          <a:ea typeface="Times New Roman"/>
                          <a:cs typeface="Times New Roman"/>
                        </a:rPr>
                        <a:t>(lung cancer)</a:t>
                      </a:r>
                      <a:endParaRPr lang="en-ZA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 dirty="0"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en-ZA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 dirty="0" err="1">
                          <a:latin typeface="Arial"/>
                          <a:ea typeface="Times New Roman"/>
                          <a:cs typeface="Times New Roman"/>
                        </a:rPr>
                        <a:t>nk</a:t>
                      </a:r>
                      <a:endParaRPr lang="en-ZA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 dirty="0"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en-ZA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 dirty="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ZA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 dirty="0" err="1">
                          <a:latin typeface="Arial"/>
                          <a:ea typeface="Times New Roman"/>
                          <a:cs typeface="Times New Roman"/>
                        </a:rPr>
                        <a:t>dna</a:t>
                      </a:r>
                      <a:endParaRPr lang="en-ZA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 dirty="0" err="1">
                          <a:latin typeface="Arial"/>
                          <a:ea typeface="Times New Roman"/>
                          <a:cs typeface="Times New Roman"/>
                        </a:rPr>
                        <a:t>dna</a:t>
                      </a:r>
                      <a:endParaRPr lang="en-ZA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 dirty="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ZA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689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05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</a:tr>
              <a:tr h="1689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Bullectomy 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27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dna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9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Pleurectomy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27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dna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9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Lung reduction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dna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9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05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</a:tr>
              <a:tr h="1689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Open drain empyema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27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 dirty="0"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en-ZA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dna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9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Decortication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55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17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24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dna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23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9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Fenestration (Eloesser)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dna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9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Thoraco-myoplasty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dna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9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05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</a:tr>
              <a:tr h="16892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Oesophageal stent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29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50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dna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92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Oesophagectomy 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dna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92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Benign oesophageal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dna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92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ZA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05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</a:tr>
              <a:tr h="16892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Mediastinoscopy 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30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19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29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dna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92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ZA" sz="1050" dirty="0">
                          <a:latin typeface="Arial"/>
                          <a:ea typeface="Times New Roman"/>
                          <a:cs typeface="Times New Roman"/>
                        </a:rPr>
                        <a:t>Mediastinal mass</a:t>
                      </a:r>
                      <a:endParaRPr lang="en-ZA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dna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92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ZA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05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</a:tr>
              <a:tr h="16892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Trauma operations 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116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dna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92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ZA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05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</a:tr>
              <a:tr h="16892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Sympathectomy 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dna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92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Thoracic outlet 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dna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105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ZA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660" marR="396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7" name="Picture 6" descr="Lung icon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 contrast="26000"/>
          </a:blip>
          <a:stretch>
            <a:fillRect/>
          </a:stretch>
        </p:blipFill>
        <p:spPr>
          <a:xfrm>
            <a:off x="8244408" y="260648"/>
            <a:ext cx="899592" cy="8995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Private sector lung resections</a:t>
            </a:r>
            <a:endParaRPr lang="en-ZA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99592" y="2348880"/>
          <a:ext cx="7416825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8"/>
                <a:gridCol w="1224136"/>
                <a:gridCol w="1008112"/>
                <a:gridCol w="1152128"/>
                <a:gridCol w="1080121"/>
              </a:tblGrid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   </a:t>
                      </a:r>
                      <a:endParaRPr lang="en-Z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ZA" dirty="0" smtClean="0"/>
                        <a:t>2005 SA</a:t>
                      </a:r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ZA" dirty="0" smtClean="0"/>
                        <a:t>2006 SA</a:t>
                      </a:r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All </a:t>
                      </a:r>
                      <a:r>
                        <a:rPr lang="en-ZA" baseline="0" dirty="0" smtClean="0"/>
                        <a:t>Drs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CTS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All Drs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CTS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Admissions 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dirty="0" smtClean="0"/>
                        <a:t>1209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281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1357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328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Admissions per 100,000 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30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9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42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10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Lung resections 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25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25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23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21</a:t>
                      </a:r>
                      <a:endParaRPr lang="en-Z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99592" y="4797152"/>
            <a:ext cx="7344816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ZA" dirty="0" smtClean="0"/>
              <a:t>Scale up Medscheme and Discovery data to represent the whole private</a:t>
            </a:r>
          </a:p>
          <a:p>
            <a:r>
              <a:rPr lang="en-ZA" dirty="0" smtClean="0"/>
              <a:t>population  = </a:t>
            </a:r>
            <a:r>
              <a:rPr lang="en-ZA" b="1" dirty="0" smtClean="0"/>
              <a:t>38-45 cases per annum</a:t>
            </a:r>
            <a:endParaRPr lang="en-ZA" b="1" dirty="0"/>
          </a:p>
        </p:txBody>
      </p:sp>
      <p:pic>
        <p:nvPicPr>
          <p:cNvPr id="6" name="Picture 5" descr="Lung icon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 contrast="26000"/>
          </a:blip>
          <a:stretch>
            <a:fillRect/>
          </a:stretch>
        </p:blipFill>
        <p:spPr>
          <a:xfrm>
            <a:off x="8244408" y="260648"/>
            <a:ext cx="899592" cy="8995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66800"/>
          </a:xfrm>
        </p:spPr>
        <p:txBody>
          <a:bodyPr/>
          <a:lstStyle/>
          <a:p>
            <a:r>
              <a:rPr lang="en-ZA" dirty="0" smtClean="0"/>
              <a:t>The performance gap </a:t>
            </a:r>
            <a:endParaRPr lang="en-ZA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4846320"/>
          </a:xfrm>
        </p:spPr>
        <p:txBody>
          <a:bodyPr/>
          <a:lstStyle/>
          <a:p>
            <a:endParaRPr lang="en-ZA" dirty="0"/>
          </a:p>
        </p:txBody>
      </p:sp>
      <p:sp>
        <p:nvSpPr>
          <p:cNvPr id="6" name="Rectangle 5"/>
          <p:cNvSpPr/>
          <p:nvPr/>
        </p:nvSpPr>
        <p:spPr>
          <a:xfrm>
            <a:off x="251520" y="1628800"/>
            <a:ext cx="4857784" cy="41624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7" name="Oval 6"/>
          <p:cNvSpPr/>
          <p:nvPr/>
        </p:nvSpPr>
        <p:spPr>
          <a:xfrm>
            <a:off x="652218" y="2353674"/>
            <a:ext cx="4143375" cy="2928937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366718" y="2925174"/>
            <a:ext cx="2286000" cy="17145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295405" y="3425236"/>
            <a:ext cx="1357313" cy="785813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10" name="TextBox 18"/>
          <p:cNvSpPr txBox="1">
            <a:spLocks noChangeArrowheads="1"/>
          </p:cNvSpPr>
          <p:nvPr/>
        </p:nvSpPr>
        <p:spPr bwMode="auto">
          <a:xfrm>
            <a:off x="5004048" y="1484784"/>
            <a:ext cx="4139952" cy="13234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r>
              <a:rPr lang="en-ZA" sz="2000" b="1" dirty="0" smtClean="0"/>
              <a:t>Burden =  713 – 1320 operations required per annum in state and private in SA</a:t>
            </a:r>
            <a:endParaRPr lang="en-ZA" sz="2000" b="1" dirty="0">
              <a:latin typeface="+mn-lt"/>
            </a:endParaRPr>
          </a:p>
        </p:txBody>
      </p:sp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5004048" y="2996952"/>
            <a:ext cx="4139952" cy="25922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r>
              <a:rPr lang="en-ZA" sz="2000" b="1" dirty="0" smtClean="0">
                <a:latin typeface="+mn-lt"/>
              </a:rPr>
              <a:t>Operations for lung cancer  done annually </a:t>
            </a:r>
          </a:p>
          <a:p>
            <a:r>
              <a:rPr lang="en-ZA" sz="2000" b="1" dirty="0" smtClean="0"/>
              <a:t>= </a:t>
            </a:r>
            <a:r>
              <a:rPr lang="en-ZA" sz="2000" b="1" dirty="0" smtClean="0">
                <a:latin typeface="+mn-lt"/>
              </a:rPr>
              <a:t> 20 – 30  in  7 University Hospitals </a:t>
            </a:r>
          </a:p>
          <a:p>
            <a:r>
              <a:rPr lang="en-ZA" sz="2000" b="1" dirty="0" smtClean="0">
                <a:latin typeface="+mn-lt"/>
              </a:rPr>
              <a:t>= </a:t>
            </a:r>
            <a:r>
              <a:rPr lang="en-ZA" sz="2000" b="1" dirty="0" smtClean="0"/>
              <a:t>45</a:t>
            </a:r>
            <a:r>
              <a:rPr lang="en-ZA" sz="2000" b="1" dirty="0" smtClean="0">
                <a:latin typeface="+mn-lt"/>
              </a:rPr>
              <a:t>  resections in private</a:t>
            </a:r>
          </a:p>
          <a:p>
            <a:endParaRPr lang="en-ZA" sz="2000" b="1" dirty="0" smtClean="0">
              <a:latin typeface="+mn-lt"/>
            </a:endParaRPr>
          </a:p>
          <a:p>
            <a:r>
              <a:rPr lang="en-ZA" sz="2000" b="1" dirty="0" smtClean="0"/>
              <a:t>Total resections = 65 – 75 per annum</a:t>
            </a:r>
            <a:endParaRPr lang="en-ZA" sz="2000" b="1" dirty="0" smtClean="0">
              <a:latin typeface="+mn-lt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rot="10800000" flipV="1">
            <a:off x="2956474" y="1988840"/>
            <a:ext cx="2047574" cy="652866"/>
          </a:xfrm>
          <a:prstGeom prst="straightConnector1">
            <a:avLst/>
          </a:prstGeom>
          <a:ln w="28575">
            <a:solidFill>
              <a:schemeClr val="bg1">
                <a:lumMod val="9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0800000">
            <a:off x="3892578" y="3217770"/>
            <a:ext cx="1143000" cy="71438"/>
          </a:xfrm>
          <a:prstGeom prst="straightConnector1">
            <a:avLst/>
          </a:prstGeom>
          <a:ln w="28575">
            <a:solidFill>
              <a:schemeClr val="bg1">
                <a:lumMod val="9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714480" y="5929330"/>
            <a:ext cx="4873744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ZA" sz="2400" b="1" dirty="0" smtClean="0">
                <a:latin typeface="+mn-lt"/>
              </a:rPr>
              <a:t>Performance gap for SA as a whole  1 : 10   to   1 : 20</a:t>
            </a:r>
            <a:endParaRPr lang="en-ZA" sz="2400" b="1" dirty="0">
              <a:latin typeface="+mn-lt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937970" y="3853872"/>
            <a:ext cx="1357322" cy="1588"/>
          </a:xfrm>
          <a:prstGeom prst="straightConnector1">
            <a:avLst/>
          </a:prstGeom>
          <a:ln w="38100">
            <a:solidFill>
              <a:srgbClr val="FFFF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 flipH="1" flipV="1">
            <a:off x="792094" y="4891316"/>
            <a:ext cx="2073870" cy="13334"/>
          </a:xfrm>
          <a:prstGeom prst="straightConnector1">
            <a:avLst/>
          </a:prstGeom>
          <a:ln w="28575">
            <a:solidFill>
              <a:schemeClr val="bg1">
                <a:lumMod val="9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 descr="Lung icon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 contrast="26000"/>
          </a:blip>
          <a:stretch>
            <a:fillRect/>
          </a:stretch>
        </p:blipFill>
        <p:spPr>
          <a:xfrm>
            <a:off x="8307288" y="5805264"/>
            <a:ext cx="836712" cy="836712"/>
          </a:xfrm>
          <a:prstGeom prst="rect">
            <a:avLst/>
          </a:prstGeom>
        </p:spPr>
      </p:pic>
      <p:pic>
        <p:nvPicPr>
          <p:cNvPr id="18" name="Picture 17" descr="Lung icon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 contrast="26000"/>
          </a:blip>
          <a:stretch>
            <a:fillRect/>
          </a:stretch>
        </p:blipFill>
        <p:spPr>
          <a:xfrm>
            <a:off x="8244408" y="260648"/>
            <a:ext cx="899592" cy="8995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ZA" dirty="0" smtClean="0"/>
              <a:t>What does this mean?</a:t>
            </a:r>
            <a:br>
              <a:rPr lang="en-ZA" dirty="0" smtClean="0"/>
            </a:br>
            <a:r>
              <a:rPr lang="en-ZA" dirty="0" smtClean="0"/>
              <a:t>Clinical service provision 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817440"/>
            <a:ext cx="8496944" cy="504056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ZA" dirty="0" smtClean="0"/>
              <a:t>90% to 95% of expected resections </a:t>
            </a:r>
          </a:p>
          <a:p>
            <a:pPr algn="ctr">
              <a:buNone/>
            </a:pPr>
            <a:r>
              <a:rPr lang="en-ZA" dirty="0" smtClean="0"/>
              <a:t>are not done</a:t>
            </a:r>
          </a:p>
          <a:p>
            <a:pPr algn="ctr">
              <a:buNone/>
            </a:pPr>
            <a:endParaRPr lang="en-ZA" dirty="0" smtClean="0"/>
          </a:p>
          <a:p>
            <a:pPr algn="ctr">
              <a:buNone/>
            </a:pPr>
            <a:r>
              <a:rPr lang="en-ZA" dirty="0" smtClean="0"/>
              <a:t>As a complete resection provides the only chance of potential cure for these patients </a:t>
            </a:r>
          </a:p>
          <a:p>
            <a:pPr algn="ctr">
              <a:buNone/>
            </a:pPr>
            <a:endParaRPr lang="en-ZA" dirty="0" smtClean="0"/>
          </a:p>
          <a:p>
            <a:pPr algn="ctr">
              <a:buNone/>
            </a:pPr>
            <a:endParaRPr lang="en-ZA" dirty="0" smtClean="0"/>
          </a:p>
          <a:p>
            <a:pPr algn="ctr">
              <a:buNone/>
            </a:pPr>
            <a:r>
              <a:rPr lang="en-ZA" b="1" dirty="0" smtClean="0"/>
              <a:t>Most  potentially curable patients are not adequately treated </a:t>
            </a:r>
          </a:p>
          <a:p>
            <a:endParaRPr lang="en-ZA" dirty="0" smtClean="0"/>
          </a:p>
          <a:p>
            <a:endParaRPr lang="en-ZA" dirty="0"/>
          </a:p>
        </p:txBody>
      </p:sp>
      <p:pic>
        <p:nvPicPr>
          <p:cNvPr id="4" name="Picture 3" descr="Lung icon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 contrast="26000"/>
          </a:blip>
          <a:stretch>
            <a:fillRect/>
          </a:stretch>
        </p:blipFill>
        <p:spPr>
          <a:xfrm>
            <a:off x="8244408" y="260648"/>
            <a:ext cx="899592" cy="899592"/>
          </a:xfrm>
          <a:prstGeom prst="rect">
            <a:avLst/>
          </a:prstGeom>
        </p:spPr>
      </p:pic>
      <p:sp>
        <p:nvSpPr>
          <p:cNvPr id="5" name="Down Arrow 4"/>
          <p:cNvSpPr/>
          <p:nvPr/>
        </p:nvSpPr>
        <p:spPr>
          <a:xfrm>
            <a:off x="4283968" y="2852936"/>
            <a:ext cx="1080120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6" name="Down Arrow 5"/>
          <p:cNvSpPr/>
          <p:nvPr/>
        </p:nvSpPr>
        <p:spPr>
          <a:xfrm>
            <a:off x="3779912" y="4365104"/>
            <a:ext cx="2016224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066800"/>
          </a:xfrm>
        </p:spPr>
        <p:txBody>
          <a:bodyPr/>
          <a:lstStyle/>
          <a:p>
            <a:r>
              <a:rPr lang="en-ZA" dirty="0" smtClean="0"/>
              <a:t>Task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01720"/>
          </a:xfrm>
        </p:spPr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en-ZA" dirty="0" smtClean="0"/>
              <a:t>Design a study plan in your region to explore the following </a:t>
            </a:r>
            <a:br>
              <a:rPr lang="en-ZA" dirty="0" smtClean="0"/>
            </a:br>
            <a:r>
              <a:rPr lang="en-ZA" dirty="0" smtClean="0"/>
              <a:t>- Rheumatic HD</a:t>
            </a:r>
            <a:br>
              <a:rPr lang="en-ZA" dirty="0" smtClean="0"/>
            </a:br>
            <a:r>
              <a:rPr lang="en-ZA" dirty="0" smtClean="0"/>
              <a:t>- Congenital HD</a:t>
            </a:r>
            <a:br>
              <a:rPr lang="en-ZA" dirty="0" smtClean="0"/>
            </a:br>
            <a:r>
              <a:rPr lang="en-ZA" dirty="0" smtClean="0"/>
              <a:t>- Thoracic surgery</a:t>
            </a:r>
            <a:br>
              <a:rPr lang="en-ZA" dirty="0" smtClean="0"/>
            </a:br>
            <a:r>
              <a:rPr lang="en-ZA" dirty="0" smtClean="0"/>
              <a:t>with respect to burden of disease; service provision; identify possible solution pathways</a:t>
            </a:r>
          </a:p>
          <a:p>
            <a:pPr marL="624078" indent="-514350">
              <a:buFont typeface="+mj-lt"/>
              <a:buAutoNum type="arabicPeriod"/>
            </a:pPr>
            <a:endParaRPr lang="en-ZA" dirty="0" smtClean="0"/>
          </a:p>
          <a:p>
            <a:pPr marL="624078" indent="-514350">
              <a:buFont typeface="+mj-lt"/>
              <a:buAutoNum type="arabicPeriod"/>
            </a:pPr>
            <a:r>
              <a:rPr lang="en-ZA" dirty="0" smtClean="0"/>
              <a:t>Bring results to next annual meeting </a:t>
            </a:r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ZA" dirty="0" smtClean="0">
                <a:solidFill>
                  <a:srgbClr val="0070C0"/>
                </a:solidFill>
              </a:rPr>
              <a:t>Why population studies / health service research?</a:t>
            </a:r>
            <a:endParaRPr lang="en-ZA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45432"/>
            <a:ext cx="8424936" cy="5112568"/>
          </a:xfrm>
        </p:spPr>
        <p:txBody>
          <a:bodyPr>
            <a:normAutofit/>
          </a:bodyPr>
          <a:lstStyle/>
          <a:p>
            <a:pPr>
              <a:buNone/>
            </a:pPr>
            <a:endParaRPr lang="en-ZA" dirty="0" smtClean="0"/>
          </a:p>
          <a:p>
            <a:pPr>
              <a:buNone/>
            </a:pPr>
            <a:r>
              <a:rPr lang="en-ZA" dirty="0" smtClean="0"/>
              <a:t>Illuminates weaknesses and strengths in the system</a:t>
            </a:r>
          </a:p>
          <a:p>
            <a:pPr>
              <a:buNone/>
            </a:pPr>
            <a:endParaRPr lang="en-ZA" dirty="0" smtClean="0"/>
          </a:p>
          <a:p>
            <a:pPr marL="88900" indent="20638">
              <a:buNone/>
            </a:pPr>
            <a:r>
              <a:rPr lang="en-ZA" dirty="0" smtClean="0"/>
              <a:t>Strategic planning in health care delivery and in individual career planning.  </a:t>
            </a:r>
          </a:p>
          <a:p>
            <a:pPr marL="88900" indent="20638">
              <a:buNone/>
            </a:pPr>
            <a:endParaRPr lang="en-ZA" dirty="0" smtClean="0"/>
          </a:p>
          <a:p>
            <a:pPr marL="88900" indent="20638">
              <a:buNone/>
            </a:pPr>
            <a:r>
              <a:rPr lang="en-ZA" dirty="0" smtClean="0"/>
              <a:t>How to translate research evidence into health care policy.  </a:t>
            </a:r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ZA" dirty="0" smtClean="0">
                <a:solidFill>
                  <a:srgbClr val="0070C0"/>
                </a:solidFill>
              </a:rPr>
              <a:t>Health service research looks at effectiveness of health care. </a:t>
            </a:r>
            <a:endParaRPr lang="en-ZA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204864"/>
            <a:ext cx="8229600" cy="1152128"/>
          </a:xfrm>
        </p:spPr>
        <p:txBody>
          <a:bodyPr>
            <a:normAutofit fontScale="25000" lnSpcReduction="20000"/>
          </a:bodyPr>
          <a:lstStyle/>
          <a:p>
            <a:r>
              <a:rPr lang="en-ZA" sz="11200" dirty="0" smtClean="0"/>
              <a:t>Depends on the specific research question, </a:t>
            </a:r>
            <a:br>
              <a:rPr lang="en-ZA" sz="11200" dirty="0" smtClean="0"/>
            </a:br>
            <a:endParaRPr lang="en-ZA" sz="11200" dirty="0" smtClean="0"/>
          </a:p>
          <a:p>
            <a:r>
              <a:rPr lang="en-ZA" sz="11200" dirty="0" smtClean="0"/>
              <a:t>Method to be used:-</a:t>
            </a:r>
          </a:p>
          <a:p>
            <a:pPr>
              <a:buNone/>
            </a:pPr>
            <a:endParaRPr lang="en-ZA" dirty="0" smtClean="0"/>
          </a:p>
          <a:p>
            <a:pPr marL="987425" indent="-544513">
              <a:buNone/>
            </a:pPr>
            <a:r>
              <a:rPr lang="en-ZA" dirty="0" smtClean="0"/>
              <a:t>		</a:t>
            </a:r>
            <a:br>
              <a:rPr lang="en-ZA" dirty="0" smtClean="0"/>
            </a:br>
            <a:r>
              <a:rPr lang="en-ZA" dirty="0" smtClean="0"/>
              <a:t/>
            </a:r>
            <a:br>
              <a:rPr lang="en-ZA" dirty="0" smtClean="0"/>
            </a:br>
            <a:endParaRPr lang="en-ZA" dirty="0" smtClean="0"/>
          </a:p>
          <a:p>
            <a:endParaRPr lang="en-ZA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2051720" y="3789040"/>
            <a:ext cx="708238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400" dirty="0" smtClean="0"/>
              <a:t>Observational (cohort, </a:t>
            </a:r>
            <a:r>
              <a:rPr lang="en-ZA" sz="2400" dirty="0" smtClean="0"/>
              <a:t>case-control, cross </a:t>
            </a:r>
            <a:r>
              <a:rPr lang="en-ZA" sz="2400" dirty="0" smtClean="0"/>
              <a:t>section</a:t>
            </a:r>
            <a:r>
              <a:rPr lang="en-ZA" sz="2400" dirty="0" smtClean="0"/>
              <a:t>,)</a:t>
            </a:r>
            <a:endParaRPr lang="en-ZA" sz="2400" dirty="0" smtClean="0"/>
          </a:p>
          <a:p>
            <a:endParaRPr lang="en-ZA" dirty="0"/>
          </a:p>
        </p:txBody>
      </p:sp>
      <p:sp>
        <p:nvSpPr>
          <p:cNvPr id="6" name="TextBox 5"/>
          <p:cNvSpPr txBox="1"/>
          <p:nvPr/>
        </p:nvSpPr>
        <p:spPr>
          <a:xfrm>
            <a:off x="2051720" y="4725144"/>
            <a:ext cx="716253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400" dirty="0" smtClean="0"/>
              <a:t>Experimental trials (randomised, non-randomised)</a:t>
            </a:r>
            <a:endParaRPr lang="en-ZA" dirty="0" smtClean="0"/>
          </a:p>
          <a:p>
            <a:endParaRPr lang="en-ZA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899592" y="4005064"/>
            <a:ext cx="1008112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899592" y="4581128"/>
            <a:ext cx="1008112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55576" y="5805264"/>
            <a:ext cx="66864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ZA" sz="2800" dirty="0" smtClean="0"/>
              <a:t>  Relationship association and causative </a:t>
            </a:r>
            <a:endParaRPr lang="en-Z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/>
          <a:lstStyle/>
          <a:p>
            <a:r>
              <a:rPr lang="en-ZA" dirty="0" smtClean="0"/>
              <a:t>Cohort study – follow up study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73728"/>
          </a:xfrm>
        </p:spPr>
        <p:txBody>
          <a:bodyPr>
            <a:normAutofit lnSpcReduction="10000"/>
          </a:bodyPr>
          <a:lstStyle/>
          <a:p>
            <a:r>
              <a:rPr lang="en-ZA" dirty="0" smtClean="0"/>
              <a:t>Observational </a:t>
            </a:r>
          </a:p>
          <a:p>
            <a:r>
              <a:rPr lang="en-ZA" dirty="0" smtClean="0"/>
              <a:t>Not randomised </a:t>
            </a:r>
          </a:p>
          <a:p>
            <a:endParaRPr lang="en-ZA" dirty="0" smtClean="0"/>
          </a:p>
          <a:p>
            <a:r>
              <a:rPr lang="en-ZA" dirty="0" smtClean="0"/>
              <a:t>Identify a group who all share specific characteristics </a:t>
            </a:r>
            <a:r>
              <a:rPr lang="en-ZA" dirty="0" smtClean="0"/>
              <a:t>(alcohol consumption &gt; 7 units per day) but healthy subjects </a:t>
            </a:r>
          </a:p>
          <a:p>
            <a:endParaRPr lang="en-ZA" dirty="0" smtClean="0"/>
          </a:p>
          <a:p>
            <a:r>
              <a:rPr lang="en-ZA" dirty="0" smtClean="0"/>
              <a:t>Follow for pre-selected outcome </a:t>
            </a:r>
            <a:r>
              <a:rPr lang="en-ZA" dirty="0" smtClean="0"/>
              <a:t>(cirrhosis)</a:t>
            </a:r>
          </a:p>
          <a:p>
            <a:endParaRPr lang="en-ZA" dirty="0" smtClean="0"/>
          </a:p>
          <a:p>
            <a:r>
              <a:rPr lang="en-ZA" dirty="0" smtClean="0"/>
              <a:t>Compare to population outside the cohort (control) </a:t>
            </a:r>
            <a:endParaRPr lang="en-ZA" dirty="0" smtClean="0"/>
          </a:p>
          <a:p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66800"/>
          </a:xfrm>
        </p:spPr>
        <p:txBody>
          <a:bodyPr/>
          <a:lstStyle/>
          <a:p>
            <a:r>
              <a:rPr lang="en-ZA" dirty="0" smtClean="0"/>
              <a:t>Case control 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17744"/>
          </a:xfrm>
        </p:spPr>
        <p:txBody>
          <a:bodyPr>
            <a:normAutofit lnSpcReduction="10000"/>
          </a:bodyPr>
          <a:lstStyle/>
          <a:p>
            <a:r>
              <a:rPr lang="en-ZA" dirty="0" smtClean="0"/>
              <a:t>Observational </a:t>
            </a:r>
          </a:p>
          <a:p>
            <a:r>
              <a:rPr lang="en-ZA" dirty="0" smtClean="0"/>
              <a:t>Not randomised</a:t>
            </a:r>
          </a:p>
          <a:p>
            <a:endParaRPr lang="en-ZA" dirty="0" smtClean="0"/>
          </a:p>
          <a:p>
            <a:r>
              <a:rPr lang="en-ZA" dirty="0" smtClean="0"/>
              <a:t>Select patients with a disease (lung ca</a:t>
            </a:r>
            <a:r>
              <a:rPr lang="en-ZA" dirty="0" smtClean="0"/>
              <a:t>) as the starting point</a:t>
            </a:r>
            <a:endParaRPr lang="en-ZA" dirty="0" smtClean="0"/>
          </a:p>
          <a:p>
            <a:r>
              <a:rPr lang="en-ZA" dirty="0" smtClean="0"/>
              <a:t>Select patients without the </a:t>
            </a:r>
            <a:r>
              <a:rPr lang="en-ZA" dirty="0" smtClean="0"/>
              <a:t>disease</a:t>
            </a:r>
            <a:endParaRPr lang="en-ZA" dirty="0" smtClean="0"/>
          </a:p>
          <a:p>
            <a:r>
              <a:rPr lang="en-ZA" dirty="0" smtClean="0"/>
              <a:t>Then measure exposures that might have a causal relationship (</a:t>
            </a:r>
            <a:r>
              <a:rPr lang="en-ZA" dirty="0" smtClean="0"/>
              <a:t>smoking)</a:t>
            </a:r>
            <a:endParaRPr lang="en-ZA" dirty="0" smtClean="0"/>
          </a:p>
          <a:p>
            <a:endParaRPr lang="en-ZA" dirty="0" smtClean="0"/>
          </a:p>
          <a:p>
            <a:r>
              <a:rPr lang="en-ZA" dirty="0" smtClean="0"/>
              <a:t>Selection is prone to bias</a:t>
            </a:r>
          </a:p>
          <a:p>
            <a:r>
              <a:rPr lang="en-ZA" dirty="0" smtClean="0"/>
              <a:t>Not able to establish a cause: effect but establishes an associative relationship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066800"/>
          </a:xfrm>
        </p:spPr>
        <p:txBody>
          <a:bodyPr/>
          <a:lstStyle/>
          <a:p>
            <a:r>
              <a:rPr lang="en-ZA" dirty="0" smtClean="0"/>
              <a:t>Cross section study 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txBody>
          <a:bodyPr>
            <a:normAutofit lnSpcReduction="10000"/>
          </a:bodyPr>
          <a:lstStyle/>
          <a:p>
            <a:r>
              <a:rPr lang="en-ZA" dirty="0" smtClean="0"/>
              <a:t>Assess the whole of a population</a:t>
            </a:r>
          </a:p>
          <a:p>
            <a:endParaRPr lang="en-ZA" dirty="0" smtClean="0"/>
          </a:p>
          <a:p>
            <a:r>
              <a:rPr lang="en-ZA" dirty="0" smtClean="0"/>
              <a:t>Disease and exposure are measured simultaneously in a population  </a:t>
            </a:r>
          </a:p>
          <a:p>
            <a:endParaRPr lang="en-ZA" dirty="0" smtClean="0"/>
          </a:p>
          <a:p>
            <a:r>
              <a:rPr lang="en-ZA" dirty="0" smtClean="0"/>
              <a:t>Snap shot of disease prevalence and characteristics at one point in time. </a:t>
            </a:r>
          </a:p>
          <a:p>
            <a:endParaRPr lang="en-ZA" dirty="0" smtClean="0"/>
          </a:p>
          <a:p>
            <a:r>
              <a:rPr lang="en-ZA" dirty="0" smtClean="0"/>
              <a:t>Cause and effect are not certain as it may not be clear which came first as they are not chronologically studied </a:t>
            </a:r>
            <a:endParaRPr lang="en-Z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r>
              <a:rPr lang="en-ZA" dirty="0" smtClean="0"/>
              <a:t>Randomisation 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85696"/>
          </a:xfrm>
        </p:spPr>
        <p:txBody>
          <a:bodyPr>
            <a:normAutofit lnSpcReduction="10000"/>
          </a:bodyPr>
          <a:lstStyle/>
          <a:p>
            <a:r>
              <a:rPr lang="en-ZA" dirty="0" smtClean="0"/>
              <a:t>Starting point is one group split into 2 and therefore supposed to be as similar as possible</a:t>
            </a:r>
          </a:p>
          <a:p>
            <a:endParaRPr lang="en-ZA" dirty="0" smtClean="0"/>
          </a:p>
          <a:p>
            <a:r>
              <a:rPr lang="en-ZA" dirty="0" smtClean="0"/>
              <a:t>Split created by random process</a:t>
            </a:r>
          </a:p>
          <a:p>
            <a:r>
              <a:rPr lang="en-ZA" dirty="0" smtClean="0"/>
              <a:t>Blinded</a:t>
            </a:r>
          </a:p>
          <a:p>
            <a:r>
              <a:rPr lang="en-ZA" dirty="0" smtClean="0"/>
              <a:t>Double blinded </a:t>
            </a:r>
          </a:p>
          <a:p>
            <a:endParaRPr lang="en-ZA" dirty="0" smtClean="0"/>
          </a:p>
          <a:p>
            <a:r>
              <a:rPr lang="en-ZA" dirty="0" smtClean="0"/>
              <a:t>Therapeutic intervention applied to one group and comparisons made on outcomes of the two groups </a:t>
            </a:r>
            <a:endParaRPr lang="en-Z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2836</TotalTime>
  <Words>1707</Words>
  <Application>Microsoft Office PowerPoint</Application>
  <PresentationFormat>On-screen Show (4:3)</PresentationFormat>
  <Paragraphs>574</Paragraphs>
  <Slides>34</Slides>
  <Notes>6</Notes>
  <HiddenSlides>3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Urban</vt:lpstr>
      <vt:lpstr>Population Studies in Cardiothoracic Surgery in SA. </vt:lpstr>
      <vt:lpstr>What is population health?</vt:lpstr>
      <vt:lpstr>Why population studies / health service research?</vt:lpstr>
      <vt:lpstr>Why population studies / health service research?</vt:lpstr>
      <vt:lpstr>Health service research looks at effectiveness of health care. </vt:lpstr>
      <vt:lpstr>Cohort study – follow up study</vt:lpstr>
      <vt:lpstr>Case control </vt:lpstr>
      <vt:lpstr>Cross section study </vt:lpstr>
      <vt:lpstr>Randomisation </vt:lpstr>
      <vt:lpstr>Terminology</vt:lpstr>
      <vt:lpstr>What measures do we use?</vt:lpstr>
      <vt:lpstr>Measures continued</vt:lpstr>
      <vt:lpstr>Why population studies / health service research?</vt:lpstr>
      <vt:lpstr>A word on literature reviews - sources</vt:lpstr>
      <vt:lpstr>A word on literature reviews</vt:lpstr>
      <vt:lpstr>A word on literature review</vt:lpstr>
      <vt:lpstr>Study example in Rheumatic HD, Congenital HD, Thoracic surgery. </vt:lpstr>
      <vt:lpstr>Example </vt:lpstr>
      <vt:lpstr>Health study in CSA</vt:lpstr>
      <vt:lpstr>Method burden of disease </vt:lpstr>
      <vt:lpstr>Method clinical activity </vt:lpstr>
      <vt:lpstr>Method academic productivity </vt:lpstr>
      <vt:lpstr>Methodology</vt:lpstr>
      <vt:lpstr>The next step - implementation</vt:lpstr>
      <vt:lpstr>The ATLAS Project: Premise for analysis.  </vt:lpstr>
      <vt:lpstr>Atlas project: results</vt:lpstr>
      <vt:lpstr>Annual SA mortality:  MRC vs Stats SA</vt:lpstr>
      <vt:lpstr>Age Standardised death rates  in SA. </vt:lpstr>
      <vt:lpstr>The ATLAS Project: Burden of disease based on ASDR. </vt:lpstr>
      <vt:lpstr>Clinical activity: lung resections</vt:lpstr>
      <vt:lpstr>Private sector lung resections</vt:lpstr>
      <vt:lpstr>The performance gap </vt:lpstr>
      <vt:lpstr>What does this mean? Clinical service provision </vt:lpstr>
      <vt:lpstr>Task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Population Studies in Cardiothoracic Surgery in SA.</dc:title>
  <dc:creator>Linegar</dc:creator>
  <cp:lastModifiedBy>Linegar</cp:lastModifiedBy>
  <cp:revision>189</cp:revision>
  <dcterms:created xsi:type="dcterms:W3CDTF">2011-05-16T09:18:06Z</dcterms:created>
  <dcterms:modified xsi:type="dcterms:W3CDTF">2011-06-03T05:59:51Z</dcterms:modified>
</cp:coreProperties>
</file>