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inEnd"/>
            <c:showVal val="1"/>
          </c:dLbls>
          <c:cat>
            <c:strRef>
              <c:f>Sheet1!$A$2:$A$9</c:f>
              <c:strCache>
                <c:ptCount val="8"/>
                <c:pt idx="0">
                  <c:v>North America</c:v>
                </c:pt>
                <c:pt idx="1">
                  <c:v>Australia</c:v>
                </c:pt>
                <c:pt idx="2">
                  <c:v>Europe</c:v>
                </c:pt>
                <c:pt idx="3">
                  <c:v>South America</c:v>
                </c:pt>
                <c:pt idx="4">
                  <c:v>Russia</c:v>
                </c:pt>
                <c:pt idx="5">
                  <c:v>Asia</c:v>
                </c:pt>
                <c:pt idx="6">
                  <c:v>Africa</c:v>
                </c:pt>
                <c:pt idx="7">
                  <c:v>Average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1222</c:v>
                </c:pt>
                <c:pt idx="1">
                  <c:v>786</c:v>
                </c:pt>
                <c:pt idx="2">
                  <c:v>569</c:v>
                </c:pt>
                <c:pt idx="3">
                  <c:v>147</c:v>
                </c:pt>
                <c:pt idx="4">
                  <c:v>37</c:v>
                </c:pt>
                <c:pt idx="5">
                  <c:v>25</c:v>
                </c:pt>
                <c:pt idx="6">
                  <c:v>18</c:v>
                </c:pt>
                <c:pt idx="7">
                  <c:v>169</c:v>
                </c:pt>
              </c:numCache>
            </c:numRef>
          </c:val>
        </c:ser>
        <c:dLbls>
          <c:showVal val="1"/>
        </c:dLbls>
        <c:gapWidth val="75"/>
        <c:overlap val="40"/>
        <c:axId val="64503168"/>
        <c:axId val="64513152"/>
      </c:barChart>
      <c:catAx>
        <c:axId val="6450316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>
                <a:solidFill>
                  <a:srgbClr val="FF0000"/>
                </a:solidFill>
              </a:defRPr>
            </a:pPr>
            <a:endParaRPr lang="en-US"/>
          </a:p>
        </c:txPr>
        <c:crossAx val="64513152"/>
        <c:crosses val="autoZero"/>
        <c:auto val="1"/>
        <c:lblAlgn val="ctr"/>
        <c:lblOffset val="100"/>
      </c:catAx>
      <c:valAx>
        <c:axId val="6451315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450316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398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inEnd"/>
            <c:showVal val="1"/>
          </c:dLbls>
          <c:cat>
            <c:strRef>
              <c:f>Sheet1!$A$2:$A$6</c:f>
              <c:strCache>
                <c:ptCount val="5"/>
                <c:pt idx="0">
                  <c:v>North America</c:v>
                </c:pt>
                <c:pt idx="1">
                  <c:v>Australia</c:v>
                </c:pt>
                <c:pt idx="2">
                  <c:v>Europe</c:v>
                </c:pt>
                <c:pt idx="3">
                  <c:v>Asia</c:v>
                </c:pt>
                <c:pt idx="4">
                  <c:v>Africa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0.12000000000000002</c:v>
                </c:pt>
                <c:pt idx="1">
                  <c:v>1</c:v>
                </c:pt>
                <c:pt idx="2">
                  <c:v>1</c:v>
                </c:pt>
                <c:pt idx="3">
                  <c:v>16</c:v>
                </c:pt>
                <c:pt idx="4">
                  <c:v>33</c:v>
                </c:pt>
              </c:numCache>
            </c:numRef>
          </c:val>
        </c:ser>
        <c:dLbls>
          <c:showVal val="1"/>
        </c:dLbls>
        <c:gapWidth val="75"/>
        <c:overlap val="40"/>
        <c:axId val="64557824"/>
        <c:axId val="64559360"/>
      </c:barChart>
      <c:catAx>
        <c:axId val="6455782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>
                <a:solidFill>
                  <a:srgbClr val="FF0000"/>
                </a:solidFill>
              </a:defRPr>
            </a:pPr>
            <a:endParaRPr lang="en-US"/>
          </a:p>
        </c:txPr>
        <c:crossAx val="64559360"/>
        <c:crosses val="autoZero"/>
        <c:auto val="1"/>
        <c:lblAlgn val="ctr"/>
        <c:lblOffset val="100"/>
      </c:catAx>
      <c:valAx>
        <c:axId val="6455936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455782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386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BE4DB7-429D-4671-910A-12723D493877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7970AE9-C2F9-499D-9320-59FD3B1B7696}">
      <dgm:prSet phldrT="[Text]" custT="1"/>
      <dgm:spPr/>
      <dgm:t>
        <a:bodyPr/>
        <a:lstStyle/>
        <a:p>
          <a:r>
            <a:rPr lang="en-GB" sz="1600" b="1" dirty="0" smtClean="0">
              <a:solidFill>
                <a:schemeClr val="bg1"/>
              </a:solidFill>
            </a:rPr>
            <a:t>Sub-Saharan Africa</a:t>
          </a:r>
        </a:p>
        <a:p>
          <a:r>
            <a:rPr lang="en-GB" sz="1600" dirty="0" smtClean="0">
              <a:solidFill>
                <a:schemeClr val="bg1"/>
              </a:solidFill>
            </a:rPr>
            <a:t>1 008 207</a:t>
          </a:r>
          <a:endParaRPr lang="en-GB" sz="1600" dirty="0">
            <a:solidFill>
              <a:schemeClr val="bg1"/>
            </a:solidFill>
          </a:endParaRPr>
        </a:p>
      </dgm:t>
    </dgm:pt>
    <dgm:pt modelId="{C9DE4655-CBA3-41B1-9C9B-80C213C8D6DE}" type="parTrans" cxnId="{1F9CB427-6003-46A8-8770-E0D7CCB031E5}">
      <dgm:prSet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A4A040CF-A987-4422-85E4-99A2DC48537C}" type="sibTrans" cxnId="{1F9CB427-6003-46A8-8770-E0D7CCB031E5}">
      <dgm:prSet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5F0FE40D-7ACA-473A-AAF1-94CC50B57C43}">
      <dgm:prSet phldrT="[Text]" custT="1"/>
      <dgm:spPr/>
      <dgm:t>
        <a:bodyPr/>
        <a:lstStyle/>
        <a:p>
          <a:r>
            <a:rPr lang="en-GB" sz="1600" b="1" dirty="0" smtClean="0">
              <a:solidFill>
                <a:schemeClr val="bg1"/>
              </a:solidFill>
            </a:rPr>
            <a:t>China</a:t>
          </a:r>
        </a:p>
        <a:p>
          <a:r>
            <a:rPr lang="en-GB" sz="1600" dirty="0" smtClean="0">
              <a:solidFill>
                <a:schemeClr val="bg1"/>
              </a:solidFill>
            </a:rPr>
            <a:t>176 576</a:t>
          </a:r>
          <a:endParaRPr lang="en-GB" sz="1600" dirty="0">
            <a:solidFill>
              <a:schemeClr val="bg1"/>
            </a:solidFill>
          </a:endParaRPr>
        </a:p>
      </dgm:t>
    </dgm:pt>
    <dgm:pt modelId="{55B36874-3020-4FC2-B1FD-C34278A5520E}" type="parTrans" cxnId="{54EF2571-D472-48AC-9BD0-EC5928965996}">
      <dgm:prSet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55C8E403-9177-4B3B-811D-1C7A4224D9DE}" type="sibTrans" cxnId="{54EF2571-D472-48AC-9BD0-EC5928965996}">
      <dgm:prSet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A4F5FA63-6EE2-49C0-BC83-3DC939C35D76}">
      <dgm:prSet phldrT="[Text]" custT="1"/>
      <dgm:spPr/>
      <dgm:t>
        <a:bodyPr/>
        <a:lstStyle/>
        <a:p>
          <a:r>
            <a:rPr lang="en-GB" sz="1600" b="1" dirty="0" smtClean="0">
              <a:solidFill>
                <a:schemeClr val="bg1"/>
              </a:solidFill>
            </a:rPr>
            <a:t>South-Central Asia</a:t>
          </a:r>
        </a:p>
        <a:p>
          <a:r>
            <a:rPr lang="en-GB" sz="1600" dirty="0" smtClean="0">
              <a:solidFill>
                <a:schemeClr val="bg1"/>
              </a:solidFill>
            </a:rPr>
            <a:t>734 786</a:t>
          </a:r>
          <a:endParaRPr lang="en-GB" sz="1600" dirty="0">
            <a:solidFill>
              <a:schemeClr val="bg1"/>
            </a:solidFill>
          </a:endParaRPr>
        </a:p>
      </dgm:t>
    </dgm:pt>
    <dgm:pt modelId="{97AF42D6-929C-4BB9-B198-0E37AAEB64BF}" type="parTrans" cxnId="{2CCFDAC3-771E-406A-8239-920F58A58A7C}">
      <dgm:prSet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CA8E2A51-AEF9-45CC-A036-3CAA42FF9655}" type="sibTrans" cxnId="{2CCFDAC3-771E-406A-8239-920F58A58A7C}">
      <dgm:prSet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21B68CD5-6EEE-403E-8F10-F86B586F1D9C}">
      <dgm:prSet custT="1"/>
      <dgm:spPr/>
      <dgm:t>
        <a:bodyPr/>
        <a:lstStyle/>
        <a:p>
          <a:r>
            <a:rPr lang="en-GB" sz="1600" b="1" dirty="0" smtClean="0">
              <a:solidFill>
                <a:schemeClr val="bg1"/>
              </a:solidFill>
            </a:rPr>
            <a:t>Asia (other)</a:t>
          </a:r>
        </a:p>
        <a:p>
          <a:r>
            <a:rPr lang="en-GB" sz="1600" dirty="0" smtClean="0">
              <a:solidFill>
                <a:schemeClr val="bg1"/>
              </a:solidFill>
            </a:rPr>
            <a:t>101 822</a:t>
          </a:r>
          <a:endParaRPr lang="en-GB" sz="1600" dirty="0">
            <a:solidFill>
              <a:schemeClr val="bg1"/>
            </a:solidFill>
          </a:endParaRPr>
        </a:p>
      </dgm:t>
    </dgm:pt>
    <dgm:pt modelId="{E38AE8E2-D1F6-4B69-8524-AB50CB220F0B}" type="parTrans" cxnId="{CD722E28-C704-4E33-ACB0-E22649601698}">
      <dgm:prSet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49923903-1280-40A4-8589-2721515B04F6}" type="sibTrans" cxnId="{CD722E28-C704-4E33-ACB0-E22649601698}">
      <dgm:prSet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99BA2F65-24E3-409E-A7FB-E43B15EB2A18}">
      <dgm:prSet custT="1"/>
      <dgm:spPr/>
      <dgm:t>
        <a:bodyPr/>
        <a:lstStyle/>
        <a:p>
          <a:r>
            <a:rPr lang="en-GB" sz="1600" b="1" dirty="0" smtClean="0">
              <a:solidFill>
                <a:schemeClr val="bg1"/>
              </a:solidFill>
            </a:rPr>
            <a:t>Latin America</a:t>
          </a:r>
        </a:p>
        <a:p>
          <a:r>
            <a:rPr lang="en-GB" sz="1600" dirty="0" smtClean="0">
              <a:solidFill>
                <a:schemeClr val="bg1"/>
              </a:solidFill>
            </a:rPr>
            <a:t>136 971</a:t>
          </a:r>
          <a:endParaRPr lang="en-GB" sz="1600" dirty="0">
            <a:solidFill>
              <a:schemeClr val="bg1"/>
            </a:solidFill>
          </a:endParaRPr>
        </a:p>
      </dgm:t>
    </dgm:pt>
    <dgm:pt modelId="{3D6495DB-E725-48F9-9478-1D5D84E7B839}" type="parTrans" cxnId="{57465E44-179A-47AA-B8B6-39E96305EBBC}">
      <dgm:prSet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03F6FE8C-285D-438B-ABA7-0BB5844EF948}" type="sibTrans" cxnId="{57465E44-179A-47AA-B8B6-39E96305EBBC}">
      <dgm:prSet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C0306567-EE1D-484C-AE5D-B65EFC38C5F6}">
      <dgm:prSet custT="1"/>
      <dgm:spPr/>
      <dgm:t>
        <a:bodyPr/>
        <a:lstStyle/>
        <a:p>
          <a:r>
            <a:rPr lang="en-GB" sz="1600" b="1" dirty="0" smtClean="0">
              <a:solidFill>
                <a:schemeClr val="bg1"/>
              </a:solidFill>
            </a:rPr>
            <a:t>Eastern Mediterranean &amp; North Africa</a:t>
          </a:r>
        </a:p>
        <a:p>
          <a:r>
            <a:rPr lang="en-GB" sz="1600" dirty="0" smtClean="0">
              <a:solidFill>
                <a:schemeClr val="bg1"/>
              </a:solidFill>
            </a:rPr>
            <a:t>153 679</a:t>
          </a:r>
          <a:endParaRPr lang="en-GB" sz="1600" dirty="0">
            <a:solidFill>
              <a:schemeClr val="bg1"/>
            </a:solidFill>
          </a:endParaRPr>
        </a:p>
      </dgm:t>
    </dgm:pt>
    <dgm:pt modelId="{AEDD4687-745C-4910-BE55-5CF88CDA88CF}" type="parTrans" cxnId="{83C2B51F-4209-47B6-9821-18EEE31ED5D9}">
      <dgm:prSet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FFC9E395-1BC1-4A8B-A52B-A80042B84518}" type="sibTrans" cxnId="{83C2B51F-4209-47B6-9821-18EEE31ED5D9}">
      <dgm:prSet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B7BCFA49-0F92-4C61-95BB-22B2851C4BF5}">
      <dgm:prSet custT="1"/>
      <dgm:spPr/>
      <dgm:t>
        <a:bodyPr/>
        <a:lstStyle/>
        <a:p>
          <a:r>
            <a:rPr lang="en-GB" sz="1600" b="1" dirty="0" smtClean="0">
              <a:solidFill>
                <a:schemeClr val="bg1"/>
              </a:solidFill>
            </a:rPr>
            <a:t>Eastern Europe</a:t>
          </a:r>
        </a:p>
        <a:p>
          <a:r>
            <a:rPr lang="en-GB" sz="1600" dirty="0" smtClean="0">
              <a:solidFill>
                <a:schemeClr val="bg1"/>
              </a:solidFill>
            </a:rPr>
            <a:t>40 366</a:t>
          </a:r>
          <a:endParaRPr lang="en-GB" sz="1600" dirty="0">
            <a:solidFill>
              <a:schemeClr val="bg1"/>
            </a:solidFill>
          </a:endParaRPr>
        </a:p>
      </dgm:t>
    </dgm:pt>
    <dgm:pt modelId="{447E1447-80F1-4C50-8738-B14F40D168D8}" type="parTrans" cxnId="{2B5F9240-DD98-4014-9A9E-350013E46C26}">
      <dgm:prSet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39489A89-3062-43B2-A9D4-9A657FB42119}" type="sibTrans" cxnId="{2B5F9240-DD98-4014-9A9E-350013E46C26}">
      <dgm:prSet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4B51798A-6BF7-42F4-9C0C-177591AFF6E4}">
      <dgm:prSet custT="1"/>
      <dgm:spPr/>
      <dgm:t>
        <a:bodyPr/>
        <a:lstStyle/>
        <a:p>
          <a:r>
            <a:rPr lang="en-GB" sz="1600" b="1" dirty="0" smtClean="0">
              <a:solidFill>
                <a:schemeClr val="bg1"/>
              </a:solidFill>
            </a:rPr>
            <a:t>Pacific</a:t>
          </a:r>
        </a:p>
        <a:p>
          <a:r>
            <a:rPr lang="en-GB" sz="1600" dirty="0" smtClean="0">
              <a:solidFill>
                <a:schemeClr val="bg1"/>
              </a:solidFill>
            </a:rPr>
            <a:t>7 744</a:t>
          </a:r>
          <a:endParaRPr lang="en-GB" sz="1600" dirty="0">
            <a:solidFill>
              <a:schemeClr val="bg1"/>
            </a:solidFill>
          </a:endParaRPr>
        </a:p>
      </dgm:t>
    </dgm:pt>
    <dgm:pt modelId="{44EB1FA0-5075-42CD-B0A2-3370F10B7C70}" type="parTrans" cxnId="{2C7D5FC1-A14C-4056-ACAC-DC9D76862E74}">
      <dgm:prSet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4E413C76-410F-4D91-8F4D-A34C3FEC94A1}" type="sibTrans" cxnId="{2C7D5FC1-A14C-4056-ACAC-DC9D76862E74}">
      <dgm:prSet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5A8FF9FF-3F0A-4571-BD3B-A81A8C57833B}">
      <dgm:prSet custT="1"/>
      <dgm:spPr/>
      <dgm:t>
        <a:bodyPr/>
        <a:lstStyle/>
        <a:p>
          <a:r>
            <a:rPr lang="en-GB" sz="1600" b="1" dirty="0" smtClean="0">
              <a:solidFill>
                <a:schemeClr val="bg1"/>
              </a:solidFill>
            </a:rPr>
            <a:t>Developed Countries</a:t>
          </a:r>
        </a:p>
        <a:p>
          <a:r>
            <a:rPr lang="en-GB" sz="1600" dirty="0" smtClean="0">
              <a:solidFill>
                <a:schemeClr val="bg1"/>
              </a:solidFill>
            </a:rPr>
            <a:t>33 330</a:t>
          </a:r>
          <a:endParaRPr lang="en-GB" sz="1600" dirty="0">
            <a:solidFill>
              <a:schemeClr val="bg1"/>
            </a:solidFill>
          </a:endParaRPr>
        </a:p>
      </dgm:t>
    </dgm:pt>
    <dgm:pt modelId="{318F17EE-7705-4932-889E-06C004E58BE4}" type="parTrans" cxnId="{2C35DAEB-7DB2-4F3A-9E25-DA330798E1AF}">
      <dgm:prSet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27C10C98-DFC9-42F7-9B1E-82F795B6A7F9}" type="sibTrans" cxnId="{2C35DAEB-7DB2-4F3A-9E25-DA330798E1AF}">
      <dgm:prSet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2D9F03CF-D207-4057-9B3F-08B6E1C579B1}" type="pres">
      <dgm:prSet presAssocID="{C9BE4DB7-429D-4671-910A-12723D49387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52F5C65-60F7-4BE6-BEBA-B6C924F91D5A}" type="pres">
      <dgm:prSet presAssocID="{07970AE9-C2F9-499D-9320-59FD3B1B7696}" presName="node" presStyleLbl="node1" presStyleIdx="0" presStyleCnt="9" custLinFactNeighborX="1165" custLinFactNeighborY="-25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EF0871-1074-46A8-A594-8090AA0FFE44}" type="pres">
      <dgm:prSet presAssocID="{A4A040CF-A987-4422-85E4-99A2DC48537C}" presName="sibTrans" presStyleCnt="0"/>
      <dgm:spPr/>
    </dgm:pt>
    <dgm:pt modelId="{C336A994-4765-4C7B-B8DD-06B9331A034F}" type="pres">
      <dgm:prSet presAssocID="{5F0FE40D-7ACA-473A-AAF1-94CC50B57C43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513DE7F-DACA-42B9-92B3-BC11DD40F7D8}" type="pres">
      <dgm:prSet presAssocID="{55C8E403-9177-4B3B-811D-1C7A4224D9DE}" presName="sibTrans" presStyleCnt="0"/>
      <dgm:spPr/>
    </dgm:pt>
    <dgm:pt modelId="{E16D5837-B01E-43BD-B1ED-E33EB1CDBFF9}" type="pres">
      <dgm:prSet presAssocID="{A4F5FA63-6EE2-49C0-BC83-3DC939C35D76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9C8EFF-76AC-4FF0-BB64-79822D46FF6A}" type="pres">
      <dgm:prSet presAssocID="{CA8E2A51-AEF9-45CC-A036-3CAA42FF9655}" presName="sibTrans" presStyleCnt="0"/>
      <dgm:spPr/>
    </dgm:pt>
    <dgm:pt modelId="{3A43B604-E654-4895-BA7E-9F6CCCD747D6}" type="pres">
      <dgm:prSet presAssocID="{21B68CD5-6EEE-403E-8F10-F86B586F1D9C}" presName="node" presStyleLbl="node1" presStyleIdx="3" presStyleCnt="9" custLinFactNeighborX="1165" custLinFactNeighborY="194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DA4F83-3FDB-4C14-96B6-3466856CA1EB}" type="pres">
      <dgm:prSet presAssocID="{49923903-1280-40A4-8589-2721515B04F6}" presName="sibTrans" presStyleCnt="0"/>
      <dgm:spPr/>
    </dgm:pt>
    <dgm:pt modelId="{13D58ED8-5EF4-4722-A0DC-CE1D2F805675}" type="pres">
      <dgm:prSet presAssocID="{99BA2F65-24E3-409E-A7FB-E43B15EB2A18}" presName="node" presStyleLbl="node1" presStyleIdx="4" presStyleCnt="9" custLinFactNeighborX="1377" custLinFactNeighborY="-324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91608D-BC34-435E-97F3-8AE57864024F}" type="pres">
      <dgm:prSet presAssocID="{03F6FE8C-285D-438B-ABA7-0BB5844EF948}" presName="sibTrans" presStyleCnt="0"/>
      <dgm:spPr/>
    </dgm:pt>
    <dgm:pt modelId="{C44991E1-12EB-4865-806E-3EEFA52DD320}" type="pres">
      <dgm:prSet presAssocID="{C0306567-EE1D-484C-AE5D-B65EFC38C5F6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BCC6B8-9FEF-4724-AD95-2072F65466EA}" type="pres">
      <dgm:prSet presAssocID="{FFC9E395-1BC1-4A8B-A52B-A80042B84518}" presName="sibTrans" presStyleCnt="0"/>
      <dgm:spPr/>
    </dgm:pt>
    <dgm:pt modelId="{2798AF2C-E2CA-45FF-8A31-311111508898}" type="pres">
      <dgm:prSet presAssocID="{B7BCFA49-0F92-4C61-95BB-22B2851C4BF5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84F9EE-9BBC-4611-A99E-3BA4C59DB6AC}" type="pres">
      <dgm:prSet presAssocID="{39489A89-3062-43B2-A9D4-9A657FB42119}" presName="sibTrans" presStyleCnt="0"/>
      <dgm:spPr/>
    </dgm:pt>
    <dgm:pt modelId="{CD6ABBB6-155B-48B1-B6C2-BF18A398417C}" type="pres">
      <dgm:prSet presAssocID="{4B51798A-6BF7-42F4-9C0C-177591AFF6E4}" presName="node" presStyleLbl="node1" presStyleIdx="7" presStyleCnt="9" custLinFactNeighborX="1377" custLinFactNeighborY="164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3A0F1C-4A57-4FEF-B2E9-01FE723FF947}" type="pres">
      <dgm:prSet presAssocID="{4E413C76-410F-4D91-8F4D-A34C3FEC94A1}" presName="sibTrans" presStyleCnt="0"/>
      <dgm:spPr/>
    </dgm:pt>
    <dgm:pt modelId="{66A9E8E5-E3D3-4299-A174-6D154768707D}" type="pres">
      <dgm:prSet presAssocID="{5A8FF9FF-3F0A-4571-BD3B-A81A8C57833B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3A96FDD-E655-4CF4-9D1F-9CCA71C6C5B6}" type="presOf" srcId="{C9BE4DB7-429D-4671-910A-12723D493877}" destId="{2D9F03CF-D207-4057-9B3F-08B6E1C579B1}" srcOrd="0" destOrd="0" presId="urn:microsoft.com/office/officeart/2005/8/layout/default"/>
    <dgm:cxn modelId="{76B5A229-D921-4080-801B-A19D49C147AE}" type="presOf" srcId="{21B68CD5-6EEE-403E-8F10-F86B586F1D9C}" destId="{3A43B604-E654-4895-BA7E-9F6CCCD747D6}" srcOrd="0" destOrd="0" presId="urn:microsoft.com/office/officeart/2005/8/layout/default"/>
    <dgm:cxn modelId="{C0E844EE-7DDF-4DD2-A6BE-536029BCE628}" type="presOf" srcId="{A4F5FA63-6EE2-49C0-BC83-3DC939C35D76}" destId="{E16D5837-B01E-43BD-B1ED-E33EB1CDBFF9}" srcOrd="0" destOrd="0" presId="urn:microsoft.com/office/officeart/2005/8/layout/default"/>
    <dgm:cxn modelId="{83C2B51F-4209-47B6-9821-18EEE31ED5D9}" srcId="{C9BE4DB7-429D-4671-910A-12723D493877}" destId="{C0306567-EE1D-484C-AE5D-B65EFC38C5F6}" srcOrd="5" destOrd="0" parTransId="{AEDD4687-745C-4910-BE55-5CF88CDA88CF}" sibTransId="{FFC9E395-1BC1-4A8B-A52B-A80042B84518}"/>
    <dgm:cxn modelId="{CD722E28-C704-4E33-ACB0-E22649601698}" srcId="{C9BE4DB7-429D-4671-910A-12723D493877}" destId="{21B68CD5-6EEE-403E-8F10-F86B586F1D9C}" srcOrd="3" destOrd="0" parTransId="{E38AE8E2-D1F6-4B69-8524-AB50CB220F0B}" sibTransId="{49923903-1280-40A4-8589-2721515B04F6}"/>
    <dgm:cxn modelId="{D7D81BCA-DC43-4E8B-AF4C-96741D157DAE}" type="presOf" srcId="{99BA2F65-24E3-409E-A7FB-E43B15EB2A18}" destId="{13D58ED8-5EF4-4722-A0DC-CE1D2F805675}" srcOrd="0" destOrd="0" presId="urn:microsoft.com/office/officeart/2005/8/layout/default"/>
    <dgm:cxn modelId="{57465E44-179A-47AA-B8B6-39E96305EBBC}" srcId="{C9BE4DB7-429D-4671-910A-12723D493877}" destId="{99BA2F65-24E3-409E-A7FB-E43B15EB2A18}" srcOrd="4" destOrd="0" parTransId="{3D6495DB-E725-48F9-9478-1D5D84E7B839}" sibTransId="{03F6FE8C-285D-438B-ABA7-0BB5844EF948}"/>
    <dgm:cxn modelId="{A1CDE8C9-2D29-4C61-B318-C6D102C8FB75}" type="presOf" srcId="{07970AE9-C2F9-499D-9320-59FD3B1B7696}" destId="{452F5C65-60F7-4BE6-BEBA-B6C924F91D5A}" srcOrd="0" destOrd="0" presId="urn:microsoft.com/office/officeart/2005/8/layout/default"/>
    <dgm:cxn modelId="{2C35DAEB-7DB2-4F3A-9E25-DA330798E1AF}" srcId="{C9BE4DB7-429D-4671-910A-12723D493877}" destId="{5A8FF9FF-3F0A-4571-BD3B-A81A8C57833B}" srcOrd="8" destOrd="0" parTransId="{318F17EE-7705-4932-889E-06C004E58BE4}" sibTransId="{27C10C98-DFC9-42F7-9B1E-82F795B6A7F9}"/>
    <dgm:cxn modelId="{1F9CB427-6003-46A8-8770-E0D7CCB031E5}" srcId="{C9BE4DB7-429D-4671-910A-12723D493877}" destId="{07970AE9-C2F9-499D-9320-59FD3B1B7696}" srcOrd="0" destOrd="0" parTransId="{C9DE4655-CBA3-41B1-9C9B-80C213C8D6DE}" sibTransId="{A4A040CF-A987-4422-85E4-99A2DC48537C}"/>
    <dgm:cxn modelId="{911BAA16-16AE-4937-AEE9-1D1FAAE05DAF}" type="presOf" srcId="{5F0FE40D-7ACA-473A-AAF1-94CC50B57C43}" destId="{C336A994-4765-4C7B-B8DD-06B9331A034F}" srcOrd="0" destOrd="0" presId="urn:microsoft.com/office/officeart/2005/8/layout/default"/>
    <dgm:cxn modelId="{9908C0DE-ABD5-41A1-AB32-32065FA8E4E0}" type="presOf" srcId="{5A8FF9FF-3F0A-4571-BD3B-A81A8C57833B}" destId="{66A9E8E5-E3D3-4299-A174-6D154768707D}" srcOrd="0" destOrd="0" presId="urn:microsoft.com/office/officeart/2005/8/layout/default"/>
    <dgm:cxn modelId="{54EF2571-D472-48AC-9BD0-EC5928965996}" srcId="{C9BE4DB7-429D-4671-910A-12723D493877}" destId="{5F0FE40D-7ACA-473A-AAF1-94CC50B57C43}" srcOrd="1" destOrd="0" parTransId="{55B36874-3020-4FC2-B1FD-C34278A5520E}" sibTransId="{55C8E403-9177-4B3B-811D-1C7A4224D9DE}"/>
    <dgm:cxn modelId="{B4C6AF6D-1E55-428D-A7D8-D77DE179D1FB}" type="presOf" srcId="{4B51798A-6BF7-42F4-9C0C-177591AFF6E4}" destId="{CD6ABBB6-155B-48B1-B6C2-BF18A398417C}" srcOrd="0" destOrd="0" presId="urn:microsoft.com/office/officeart/2005/8/layout/default"/>
    <dgm:cxn modelId="{2B5F9240-DD98-4014-9A9E-350013E46C26}" srcId="{C9BE4DB7-429D-4671-910A-12723D493877}" destId="{B7BCFA49-0F92-4C61-95BB-22B2851C4BF5}" srcOrd="6" destOrd="0" parTransId="{447E1447-80F1-4C50-8738-B14F40D168D8}" sibTransId="{39489A89-3062-43B2-A9D4-9A657FB42119}"/>
    <dgm:cxn modelId="{42AA957C-910E-4D17-B57D-2691E1CAD42B}" type="presOf" srcId="{C0306567-EE1D-484C-AE5D-B65EFC38C5F6}" destId="{C44991E1-12EB-4865-806E-3EEFA52DD320}" srcOrd="0" destOrd="0" presId="urn:microsoft.com/office/officeart/2005/8/layout/default"/>
    <dgm:cxn modelId="{2C7D5FC1-A14C-4056-ACAC-DC9D76862E74}" srcId="{C9BE4DB7-429D-4671-910A-12723D493877}" destId="{4B51798A-6BF7-42F4-9C0C-177591AFF6E4}" srcOrd="7" destOrd="0" parTransId="{44EB1FA0-5075-42CD-B0A2-3370F10B7C70}" sibTransId="{4E413C76-410F-4D91-8F4D-A34C3FEC94A1}"/>
    <dgm:cxn modelId="{B1F8EDFD-7BC6-4FE7-8210-5FDF960948F9}" type="presOf" srcId="{B7BCFA49-0F92-4C61-95BB-22B2851C4BF5}" destId="{2798AF2C-E2CA-45FF-8A31-311111508898}" srcOrd="0" destOrd="0" presId="urn:microsoft.com/office/officeart/2005/8/layout/default"/>
    <dgm:cxn modelId="{2CCFDAC3-771E-406A-8239-920F58A58A7C}" srcId="{C9BE4DB7-429D-4671-910A-12723D493877}" destId="{A4F5FA63-6EE2-49C0-BC83-3DC939C35D76}" srcOrd="2" destOrd="0" parTransId="{97AF42D6-929C-4BB9-B198-0E37AAEB64BF}" sibTransId="{CA8E2A51-AEF9-45CC-A036-3CAA42FF9655}"/>
    <dgm:cxn modelId="{8E129BF8-31B2-42BB-8761-EB8B2F0CF513}" type="presParOf" srcId="{2D9F03CF-D207-4057-9B3F-08B6E1C579B1}" destId="{452F5C65-60F7-4BE6-BEBA-B6C924F91D5A}" srcOrd="0" destOrd="0" presId="urn:microsoft.com/office/officeart/2005/8/layout/default"/>
    <dgm:cxn modelId="{EFD73966-8E0B-4573-A4B9-795888974D38}" type="presParOf" srcId="{2D9F03CF-D207-4057-9B3F-08B6E1C579B1}" destId="{71EF0871-1074-46A8-A594-8090AA0FFE44}" srcOrd="1" destOrd="0" presId="urn:microsoft.com/office/officeart/2005/8/layout/default"/>
    <dgm:cxn modelId="{C87C6450-048C-4368-A3EB-7FEC2BC41350}" type="presParOf" srcId="{2D9F03CF-D207-4057-9B3F-08B6E1C579B1}" destId="{C336A994-4765-4C7B-B8DD-06B9331A034F}" srcOrd="2" destOrd="0" presId="urn:microsoft.com/office/officeart/2005/8/layout/default"/>
    <dgm:cxn modelId="{8229AC30-9C3B-4993-AAD3-A2FB207CC93F}" type="presParOf" srcId="{2D9F03CF-D207-4057-9B3F-08B6E1C579B1}" destId="{8513DE7F-DACA-42B9-92B3-BC11DD40F7D8}" srcOrd="3" destOrd="0" presId="urn:microsoft.com/office/officeart/2005/8/layout/default"/>
    <dgm:cxn modelId="{121DE75A-7C3E-47AC-8334-554ED646033D}" type="presParOf" srcId="{2D9F03CF-D207-4057-9B3F-08B6E1C579B1}" destId="{E16D5837-B01E-43BD-B1ED-E33EB1CDBFF9}" srcOrd="4" destOrd="0" presId="urn:microsoft.com/office/officeart/2005/8/layout/default"/>
    <dgm:cxn modelId="{6871B672-8569-45DB-B8DA-3DF6F0FCA0CD}" type="presParOf" srcId="{2D9F03CF-D207-4057-9B3F-08B6E1C579B1}" destId="{179C8EFF-76AC-4FF0-BB64-79822D46FF6A}" srcOrd="5" destOrd="0" presId="urn:microsoft.com/office/officeart/2005/8/layout/default"/>
    <dgm:cxn modelId="{0D0E69F4-7516-4958-91C9-A627F6B7FB9C}" type="presParOf" srcId="{2D9F03CF-D207-4057-9B3F-08B6E1C579B1}" destId="{3A43B604-E654-4895-BA7E-9F6CCCD747D6}" srcOrd="6" destOrd="0" presId="urn:microsoft.com/office/officeart/2005/8/layout/default"/>
    <dgm:cxn modelId="{ABC7C4F5-D85B-40FA-A122-5869EA251378}" type="presParOf" srcId="{2D9F03CF-D207-4057-9B3F-08B6E1C579B1}" destId="{7EDA4F83-3FDB-4C14-96B6-3466856CA1EB}" srcOrd="7" destOrd="0" presId="urn:microsoft.com/office/officeart/2005/8/layout/default"/>
    <dgm:cxn modelId="{E7B536D0-866D-41B7-9654-561FA4F8F6ED}" type="presParOf" srcId="{2D9F03CF-D207-4057-9B3F-08B6E1C579B1}" destId="{13D58ED8-5EF4-4722-A0DC-CE1D2F805675}" srcOrd="8" destOrd="0" presId="urn:microsoft.com/office/officeart/2005/8/layout/default"/>
    <dgm:cxn modelId="{42A6EB41-60C5-4EA5-BB5D-1B9535F5E6F1}" type="presParOf" srcId="{2D9F03CF-D207-4057-9B3F-08B6E1C579B1}" destId="{5291608D-BC34-435E-97F3-8AE57864024F}" srcOrd="9" destOrd="0" presId="urn:microsoft.com/office/officeart/2005/8/layout/default"/>
    <dgm:cxn modelId="{F9540F95-3ED6-49F6-874A-A032BC5CCF41}" type="presParOf" srcId="{2D9F03CF-D207-4057-9B3F-08B6E1C579B1}" destId="{C44991E1-12EB-4865-806E-3EEFA52DD320}" srcOrd="10" destOrd="0" presId="urn:microsoft.com/office/officeart/2005/8/layout/default"/>
    <dgm:cxn modelId="{20C1C3C5-9A31-4402-8879-1410D6A048AC}" type="presParOf" srcId="{2D9F03CF-D207-4057-9B3F-08B6E1C579B1}" destId="{DABCC6B8-9FEF-4724-AD95-2072F65466EA}" srcOrd="11" destOrd="0" presId="urn:microsoft.com/office/officeart/2005/8/layout/default"/>
    <dgm:cxn modelId="{98688ED9-12AB-4579-A008-B707A9B82A89}" type="presParOf" srcId="{2D9F03CF-D207-4057-9B3F-08B6E1C579B1}" destId="{2798AF2C-E2CA-45FF-8A31-311111508898}" srcOrd="12" destOrd="0" presId="urn:microsoft.com/office/officeart/2005/8/layout/default"/>
    <dgm:cxn modelId="{5328A43A-F2E4-4904-ADA3-7C155FDBFD44}" type="presParOf" srcId="{2D9F03CF-D207-4057-9B3F-08B6E1C579B1}" destId="{9484F9EE-9BBC-4611-A99E-3BA4C59DB6AC}" srcOrd="13" destOrd="0" presId="urn:microsoft.com/office/officeart/2005/8/layout/default"/>
    <dgm:cxn modelId="{C536EB33-8FBF-44C5-A361-684F75229A4C}" type="presParOf" srcId="{2D9F03CF-D207-4057-9B3F-08B6E1C579B1}" destId="{CD6ABBB6-155B-48B1-B6C2-BF18A398417C}" srcOrd="14" destOrd="0" presId="urn:microsoft.com/office/officeart/2005/8/layout/default"/>
    <dgm:cxn modelId="{B83566EB-9885-4C34-9F86-EA1C1BF07689}" type="presParOf" srcId="{2D9F03CF-D207-4057-9B3F-08B6E1C579B1}" destId="{E13A0F1C-4A57-4FEF-B2E9-01FE723FF947}" srcOrd="15" destOrd="0" presId="urn:microsoft.com/office/officeart/2005/8/layout/default"/>
    <dgm:cxn modelId="{30E48748-92C4-435F-95F4-D5EA9874E7E3}" type="presParOf" srcId="{2D9F03CF-D207-4057-9B3F-08B6E1C579B1}" destId="{66A9E8E5-E3D3-4299-A174-6D154768707D}" srcOrd="16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3DFE-C28A-43C9-8188-86B9F4894EBF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BE44-1FD8-4DF0-8B5B-1712484D3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3DFE-C28A-43C9-8188-86B9F4894EBF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BE44-1FD8-4DF0-8B5B-1712484D3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3DFE-C28A-43C9-8188-86B9F4894EBF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BE44-1FD8-4DF0-8B5B-1712484D3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3DFE-C28A-43C9-8188-86B9F4894EBF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BE44-1FD8-4DF0-8B5B-1712484D3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3DFE-C28A-43C9-8188-86B9F4894EBF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BE44-1FD8-4DF0-8B5B-1712484D3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3DFE-C28A-43C9-8188-86B9F4894EBF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BE44-1FD8-4DF0-8B5B-1712484D3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3DFE-C28A-43C9-8188-86B9F4894EBF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BE44-1FD8-4DF0-8B5B-1712484D3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3DFE-C28A-43C9-8188-86B9F4894EBF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BE44-1FD8-4DF0-8B5B-1712484D3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3DFE-C28A-43C9-8188-86B9F4894EBF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BE44-1FD8-4DF0-8B5B-1712484D3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3DFE-C28A-43C9-8188-86B9F4894EBF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BE44-1FD8-4DF0-8B5B-1712484D3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3DFE-C28A-43C9-8188-86B9F4894EBF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A67BE44-1FD8-4DF0-8B5B-1712484D34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623DFE-C28A-43C9-8188-86B9F4894EBF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67BE44-1FD8-4DF0-8B5B-1712484D34B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Perfusion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Education in Africa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The Way Forward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Z.A.A Musa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EACTS Perfusion Symposium 2011</a:t>
            </a:r>
          </a:p>
          <a:p>
            <a:r>
              <a:rPr lang="en-US" dirty="0" err="1" smtClean="0">
                <a:solidFill>
                  <a:schemeClr val="tx2"/>
                </a:solidFill>
              </a:rPr>
              <a:t>Bloemfomtein</a:t>
            </a:r>
            <a:r>
              <a:rPr lang="en-US" dirty="0" smtClean="0">
                <a:solidFill>
                  <a:schemeClr val="tx2"/>
                </a:solidFill>
              </a:rPr>
              <a:t>, South Africa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</a:t>
            </a:r>
            <a:r>
              <a:rPr lang="en-GB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smtClean="0"/>
              <a:t>Haphazard training with no set </a:t>
            </a:r>
            <a:r>
              <a:rPr lang="en-GB" dirty="0" smtClean="0"/>
              <a:t>training </a:t>
            </a:r>
            <a:r>
              <a:rPr lang="en-GB" dirty="0" smtClean="0"/>
              <a:t>curriculum, assessment of training or minimum standards produce substandard teams or individuals with subsequent poor patient outcomes</a:t>
            </a:r>
          </a:p>
          <a:p>
            <a:pPr algn="just">
              <a:buNone/>
            </a:pPr>
            <a:endParaRPr lang="en-GB" sz="1050" dirty="0" smtClean="0"/>
          </a:p>
          <a:p>
            <a:pPr algn="just"/>
            <a:r>
              <a:rPr lang="en-GB" dirty="0" smtClean="0"/>
              <a:t>Visits to training institutions in other countries does not provide outcome based education and training</a:t>
            </a:r>
          </a:p>
          <a:p>
            <a:pPr algn="just">
              <a:buNone/>
            </a:pPr>
            <a:endParaRPr lang="en-GB" sz="1050" dirty="0" smtClean="0"/>
          </a:p>
          <a:p>
            <a:pPr algn="just"/>
            <a:r>
              <a:rPr lang="en-GB" dirty="0" smtClean="0"/>
              <a:t>Africa does not  require or deserve substandard services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To provide qualified personnel, trained at a level consistent with HPCSA requirements, in all the fields of perfusion medicine.</a:t>
            </a:r>
          </a:p>
          <a:p>
            <a:pPr marL="420624" indent="-384048" algn="just">
              <a:buNone/>
              <a:defRPr/>
            </a:pPr>
            <a:endParaRPr lang="en-GB" dirty="0" smtClean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To provide integrated training in order to develop a co-ordinated team that would be able to manage in a sustainable way a cardiac centre independently after four years of training</a:t>
            </a:r>
          </a:p>
          <a:p>
            <a:pPr marL="420624" indent="-384048" algn="just">
              <a:buFont typeface="Wingdings 2"/>
              <a:buChar char=""/>
              <a:defRPr/>
            </a:pPr>
            <a:endParaRPr lang="en-GB" dirty="0" smtClean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To facilitate international support for the program and long-term support for the local unit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</a:t>
            </a:r>
            <a:r>
              <a:rPr lang="en-GB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To assist in the development of a local (referring country) examination system for licensing purposes in the country of origin or the development of an African Board Examination</a:t>
            </a:r>
          </a:p>
          <a:p>
            <a:pPr marL="420624" indent="-384048" algn="just">
              <a:buNone/>
              <a:defRPr/>
            </a:pPr>
            <a:endParaRPr lang="en-GB" sz="105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year Theory full time (Clinical Technology) plus two years practical with part time theory.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End of third year ( N. Diploma)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End of fourth year (</a:t>
            </a:r>
            <a:r>
              <a:rPr lang="en-US" dirty="0" err="1" smtClean="0"/>
              <a:t>B.Tech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Third year</a:t>
            </a:r>
          </a:p>
          <a:p>
            <a:pPr lvl="1"/>
            <a:r>
              <a:rPr lang="en-US" dirty="0" smtClean="0"/>
              <a:t>Clinical Practice III			(Year Subject)</a:t>
            </a:r>
          </a:p>
          <a:p>
            <a:pPr lvl="1"/>
            <a:r>
              <a:rPr lang="en-US" dirty="0" smtClean="0"/>
              <a:t>Clinical Technology Practice III	(Year Subject)</a:t>
            </a:r>
          </a:p>
          <a:p>
            <a:pPr lvl="1"/>
            <a:r>
              <a:rPr lang="en-US" dirty="0" smtClean="0"/>
              <a:t>Biomedical Apparatus and Methodic(Year Subject)</a:t>
            </a:r>
          </a:p>
          <a:p>
            <a:r>
              <a:rPr lang="en-US" dirty="0" smtClean="0"/>
              <a:t>Fourth year</a:t>
            </a:r>
          </a:p>
          <a:p>
            <a:pPr lvl="1"/>
            <a:r>
              <a:rPr lang="en-US" dirty="0" smtClean="0"/>
              <a:t>Perfusion IV				(Year Subject)</a:t>
            </a:r>
          </a:p>
          <a:p>
            <a:pPr lvl="1"/>
            <a:r>
              <a:rPr lang="en-US" dirty="0" smtClean="0"/>
              <a:t>Principles of Management		(Semester Subject)</a:t>
            </a:r>
          </a:p>
          <a:p>
            <a:pPr lvl="1"/>
            <a:r>
              <a:rPr lang="en-US" dirty="0" smtClean="0"/>
              <a:t>Research Methodology: Nat. Sciences (Semester Subject)</a:t>
            </a:r>
          </a:p>
          <a:p>
            <a:pPr lvl="1"/>
            <a:r>
              <a:rPr lang="en-US" dirty="0" smtClean="0"/>
              <a:t>Research project			(One Year)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en-US" sz="4400" dirty="0" smtClean="0"/>
              <a:t>Clinical Practice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70916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Module 1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u="sng" dirty="0" err="1" smtClean="0"/>
              <a:t>Haematologic</a:t>
            </a:r>
            <a:r>
              <a:rPr lang="en-US" u="sng" dirty="0" smtClean="0"/>
              <a:t> System Disorders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u="sng" dirty="0" smtClean="0"/>
              <a:t>Haemolysis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u="sng" dirty="0" smtClean="0"/>
              <a:t>Haemodilution </a:t>
            </a:r>
            <a:endParaRPr lang="en-US" dirty="0" smtClean="0"/>
          </a:p>
          <a:p>
            <a:pPr marL="0" lvl="1" indent="0"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sz="3200" dirty="0" smtClean="0"/>
              <a:t> Module 2</a:t>
            </a:r>
          </a:p>
          <a:p>
            <a:pPr marL="857250" lvl="2" indent="-457200">
              <a:buFont typeface="+mj-lt"/>
              <a:buAutoNum type="alphaUcPeriod"/>
            </a:pPr>
            <a:r>
              <a:rPr lang="en-US" sz="2400" dirty="0" smtClean="0"/>
              <a:t>Fluid and Electrolyte Balance and Assessment</a:t>
            </a:r>
          </a:p>
          <a:p>
            <a:pPr marL="857250" lvl="2" indent="-457200">
              <a:buFont typeface="+mj-lt"/>
              <a:buAutoNum type="alphaUcPeriod"/>
            </a:pPr>
            <a:r>
              <a:rPr lang="en-US" sz="2400" dirty="0" smtClean="0"/>
              <a:t>Cardioplegia &amp; Myocardial protection</a:t>
            </a:r>
          </a:p>
          <a:p>
            <a:pPr marL="857250" lvl="2" indent="-457200">
              <a:buFont typeface="+mj-lt"/>
              <a:buAutoNum type="alphaUcPeriod"/>
            </a:pPr>
            <a:r>
              <a:rPr lang="en-US" sz="2400" dirty="0" smtClean="0"/>
              <a:t>Parameters During CPB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0" y="1524000"/>
            <a:ext cx="3276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6538" indent="-236538"/>
            <a:r>
              <a:rPr lang="en-US" sz="3200" dirty="0" smtClean="0"/>
              <a:t>Module III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sz="2400" dirty="0" smtClean="0"/>
              <a:t>Acid Base Disorders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sz="2400" dirty="0" smtClean="0"/>
              <a:t>Hypothermia </a:t>
            </a:r>
          </a:p>
          <a:p>
            <a:pPr marL="912813" lvl="1" indent="-514350">
              <a:buNone/>
            </a:pPr>
            <a:endParaRPr lang="en-US" dirty="0" smtClean="0"/>
          </a:p>
          <a:p>
            <a:pPr marL="912813" lvl="1" indent="-514350">
              <a:buNone/>
            </a:pPr>
            <a:endParaRPr lang="en-US" dirty="0" smtClean="0"/>
          </a:p>
          <a:p>
            <a:pPr marL="0" lvl="1" indent="0">
              <a:buFont typeface="Arial" pitchFamily="34" charset="0"/>
              <a:buChar char="•"/>
            </a:pPr>
            <a:r>
              <a:rPr lang="en-US" sz="3200" dirty="0" smtClean="0"/>
              <a:t>  Module IV</a:t>
            </a:r>
          </a:p>
          <a:p>
            <a:pPr marL="857250" lvl="2" indent="-457200">
              <a:buFont typeface="+mj-lt"/>
              <a:buAutoNum type="alphaUcPeriod"/>
            </a:pPr>
            <a:r>
              <a:rPr lang="en-US" sz="2400" dirty="0" smtClean="0"/>
              <a:t>Pharmacology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Clinical Technology Practice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2672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sz="3400" b="1" dirty="0" smtClean="0"/>
              <a:t>Section A:	Anatomy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100" dirty="0" smtClean="0"/>
              <a:t>Embryology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100" dirty="0" smtClean="0"/>
              <a:t>Anatomy of the Normal Heart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100" dirty="0" smtClean="0"/>
              <a:t>Anatomy of the Abnormal Heart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100" dirty="0" smtClean="0"/>
              <a:t>Obstruction of Blood Flow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100" dirty="0" smtClean="0"/>
              <a:t>Coronary Atherosclerotic disease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100" dirty="0" smtClean="0"/>
              <a:t>Defects of Aorta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100" dirty="0" smtClean="0"/>
              <a:t>Pulmonary Hypertension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100" u="sng" dirty="0" smtClean="0"/>
              <a:t>Shock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76800" y="1371600"/>
            <a:ext cx="4038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/>
              <a:t>Section B:	Physiology</a:t>
            </a:r>
          </a:p>
          <a:p>
            <a:endParaRPr lang="en-US" sz="2600" b="1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The Heart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Coronary Blood Flow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Electrophysiology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u="sng" dirty="0" smtClean="0"/>
              <a:t>Electrocardiograph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u="sng" dirty="0" smtClean="0"/>
              <a:t>Electrocardiographic Leads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Biomedical Apparatus and Methodic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709160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THE HEARTLUNG-MACHINE.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FLOW METERS.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VAPORIZERS.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THERMOMETERS.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WARMING- AND COOLING APPARATUS.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SAFETY DEVICES.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CARDIOPLEGIA ADMINISTRATION.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ACTIVATED CLOTTING TIME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HEMATOCRIT.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OXYGENATORS.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76800" y="1600201"/>
            <a:ext cx="4038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AutoNum type="arabicPeriod" startAt="11"/>
            </a:pPr>
            <a:r>
              <a:rPr lang="en-US" sz="2200" dirty="0" smtClean="0"/>
              <a:t>CARDIOTOMY RESERVOIRS.</a:t>
            </a:r>
          </a:p>
          <a:p>
            <a:pPr marL="514350" lvl="0" indent="-514350">
              <a:buAutoNum type="arabicPeriod" startAt="11"/>
            </a:pPr>
            <a:r>
              <a:rPr lang="en-US" sz="2200" dirty="0" smtClean="0"/>
              <a:t>FILTERS.</a:t>
            </a:r>
          </a:p>
          <a:p>
            <a:pPr marL="514350" lvl="0" indent="-514350">
              <a:buAutoNum type="arabicPeriod" startAt="11"/>
            </a:pPr>
            <a:r>
              <a:rPr lang="en-US" sz="2200" dirty="0" smtClean="0"/>
              <a:t>TUBING.</a:t>
            </a:r>
          </a:p>
          <a:p>
            <a:pPr marL="514350" lvl="0" indent="-514350">
              <a:buAutoNum type="arabicPeriod" startAt="11"/>
            </a:pPr>
            <a:r>
              <a:rPr lang="en-US" sz="2200" dirty="0" smtClean="0"/>
              <a:t>PRESSURE MONITORING SYSTEMS.</a:t>
            </a:r>
          </a:p>
          <a:p>
            <a:pPr marL="514350" lvl="0" indent="-514350">
              <a:buAutoNum type="arabicPeriod" startAt="11"/>
            </a:pPr>
            <a:r>
              <a:rPr lang="en-US" sz="2200" dirty="0" smtClean="0"/>
              <a:t>CANNULAS.</a:t>
            </a:r>
          </a:p>
          <a:p>
            <a:pPr marL="514350" lvl="0" indent="-514350">
              <a:buAutoNum type="arabicPeriod" startAt="11"/>
            </a:pPr>
            <a:r>
              <a:rPr lang="en-US" sz="2200" dirty="0" smtClean="0"/>
              <a:t>SUCKERS.</a:t>
            </a:r>
          </a:p>
          <a:p>
            <a:pPr marL="514350" lvl="0" indent="-514350">
              <a:buAutoNum type="arabicPeriod" startAt="11"/>
            </a:pPr>
            <a:r>
              <a:rPr lang="en-US" sz="2200" u="sng" dirty="0" smtClean="0"/>
              <a:t>STERILIZATION.</a:t>
            </a:r>
          </a:p>
          <a:p>
            <a:pPr marL="514350" lvl="0" indent="-514350">
              <a:buAutoNum type="arabicPeriod" startAt="11"/>
            </a:pPr>
            <a:r>
              <a:rPr lang="en-ZA" sz="2200" u="sng" dirty="0" smtClean="0"/>
              <a:t>CELL SAVING</a:t>
            </a:r>
          </a:p>
          <a:p>
            <a:pPr marL="514350" lvl="0" indent="-514350">
              <a:buAutoNum type="arabicPeriod" startAt="11"/>
            </a:pPr>
            <a:r>
              <a:rPr lang="en-US" sz="2200" u="sng" dirty="0" smtClean="0"/>
              <a:t>INTRA AORTIC BALLOON PUMP</a:t>
            </a:r>
            <a:endParaRPr lang="en-ZA" sz="2200" u="sng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en-US" dirty="0" smtClean="0"/>
              <a:t>Perfusion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FREE RADICALS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ISCHEMIC REPERFUSION INJURY (IRI)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ISCHEMIC PRECONDITIONING (IPC)</a:t>
            </a:r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THE INFLAMMATORY RESPONSE TO CPB</a:t>
            </a:r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NEURO-ENDOCRINE METABOLIC AND ELECTROLYTE RESPONSES</a:t>
            </a:r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NEUROLOGIC EFFECTS OF CPB.</a:t>
            </a: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EMBOLIC EVENTS.</a:t>
            </a:r>
          </a:p>
          <a:p>
            <a:pPr marL="514350" indent="-514350">
              <a:buFont typeface="+mj-lt"/>
              <a:buAutoNum type="alphaUcPeriod"/>
            </a:pPr>
            <a:r>
              <a:rPr lang="en-ZA" u="sng" dirty="0" smtClean="0"/>
              <a:t>HEMATOLOGIC EFFECTS OF CPB</a:t>
            </a:r>
          </a:p>
          <a:p>
            <a:pPr marL="514350" indent="-514350">
              <a:buFont typeface="+mj-lt"/>
              <a:buAutoNum type="alphaUcPeriod"/>
            </a:pPr>
            <a:r>
              <a:rPr lang="en-ZA" u="sng" dirty="0" smtClean="0"/>
              <a:t>MANAGEMENT OF COAGULOPATHY</a:t>
            </a:r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AORTIC  ANEURYSMS AND CPB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New </a:t>
            </a:r>
            <a:r>
              <a:rPr lang="en-US" dirty="0" err="1" smtClean="0"/>
              <a:t>Curricullum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Seven subjects	(18 Months)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Clinical Practice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Perfusion Technology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Blood Management (Haematology)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Perioperative</a:t>
            </a:r>
            <a:r>
              <a:rPr lang="en-US" dirty="0" smtClean="0">
                <a:solidFill>
                  <a:srgbClr val="FF0000"/>
                </a:solidFill>
              </a:rPr>
              <a:t> and ICU Haemodynamic Monitoring, and Related Technologies.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Mechanical Circulatory Support</a:t>
            </a:r>
          </a:p>
          <a:p>
            <a:pPr lvl="1">
              <a:buNone/>
            </a:pPr>
            <a:r>
              <a:rPr lang="en-US" dirty="0" smtClean="0"/>
              <a:t>6.		 Principles of Management		</a:t>
            </a:r>
          </a:p>
          <a:p>
            <a:pPr lvl="1">
              <a:buNone/>
            </a:pPr>
            <a:r>
              <a:rPr lang="en-US" dirty="0" smtClean="0"/>
              <a:t>7.		 Research Methodology: Natural Sciences</a:t>
            </a:r>
          </a:p>
          <a:p>
            <a:pPr lvl="1">
              <a:buNone/>
            </a:pPr>
            <a:r>
              <a:rPr lang="en-US" dirty="0" smtClean="0">
                <a:solidFill>
                  <a:srgbClr val="7030A0"/>
                </a:solidFill>
              </a:rPr>
              <a:t>8.	   Research project	(Fourth Year)	</a:t>
            </a: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 in Cardiac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 lnSpcReduction="20000"/>
          </a:bodyPr>
          <a:lstStyle/>
          <a:p>
            <a:pPr marL="420624" indent="-384048" algn="just">
              <a:buFont typeface="Wingdings 2"/>
              <a:buChar char=""/>
              <a:defRPr/>
            </a:pPr>
            <a:r>
              <a:rPr lang="en-GB" dirty="0"/>
              <a:t>Paediatric Cardiac Disease </a:t>
            </a:r>
            <a:r>
              <a:rPr lang="en-GB" dirty="0">
                <a:solidFill>
                  <a:srgbClr val="FF0000"/>
                </a:solidFill>
              </a:rPr>
              <a:t>– Congenital (1.3/1000 live births) and Rheumatic Heart Disease(1.1/1000) </a:t>
            </a:r>
            <a:r>
              <a:rPr lang="en-GB" dirty="0"/>
              <a:t>– mid-2004 analyses of WHO figures and  US Census Bureau International Database by Children's’ </a:t>
            </a:r>
            <a:r>
              <a:rPr lang="en-GB" dirty="0" err="1"/>
              <a:t>Heartlink</a:t>
            </a:r>
            <a:endParaRPr lang="en-GB" dirty="0"/>
          </a:p>
          <a:p>
            <a:pPr marL="420624" indent="-384048" algn="just">
              <a:buNone/>
              <a:defRPr/>
            </a:pPr>
            <a:endParaRPr lang="en-GB" sz="1600" dirty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/>
              <a:t>Less than 1% receives required surgery in Africa (Children's’ </a:t>
            </a:r>
            <a:r>
              <a:rPr lang="en-GB" dirty="0" err="1"/>
              <a:t>Heartlink</a:t>
            </a:r>
            <a:r>
              <a:rPr lang="en-GB" dirty="0"/>
              <a:t> Report 2007)</a:t>
            </a:r>
          </a:p>
          <a:p>
            <a:pPr marL="420624" indent="-384048" algn="just">
              <a:buNone/>
              <a:defRPr/>
            </a:pPr>
            <a:endParaRPr lang="en-GB" sz="1600" dirty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/>
              <a:t>Incidence  of CHD is 8 cases per 1000 live births (Cohen et al., 2001; Joshi 2006), of which one third die within the first month (</a:t>
            </a:r>
            <a:r>
              <a:rPr lang="en-GB" dirty="0" err="1"/>
              <a:t>Thakur</a:t>
            </a:r>
            <a:r>
              <a:rPr lang="en-GB" dirty="0"/>
              <a:t> et al., 1997)</a:t>
            </a:r>
          </a:p>
          <a:p>
            <a:pPr marL="420624" indent="-384048" algn="just">
              <a:buNone/>
              <a:defRPr/>
            </a:pPr>
            <a:endParaRPr lang="en-GB" sz="1600" dirty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/>
              <a:t>Mortality rates 12 times higher in kids with CHD by end of one year (</a:t>
            </a:r>
            <a:r>
              <a:rPr lang="en-GB" dirty="0" err="1"/>
              <a:t>Vaidyanathan</a:t>
            </a:r>
            <a:r>
              <a:rPr lang="en-GB" dirty="0"/>
              <a:t> and </a:t>
            </a:r>
            <a:r>
              <a:rPr lang="en-GB" dirty="0" err="1"/>
              <a:t>Kamur</a:t>
            </a:r>
            <a:r>
              <a:rPr lang="en-GB" dirty="0"/>
              <a:t>, 2005)</a:t>
            </a:r>
          </a:p>
          <a:p>
            <a:pPr marL="420624" indent="-384048" algn="just">
              <a:buNone/>
              <a:defRPr/>
            </a:pPr>
            <a:endParaRPr lang="en-GB" sz="1600" dirty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>
                <a:solidFill>
                  <a:srgbClr val="FF0000"/>
                </a:solidFill>
              </a:rPr>
              <a:t>Estimated 5 million kids require heart surgery in the developing world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1. Clinical Practice</a:t>
            </a:r>
            <a:br>
              <a:rPr lang="en-US" sz="3600" dirty="0" smtClean="0"/>
            </a:br>
            <a:r>
              <a:rPr lang="en-US" sz="3600" u="sng" dirty="0" err="1" smtClean="0"/>
              <a:t>Dr.J</a:t>
            </a:r>
            <a:r>
              <a:rPr lang="en-US" sz="3600" u="sng" dirty="0" smtClean="0"/>
              <a:t> </a:t>
            </a:r>
            <a:r>
              <a:rPr lang="en-US" sz="3600" u="sng" dirty="0" err="1" smtClean="0"/>
              <a:t>Jordaan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267200" cy="5257800"/>
          </a:xfrm>
        </p:spPr>
        <p:txBody>
          <a:bodyPr/>
          <a:lstStyle/>
          <a:p>
            <a:r>
              <a:rPr lang="en-US" sz="2400" b="1" dirty="0" smtClean="0"/>
              <a:t>Section A:</a:t>
            </a:r>
          </a:p>
          <a:p>
            <a:pPr>
              <a:buNone/>
            </a:pPr>
            <a:endParaRPr lang="en-US" sz="2400" b="1" dirty="0" smtClean="0"/>
          </a:p>
          <a:p>
            <a:pPr marL="514350" lvl="1" indent="-514350">
              <a:buFont typeface="+mj-lt"/>
              <a:buAutoNum type="arabicPeriod"/>
            </a:pPr>
            <a:r>
              <a:rPr lang="en-US" dirty="0" smtClean="0"/>
              <a:t>Embryology</a:t>
            </a:r>
          </a:p>
          <a:p>
            <a:pPr marL="514350" lvl="1" indent="-514350">
              <a:buFont typeface="+mj-lt"/>
              <a:buAutoNum type="arabicPeriod"/>
            </a:pPr>
            <a:r>
              <a:rPr lang="en-US" dirty="0" smtClean="0"/>
              <a:t>Anatomy of  the New Born</a:t>
            </a:r>
          </a:p>
          <a:p>
            <a:pPr marL="514350" lvl="1" indent="-514350">
              <a:buFont typeface="+mj-lt"/>
              <a:buAutoNum type="arabicPeriod"/>
            </a:pPr>
            <a:r>
              <a:rPr lang="en-US" dirty="0" smtClean="0"/>
              <a:t>Anatomy of the Abnormal Heart</a:t>
            </a:r>
          </a:p>
          <a:p>
            <a:pPr marL="514350" lvl="1" indent="-514350">
              <a:buFont typeface="+mj-lt"/>
              <a:buAutoNum type="arabicPeriod"/>
            </a:pPr>
            <a:r>
              <a:rPr lang="en-US" dirty="0" smtClean="0"/>
              <a:t>Congenital Heart Disease And Treatment</a:t>
            </a:r>
          </a:p>
          <a:p>
            <a:pPr marL="514350" lvl="1" indent="-514350">
              <a:buFont typeface="+mj-lt"/>
              <a:buAutoNum type="arabicPeriod"/>
            </a:pPr>
            <a:r>
              <a:rPr lang="en-US" u="sng" dirty="0" smtClean="0"/>
              <a:t>Cardiac and respiratory Anatomy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05400" y="1828800"/>
            <a:ext cx="3733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buAutoNum type="arabicPeriod" startAt="6"/>
            </a:pPr>
            <a:endParaRPr lang="en-US" sz="2400" dirty="0" smtClean="0"/>
          </a:p>
          <a:p>
            <a:pPr marL="514350" lvl="1" indent="-514350">
              <a:buAutoNum type="arabicPeriod" startAt="6"/>
            </a:pPr>
            <a:r>
              <a:rPr lang="en-US" sz="2400" dirty="0" smtClean="0"/>
              <a:t>Obstruction of Blood Flow</a:t>
            </a:r>
          </a:p>
          <a:p>
            <a:pPr marL="514350" lvl="1" indent="-514350">
              <a:buAutoNum type="arabicPeriod" startAt="6"/>
            </a:pPr>
            <a:r>
              <a:rPr lang="en-US" sz="2400" dirty="0" smtClean="0"/>
              <a:t>Acquired Heart disease and Treatment (</a:t>
            </a:r>
            <a:r>
              <a:rPr lang="en-US" sz="2400" dirty="0" err="1" smtClean="0"/>
              <a:t>eg</a:t>
            </a:r>
            <a:r>
              <a:rPr lang="en-US" sz="2400" dirty="0" smtClean="0"/>
              <a:t>. Atherosclerosis)</a:t>
            </a:r>
          </a:p>
          <a:p>
            <a:pPr marL="514350" lvl="1" indent="-514350">
              <a:buAutoNum type="arabicPeriod" startAt="6"/>
            </a:pPr>
            <a:r>
              <a:rPr lang="en-US" sz="2400" u="sng" dirty="0" smtClean="0"/>
              <a:t>Disease of the Respiratory system</a:t>
            </a:r>
          </a:p>
          <a:p>
            <a:pPr marL="514350" lvl="1" indent="-514350">
              <a:buAutoNum type="arabicPeriod" startAt="6"/>
            </a:pPr>
            <a:r>
              <a:rPr lang="en-US" sz="2400" dirty="0" smtClean="0"/>
              <a:t>Defects of Aorta</a:t>
            </a:r>
          </a:p>
          <a:p>
            <a:pPr marL="514350" lvl="1" indent="-514350">
              <a:buAutoNum type="arabicPeriod" startAt="6"/>
            </a:pPr>
            <a:r>
              <a:rPr lang="en-US" sz="2400" dirty="0" smtClean="0"/>
              <a:t>Pulmonary Hypertension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Clinical Practice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u="sng" dirty="0" smtClean="0"/>
              <a:t>Dr. </a:t>
            </a:r>
            <a:r>
              <a:rPr lang="en-US" sz="3600" u="sng" dirty="0" err="1" smtClean="0"/>
              <a:t>Jordaan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709160"/>
          </a:xfrm>
        </p:spPr>
        <p:txBody>
          <a:bodyPr>
            <a:normAutofit fontScale="85000" lnSpcReduction="20000"/>
          </a:bodyPr>
          <a:lstStyle/>
          <a:p>
            <a:pPr marL="914400" lvl="1" indent="-457200">
              <a:buNone/>
            </a:pPr>
            <a:r>
              <a:rPr lang="en-US" sz="2600" b="1" dirty="0" smtClean="0"/>
              <a:t>Section B: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 smtClean="0"/>
              <a:t>The Heart (</a:t>
            </a:r>
            <a:r>
              <a:rPr lang="en-US" sz="2600" dirty="0" err="1" smtClean="0"/>
              <a:t>ultrastructure</a:t>
            </a:r>
            <a:r>
              <a:rPr lang="en-US" sz="2600" dirty="0" smtClean="0"/>
              <a:t>, Mitochondria etc.)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 smtClean="0"/>
              <a:t>Coronary Blood Flow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 smtClean="0"/>
              <a:t>Cardiac physiology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 smtClean="0"/>
              <a:t>Respiratory physiology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 smtClean="0"/>
              <a:t>Acid Base Management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 smtClean="0"/>
              <a:t>Pathological Effects of CPB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ZA" sz="2600" dirty="0" smtClean="0"/>
              <a:t>The Inflammatory Response to CPB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 smtClean="0"/>
              <a:t>Free Radicals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0" y="1828799"/>
            <a:ext cx="4572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 indent="-514350">
              <a:buAutoNum type="arabicPeriod" startAt="9"/>
            </a:pPr>
            <a:r>
              <a:rPr lang="en-US" sz="2200" dirty="0" smtClean="0"/>
              <a:t>Ischemic Reperfusion Injury (IRI)</a:t>
            </a:r>
          </a:p>
          <a:p>
            <a:pPr lvl="3" indent="-514350">
              <a:buAutoNum type="arabicPeriod" startAt="9"/>
            </a:pPr>
            <a:r>
              <a:rPr lang="en-US" sz="2200" dirty="0" smtClean="0"/>
              <a:t>Ischemic Preconditioning (IPC)</a:t>
            </a:r>
          </a:p>
          <a:p>
            <a:pPr lvl="3" indent="-514350">
              <a:buAutoNum type="arabicPeriod" startAt="9"/>
            </a:pPr>
            <a:r>
              <a:rPr lang="en-ZA" sz="2200" dirty="0" smtClean="0"/>
              <a:t>Neuro- Endocrine, Metabolic and Electrolyte Responses</a:t>
            </a:r>
          </a:p>
          <a:p>
            <a:pPr lvl="3" indent="-514350">
              <a:buAutoNum type="arabicPeriod" startAt="9"/>
            </a:pPr>
            <a:r>
              <a:rPr lang="en-ZA" sz="2200" dirty="0" smtClean="0"/>
              <a:t>Neurologic Effects of CPB.</a:t>
            </a:r>
            <a:endParaRPr lang="en-US" sz="2200" dirty="0" smtClean="0"/>
          </a:p>
          <a:p>
            <a:pPr lvl="3" indent="-514350">
              <a:buAutoNum type="arabicPeriod" startAt="9"/>
            </a:pPr>
            <a:r>
              <a:rPr lang="en-ZA" sz="2200" dirty="0" smtClean="0"/>
              <a:t>Embolic events.</a:t>
            </a:r>
          </a:p>
          <a:p>
            <a:pPr lvl="3" indent="-514350">
              <a:buAutoNum type="arabicPeriod" startAt="9"/>
            </a:pPr>
            <a:r>
              <a:rPr lang="en-US" sz="2200" u="sng" dirty="0" smtClean="0"/>
              <a:t>Death &amp; Dying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dirty="0" smtClean="0"/>
              <a:t>Clinical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Section C: Pharmacology</a:t>
            </a:r>
            <a:r>
              <a:rPr lang="en-US" dirty="0" smtClean="0"/>
              <a:t>	(</a:t>
            </a:r>
            <a:r>
              <a:rPr lang="en-US" sz="2400" b="1" u="sng" dirty="0" smtClean="0"/>
              <a:t>Dr. </a:t>
            </a:r>
            <a:r>
              <a:rPr lang="en-US" sz="2400" b="1" u="sng" dirty="0" err="1" smtClean="0"/>
              <a:t>E.Turton</a:t>
            </a:r>
            <a:r>
              <a:rPr lang="en-US" sz="2400" b="1" u="sng" dirty="0" smtClean="0"/>
              <a:t>)</a:t>
            </a:r>
            <a:endParaRPr lang="en-US" sz="24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Pharmacological Concepts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Clinical Pharmacology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u="sng" dirty="0" smtClean="0"/>
              <a:t>Solutions: Composition and Therapy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Fluid and Electrolyte Balance and Assessment</a:t>
            </a:r>
            <a:endParaRPr lang="en-US" u="sng" dirty="0" smtClean="0"/>
          </a:p>
          <a:p>
            <a:pPr marL="971550" lvl="1" indent="-514350">
              <a:buNone/>
            </a:pPr>
            <a:r>
              <a:rPr lang="en-US" dirty="0" smtClean="0"/>
              <a:t>						</a:t>
            </a:r>
            <a:endParaRPr lang="en-US" b="1" u="sng" dirty="0" smtClean="0"/>
          </a:p>
          <a:p>
            <a:pPr marL="176213" lvl="1" indent="280988">
              <a:buFont typeface="Arial" pitchFamily="34" charset="0"/>
              <a:buChar char="•"/>
            </a:pPr>
            <a:r>
              <a:rPr lang="en-US" sz="3200" b="1" dirty="0" smtClean="0"/>
              <a:t>Section D: </a:t>
            </a:r>
            <a:r>
              <a:rPr lang="en-US" sz="3200" b="1" u="sng" dirty="0" smtClean="0"/>
              <a:t>Medical Law &amp; Ethics</a:t>
            </a:r>
            <a:r>
              <a:rPr lang="en-US" sz="3200" dirty="0" smtClean="0"/>
              <a:t>	</a:t>
            </a:r>
            <a:r>
              <a:rPr lang="en-US" dirty="0" smtClean="0"/>
              <a:t>(</a:t>
            </a:r>
            <a:r>
              <a:rPr lang="en-US" b="1" u="sng" dirty="0" smtClean="0"/>
              <a:t>TBC)</a:t>
            </a:r>
            <a:endParaRPr lang="en-US" dirty="0" smtClean="0"/>
          </a:p>
          <a:p>
            <a:pPr marL="3201988" lvl="8" indent="398463">
              <a:buNone/>
            </a:pPr>
            <a:r>
              <a:rPr lang="en-US" dirty="0" smtClean="0"/>
              <a:t>			</a:t>
            </a:r>
            <a:endParaRPr lang="en-US" b="1" u="sng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2</a:t>
            </a:r>
            <a:r>
              <a:rPr lang="en-US" dirty="0" smtClean="0"/>
              <a:t>. </a:t>
            </a:r>
            <a:r>
              <a:rPr lang="en-US" sz="4400" dirty="0" smtClean="0"/>
              <a:t>Perfusion Technology</a:t>
            </a:r>
            <a:br>
              <a:rPr lang="en-US" sz="4400" dirty="0" smtClean="0"/>
            </a:br>
            <a:r>
              <a:rPr lang="en-US" sz="4400" dirty="0" smtClean="0"/>
              <a:t>(</a:t>
            </a:r>
            <a:r>
              <a:rPr lang="en-US" sz="3600" u="sng" dirty="0" err="1" smtClean="0"/>
              <a:t>D.Bester</a:t>
            </a:r>
            <a:r>
              <a:rPr lang="en-US" sz="3600" u="sng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43400" cy="4709160"/>
          </a:xfrm>
        </p:spPr>
        <p:txBody>
          <a:bodyPr>
            <a:normAutofit fontScale="85000" lnSpcReduction="10000"/>
          </a:bodyPr>
          <a:lstStyle/>
          <a:p>
            <a:pPr marL="514350" lvl="0" indent="-514350">
              <a:buNone/>
            </a:pPr>
            <a:r>
              <a:rPr lang="en-US" sz="3100" b="1" u="sng" dirty="0" smtClean="0"/>
              <a:t>Section A: Equipment/Materials</a:t>
            </a:r>
          </a:p>
          <a:p>
            <a:pPr marL="514350" lvl="0" indent="-514350">
              <a:buNone/>
            </a:pPr>
            <a:endParaRPr lang="en-US" b="1" u="sng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err="1" smtClean="0"/>
              <a:t>Heartlung</a:t>
            </a:r>
            <a:r>
              <a:rPr lang="en-US" dirty="0" smtClean="0"/>
              <a:t> Machine.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PUMPS (Roller </a:t>
            </a:r>
            <a:r>
              <a:rPr lang="en-US" dirty="0" err="1" smtClean="0"/>
              <a:t>vs</a:t>
            </a:r>
            <a:r>
              <a:rPr lang="en-US" dirty="0" smtClean="0"/>
              <a:t> Centrifugal)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Flow meters.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Vaporizers.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Thermometers.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Warming and Cooling apparatus.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Safety devices.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Oxygenators.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0" y="2514601"/>
            <a:ext cx="4572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 startAt="9"/>
            </a:pPr>
            <a:r>
              <a:rPr lang="en-US" sz="2400" dirty="0" err="1" smtClean="0"/>
              <a:t>Cardiotomy</a:t>
            </a:r>
            <a:r>
              <a:rPr lang="en-US" sz="2400" dirty="0" smtClean="0"/>
              <a:t> Reservoirs.</a:t>
            </a:r>
          </a:p>
          <a:p>
            <a:pPr marL="514350" indent="-514350">
              <a:buAutoNum type="arabicPeriod" startAt="9"/>
            </a:pPr>
            <a:r>
              <a:rPr lang="en-US" sz="2400" dirty="0" smtClean="0"/>
              <a:t>Filters.</a:t>
            </a:r>
          </a:p>
          <a:p>
            <a:pPr marL="514350" indent="-514350">
              <a:buAutoNum type="arabicPeriod" startAt="9"/>
            </a:pPr>
            <a:r>
              <a:rPr lang="en-US" sz="2400" dirty="0" smtClean="0"/>
              <a:t>Tubing.</a:t>
            </a:r>
          </a:p>
          <a:p>
            <a:pPr marL="514350" indent="-514350">
              <a:buAutoNum type="arabicPeriod" startAt="9"/>
            </a:pPr>
            <a:r>
              <a:rPr lang="en-US" sz="2400" dirty="0" smtClean="0"/>
              <a:t>Pressure monitoring systems.</a:t>
            </a:r>
          </a:p>
          <a:p>
            <a:pPr marL="514350" indent="-514350">
              <a:buAutoNum type="arabicPeriod" startAt="9"/>
            </a:pPr>
            <a:r>
              <a:rPr lang="en-US" sz="2400" dirty="0" err="1" smtClean="0"/>
              <a:t>Cannulas</a:t>
            </a:r>
            <a:r>
              <a:rPr lang="en-US" sz="2400" dirty="0" smtClean="0"/>
              <a:t>.</a:t>
            </a:r>
          </a:p>
          <a:p>
            <a:pPr marL="514350" indent="-514350">
              <a:buAutoNum type="arabicPeriod" startAt="9"/>
            </a:pPr>
            <a:r>
              <a:rPr lang="en-US" sz="2400" dirty="0" smtClean="0"/>
              <a:t>Suckers</a:t>
            </a:r>
          </a:p>
          <a:p>
            <a:pPr marL="514350" indent="-514350">
              <a:buAutoNum type="arabicPeriod" startAt="9"/>
            </a:pPr>
            <a:r>
              <a:rPr lang="en-US" sz="2400" dirty="0" smtClean="0"/>
              <a:t>Ultra-Filters</a:t>
            </a:r>
          </a:p>
          <a:p>
            <a:pPr marL="514350" indent="-514350">
              <a:buAutoNum type="arabicPeriod" startAt="9"/>
            </a:pPr>
            <a:r>
              <a:rPr lang="en-US" sz="2400" dirty="0" smtClean="0"/>
              <a:t>Maze machine</a:t>
            </a:r>
          </a:p>
          <a:p>
            <a:pPr marL="514350" indent="-514350">
              <a:buAutoNum type="arabicPeriod" startAt="9"/>
            </a:pPr>
            <a:r>
              <a:rPr lang="en-US" sz="2400" dirty="0" smtClean="0"/>
              <a:t>Cell Savers</a:t>
            </a:r>
          </a:p>
          <a:p>
            <a:pPr marL="514350" indent="-514350">
              <a:buAutoNum type="arabicPeriod" startAt="9"/>
            </a:pPr>
            <a:r>
              <a:rPr lang="en-US" sz="2400" dirty="0" smtClean="0"/>
              <a:t>NIRS Monitoring</a:t>
            </a:r>
            <a:endParaRPr 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Perfusion Technology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 </a:t>
            </a:r>
            <a:r>
              <a:rPr lang="en-US" sz="2400" dirty="0" smtClean="0"/>
              <a:t>(</a:t>
            </a:r>
            <a:r>
              <a:rPr lang="en-ZA" sz="2400" u="sng" dirty="0" err="1" smtClean="0"/>
              <a:t>Z.Musa</a:t>
            </a:r>
            <a:r>
              <a:rPr lang="en-ZA" sz="2400" u="sng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715000"/>
          </a:xfrm>
        </p:spPr>
        <p:txBody>
          <a:bodyPr>
            <a:normAutofit fontScale="25000" lnSpcReduction="20000"/>
          </a:bodyPr>
          <a:lstStyle/>
          <a:p>
            <a:pPr marL="1312863" lvl="3" indent="-455613">
              <a:buNone/>
            </a:pPr>
            <a:r>
              <a:rPr lang="en-US" sz="9600" b="1" u="sng" dirty="0" smtClean="0"/>
              <a:t>Section B: Techniques</a:t>
            </a:r>
            <a:endParaRPr lang="en-US" sz="7400" b="1" u="sng" dirty="0" smtClean="0"/>
          </a:p>
          <a:p>
            <a:pPr marL="1312863" lvl="3" indent="-455613">
              <a:buNone/>
            </a:pPr>
            <a:endParaRPr lang="en-US" sz="2800" dirty="0" smtClean="0"/>
          </a:p>
          <a:p>
            <a:pPr marL="1312863" lvl="3" indent="-455613">
              <a:buFont typeface="+mj-lt"/>
              <a:buAutoNum type="arabicPeriod"/>
            </a:pPr>
            <a:r>
              <a:rPr lang="en-US" sz="8800" dirty="0" smtClean="0"/>
              <a:t>Historical Perspectives</a:t>
            </a:r>
          </a:p>
          <a:p>
            <a:pPr marL="1312863" lvl="3" indent="-455613">
              <a:buFont typeface="+mj-lt"/>
              <a:buAutoNum type="arabicPeriod"/>
            </a:pPr>
            <a:r>
              <a:rPr lang="en-US" sz="8800" dirty="0" smtClean="0"/>
              <a:t>Priming Composition and Methods</a:t>
            </a:r>
          </a:p>
          <a:p>
            <a:pPr marL="1312863" lvl="3" indent="-455613">
              <a:buFont typeface="+mj-lt"/>
              <a:buAutoNum type="arabicPeriod"/>
            </a:pPr>
            <a:r>
              <a:rPr lang="en-US" sz="8800" dirty="0" smtClean="0"/>
              <a:t>Temperature Management &amp; Hypothermia </a:t>
            </a:r>
          </a:p>
          <a:p>
            <a:pPr marL="1312863" lvl="3" indent="-455613">
              <a:buFont typeface="+mj-lt"/>
              <a:buAutoNum type="arabicPeriod"/>
            </a:pPr>
            <a:r>
              <a:rPr lang="en-US" sz="8800" dirty="0" smtClean="0"/>
              <a:t>Blood Gas &amp; Supplementary Measurements and Interpretation</a:t>
            </a:r>
          </a:p>
          <a:p>
            <a:pPr marL="1312863" lvl="3" indent="-455613">
              <a:buFont typeface="+mj-lt"/>
              <a:buAutoNum type="arabicPeriod"/>
            </a:pPr>
            <a:r>
              <a:rPr lang="en-US" sz="8800" dirty="0" smtClean="0"/>
              <a:t>Blood Gas Strategies (</a:t>
            </a:r>
            <a:r>
              <a:rPr lang="el-GR" sz="8800" dirty="0" smtClean="0"/>
              <a:t>α</a:t>
            </a:r>
            <a:r>
              <a:rPr lang="en-US" sz="8800" dirty="0" smtClean="0"/>
              <a:t> and pH Stat)</a:t>
            </a:r>
          </a:p>
          <a:p>
            <a:pPr marL="1312863" lvl="3" indent="-455613">
              <a:buFont typeface="+mj-lt"/>
              <a:buAutoNum type="arabicPeriod"/>
            </a:pPr>
            <a:r>
              <a:rPr lang="en-US" sz="8800" dirty="0" smtClean="0"/>
              <a:t>Coagulation Management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5257800"/>
          </a:xfrm>
        </p:spPr>
        <p:txBody>
          <a:bodyPr>
            <a:normAutofit fontScale="25000" lnSpcReduction="20000"/>
          </a:bodyPr>
          <a:lstStyle/>
          <a:p>
            <a:pPr marL="1371600" lvl="3" indent="-514350">
              <a:buAutoNum type="arabicPeriod" startAt="7"/>
            </a:pPr>
            <a:r>
              <a:rPr lang="en-US" sz="8800" dirty="0" smtClean="0"/>
              <a:t>ECC Techniques (Normal, High risk, Mini Bypass etc.)</a:t>
            </a:r>
          </a:p>
          <a:p>
            <a:pPr marL="1371600" lvl="3" indent="-514350">
              <a:buAutoNum type="arabicPeriod" startAt="7"/>
            </a:pPr>
            <a:r>
              <a:rPr lang="en-US" sz="8800" dirty="0" smtClean="0"/>
              <a:t>Myocardial protection</a:t>
            </a:r>
          </a:p>
          <a:p>
            <a:pPr marL="1371600" lvl="3" indent="-514350">
              <a:buAutoNum type="arabicPeriod" startAt="7"/>
            </a:pPr>
            <a:r>
              <a:rPr lang="en-US" sz="8800" dirty="0" smtClean="0"/>
              <a:t>Ultra- filtration</a:t>
            </a:r>
          </a:p>
          <a:p>
            <a:pPr marL="1371600" lvl="3" indent="-514350">
              <a:buAutoNum type="arabicPeriod" startAt="7"/>
            </a:pPr>
            <a:r>
              <a:rPr lang="en-US" sz="8800" dirty="0" smtClean="0"/>
              <a:t>Cardio-Ablation (Maze)</a:t>
            </a:r>
          </a:p>
          <a:p>
            <a:pPr marL="1371600" lvl="3" indent="-514350">
              <a:buAutoNum type="arabicPeriod" startAt="7"/>
            </a:pPr>
            <a:r>
              <a:rPr lang="en-US" sz="8800" dirty="0" smtClean="0"/>
              <a:t>Emergencies During CPB</a:t>
            </a:r>
          </a:p>
          <a:p>
            <a:pPr marL="1371600" lvl="3" indent="-514350">
              <a:buAutoNum type="arabicPeriod" startAt="7"/>
            </a:pPr>
            <a:r>
              <a:rPr lang="en-ZA" sz="8800" u="sng" dirty="0" smtClean="0"/>
              <a:t>Organ Perfusion (Lung, Kidney, Liver,</a:t>
            </a:r>
            <a:r>
              <a:rPr lang="en-ZA" sz="8800" dirty="0" smtClean="0"/>
              <a:t> </a:t>
            </a:r>
            <a:r>
              <a:rPr lang="en-ZA" sz="8800" u="sng" dirty="0" smtClean="0"/>
              <a:t>Limb)</a:t>
            </a:r>
          </a:p>
          <a:p>
            <a:pPr marL="1371600" lvl="3" indent="-514350">
              <a:buNone/>
            </a:pPr>
            <a:r>
              <a:rPr lang="en-ZA" sz="8800" dirty="0" smtClean="0"/>
              <a:t>13.	</a:t>
            </a:r>
            <a:r>
              <a:rPr lang="en-ZA" sz="8800" u="sng" dirty="0" smtClean="0"/>
              <a:t>Theatre and ICU Emergencies (fire etc.)</a:t>
            </a:r>
            <a:endParaRPr lang="en-US" sz="8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3. Blood Management </a:t>
            </a:r>
            <a:r>
              <a:rPr lang="en-US" sz="4400" dirty="0" smtClean="0">
                <a:solidFill>
                  <a:srgbClr val="FF0000"/>
                </a:solidFill>
              </a:rPr>
              <a:t/>
            </a:r>
            <a:br>
              <a:rPr lang="en-US" sz="44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(</a:t>
            </a:r>
            <a:r>
              <a:rPr lang="en-US" sz="3200" u="sng" dirty="0" smtClean="0">
                <a:solidFill>
                  <a:schemeClr val="tx1"/>
                </a:solidFill>
              </a:rPr>
              <a:t>Prof. Muriel</a:t>
            </a:r>
            <a:r>
              <a:rPr lang="en-US" sz="3200" dirty="0" smtClean="0">
                <a:solidFill>
                  <a:schemeClr val="tx1"/>
                </a:solidFill>
              </a:rPr>
              <a:t>) TBC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525963"/>
          </a:xfrm>
        </p:spPr>
        <p:txBody>
          <a:bodyPr>
            <a:normAutofit fontScale="70000" lnSpcReduction="20000"/>
          </a:bodyPr>
          <a:lstStyle/>
          <a:p>
            <a:pPr marL="971550" lvl="1" indent="-514350">
              <a:buNone/>
            </a:pPr>
            <a:r>
              <a:rPr lang="en-US" sz="3100" b="1" u="sng" dirty="0" smtClean="0"/>
              <a:t>Section A: Haematology</a:t>
            </a:r>
            <a:r>
              <a:rPr lang="en-US" b="1" dirty="0" smtClean="0"/>
              <a:t>		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sz="3100" dirty="0" err="1" smtClean="0"/>
              <a:t>Haematologic</a:t>
            </a:r>
            <a:r>
              <a:rPr lang="en-US" sz="3100" dirty="0" smtClean="0"/>
              <a:t> System Disorders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sz="3100" dirty="0" smtClean="0"/>
              <a:t>Haemolysis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sz="3100" dirty="0" smtClean="0"/>
              <a:t>Haemodilution 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ZA" sz="3100" dirty="0" smtClean="0"/>
              <a:t>Hematologic Effects of CPB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ZA" sz="3100" dirty="0" smtClean="0"/>
              <a:t>Management of Coagulopathy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67200" cy="4953000"/>
          </a:xfrm>
        </p:spPr>
        <p:txBody>
          <a:bodyPr>
            <a:normAutofit fontScale="70000" lnSpcReduction="20000"/>
          </a:bodyPr>
          <a:lstStyle/>
          <a:p>
            <a:pPr marL="1150938" lvl="2" indent="-693738">
              <a:buNone/>
            </a:pPr>
            <a:r>
              <a:rPr lang="en-US" sz="3100" b="1" u="sng" dirty="0" smtClean="0"/>
              <a:t>Section B</a:t>
            </a:r>
            <a:r>
              <a:rPr lang="en-ZA" sz="3100" u="sng" dirty="0" smtClean="0"/>
              <a:t>: 	</a:t>
            </a:r>
            <a:r>
              <a:rPr lang="en-ZA" sz="3100" b="1" u="sng" dirty="0" smtClean="0"/>
              <a:t>Blood</a:t>
            </a:r>
          </a:p>
          <a:p>
            <a:pPr marL="1150938" lvl="2" indent="-693738">
              <a:buNone/>
            </a:pPr>
            <a:r>
              <a:rPr lang="en-ZA" sz="3100" b="1" u="sng" dirty="0" smtClean="0"/>
              <a:t>Conservation &amp; Salvage</a:t>
            </a:r>
          </a:p>
          <a:p>
            <a:pPr marL="1150938" lvl="2" indent="-693738">
              <a:buNone/>
            </a:pPr>
            <a:r>
              <a:rPr lang="en-ZA" b="1" u="sng" dirty="0" smtClean="0"/>
              <a:t> </a:t>
            </a:r>
          </a:p>
          <a:p>
            <a:pPr marL="1371600" lvl="2" indent="-514350">
              <a:buAutoNum type="arabicPeriod"/>
            </a:pPr>
            <a:r>
              <a:rPr lang="en-ZA" sz="3100" dirty="0" smtClean="0"/>
              <a:t>Cell saving</a:t>
            </a:r>
          </a:p>
          <a:p>
            <a:pPr marL="1371600" lvl="2" indent="-514350">
              <a:buAutoNum type="arabicPeriod"/>
            </a:pPr>
            <a:r>
              <a:rPr lang="en-ZA" sz="3100" dirty="0" smtClean="0"/>
              <a:t>Conservation Techniques</a:t>
            </a:r>
          </a:p>
          <a:p>
            <a:pPr marL="1371600" lvl="2" indent="-514350">
              <a:buNone/>
            </a:pPr>
            <a:r>
              <a:rPr lang="en-ZA" sz="3100" dirty="0" smtClean="0"/>
              <a:t>3.	Platelet Sequestration</a:t>
            </a:r>
          </a:p>
          <a:p>
            <a:pPr marL="1371600" lvl="2" indent="-514350">
              <a:buNone/>
            </a:pPr>
            <a:r>
              <a:rPr lang="en-ZA" sz="3100" dirty="0" smtClean="0"/>
              <a:t>		</a:t>
            </a:r>
          </a:p>
          <a:p>
            <a:pPr marL="1371600" lvl="2" indent="-514350">
              <a:buNone/>
            </a:pPr>
            <a:r>
              <a:rPr lang="en-US" sz="3100" b="1" u="sng" dirty="0" smtClean="0"/>
              <a:t>Section C</a:t>
            </a:r>
            <a:endParaRPr lang="en-ZA" sz="3100" b="1" u="sng" dirty="0" smtClean="0"/>
          </a:p>
          <a:p>
            <a:pPr marL="1371600" lvl="2" indent="-514350">
              <a:buNone/>
            </a:pPr>
            <a:endParaRPr lang="en-ZA" sz="3100" dirty="0" smtClean="0"/>
          </a:p>
          <a:p>
            <a:pPr marL="1371600" lvl="2" indent="-514350">
              <a:buNone/>
            </a:pPr>
            <a:r>
              <a:rPr lang="en-US" sz="3100" dirty="0" smtClean="0"/>
              <a:t>1.	Applied Microbiology</a:t>
            </a:r>
          </a:p>
          <a:p>
            <a:pPr marL="1371600" lvl="2" indent="-514350">
              <a:buNone/>
            </a:pPr>
            <a:r>
              <a:rPr lang="en-US" sz="3100" dirty="0" smtClean="0"/>
              <a:t>2.	Sterilization &amp; Sterile Techniques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Perioperative</a:t>
            </a:r>
            <a:r>
              <a:rPr lang="en-US" sz="2800" dirty="0" smtClean="0">
                <a:solidFill>
                  <a:schemeClr val="tx1"/>
                </a:solidFill>
              </a:rPr>
              <a:t> and ICU Haemodynamic Monitoring, and Related Technologies.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Section A: Haemodynamic Monitoring(</a:t>
            </a:r>
            <a:r>
              <a:rPr lang="en-US" b="1" u="sng" dirty="0" smtClean="0"/>
              <a:t>Dr. </a:t>
            </a:r>
            <a:r>
              <a:rPr lang="en-US" b="1" u="sng" dirty="0" err="1" smtClean="0"/>
              <a:t>Jordaan</a:t>
            </a:r>
            <a:r>
              <a:rPr lang="en-US" b="1" u="sng" dirty="0" smtClean="0"/>
              <a:t>)</a:t>
            </a:r>
          </a:p>
          <a:p>
            <a:endParaRPr lang="en-US" sz="2200" b="1" u="sng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800" dirty="0" smtClean="0"/>
              <a:t>Laws of gas &amp; fluid flow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 smtClean="0"/>
              <a:t>Bedside Assessment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 smtClean="0"/>
              <a:t>Cardiac Factors and Measurement</a:t>
            </a:r>
          </a:p>
          <a:p>
            <a:pPr marL="1771650" lvl="3" indent="-457200"/>
            <a:r>
              <a:rPr lang="en-US" sz="2100" dirty="0" err="1" smtClean="0"/>
              <a:t>Pulm</a:t>
            </a:r>
            <a:r>
              <a:rPr lang="en-US" sz="2100" dirty="0" smtClean="0"/>
              <a:t>. Art. Cath.</a:t>
            </a:r>
          </a:p>
          <a:p>
            <a:pPr marL="1771650" lvl="3" indent="-457200"/>
            <a:r>
              <a:rPr lang="en-US" sz="2100" dirty="0" smtClean="0"/>
              <a:t>CVP</a:t>
            </a:r>
          </a:p>
          <a:p>
            <a:pPr marL="1771650" lvl="3" indent="-457200"/>
            <a:r>
              <a:rPr lang="en-US" sz="2100" dirty="0" smtClean="0"/>
              <a:t>PAWP</a:t>
            </a:r>
          </a:p>
          <a:p>
            <a:pPr marL="1771650" lvl="3" indent="-457200"/>
            <a:r>
              <a:rPr lang="en-US" sz="2100" dirty="0" smtClean="0"/>
              <a:t>Arterial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 smtClean="0"/>
              <a:t>Shock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 smtClean="0"/>
              <a:t>Electrocardiograph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 smtClean="0"/>
              <a:t>Electrocardiographic Leads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Section B: Related Technologies </a:t>
            </a:r>
          </a:p>
          <a:p>
            <a:pPr>
              <a:buNone/>
            </a:pPr>
            <a:r>
              <a:rPr lang="en-US" b="1" dirty="0" smtClean="0"/>
              <a:t>(</a:t>
            </a:r>
            <a:r>
              <a:rPr lang="en-US" b="1" u="sng" dirty="0" smtClean="0"/>
              <a:t>Dr. </a:t>
            </a:r>
            <a:r>
              <a:rPr lang="en-US" b="1" u="sng" dirty="0" err="1" smtClean="0"/>
              <a:t>Turton</a:t>
            </a:r>
            <a:r>
              <a:rPr lang="en-US" b="1" u="sng" dirty="0" smtClean="0"/>
              <a:t>/</a:t>
            </a:r>
            <a:r>
              <a:rPr lang="en-US" b="1" u="sng" dirty="0" err="1" smtClean="0"/>
              <a:t>vdWesthuizen</a:t>
            </a:r>
            <a:r>
              <a:rPr lang="en-US" b="1" dirty="0" smtClean="0"/>
              <a:t>)</a:t>
            </a:r>
          </a:p>
          <a:p>
            <a:pPr>
              <a:buNone/>
            </a:pP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Non invasive Radiological Techniques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MRI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Nuclear Cardiology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CT Scan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Echocardiography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TEE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TTE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5.Mechanical Circulatory Support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u="sng" dirty="0" smtClean="0"/>
              <a:t>D. Bester/ Z. Musa/MJ </a:t>
            </a:r>
            <a:r>
              <a:rPr lang="en-US" sz="2400" u="sng" dirty="0" err="1" smtClean="0"/>
              <a:t>vVuuren</a:t>
            </a:r>
            <a:r>
              <a:rPr lang="en-US" sz="2400" u="sng" dirty="0" smtClean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Indications  for the use of Circulatory Support Systems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Intra Aortic Balloon Pump Counter pulsation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Ventricular Assist Devices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Extracorporeal Membrane Oxygenation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Implantable Devices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Pacemakers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32960"/>
          </a:xfrm>
        </p:spPr>
        <p:txBody>
          <a:bodyPr>
            <a:normAutofit fontScale="92500" lnSpcReduction="20000"/>
          </a:bodyPr>
          <a:lstStyle/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As hands–on, outcomes based training access to many high income countries is severely restricted, there is a need to develop African based training programs  (with international support)</a:t>
            </a:r>
          </a:p>
          <a:p>
            <a:pPr marL="420624" indent="-384048" algn="just">
              <a:buNone/>
              <a:defRPr/>
            </a:pPr>
            <a:endParaRPr lang="en-GB" dirty="0" smtClean="0"/>
          </a:p>
          <a:p>
            <a:pPr marL="420624" indent="-384048" algn="just">
              <a:buNone/>
              <a:defRPr/>
            </a:pPr>
            <a:endParaRPr lang="en-GB" dirty="0" smtClean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Model can potentially be cloned to other institutions (Eastern African, Western African and Southern African Hubs)</a:t>
            </a:r>
          </a:p>
          <a:p>
            <a:pPr marL="420624" indent="-384048" algn="just">
              <a:buNone/>
              <a:defRPr/>
            </a:pPr>
            <a:endParaRPr lang="en-GB" dirty="0" smtClean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Funding of regional hubs can be supra-national (e.g. SADC, AU) and international (e.g. EU, NGO’s), private public partnerships, multinational - resource based companies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dirty="0" smtClean="0"/>
              <a:t>In order to create local awareness and to provide for the possibility of local training and service delivery, the training institution must facilitate missions and international support for this project</a:t>
            </a:r>
          </a:p>
          <a:p>
            <a:pPr algn="just">
              <a:buNone/>
            </a:pPr>
            <a:endParaRPr lang="en-GB" sz="1050" dirty="0" smtClean="0"/>
          </a:p>
          <a:p>
            <a:pPr algn="just"/>
            <a:r>
              <a:rPr lang="en-GB" dirty="0" smtClean="0"/>
              <a:t>After training cycle is completed,  post graduate training and research programs must  be supported</a:t>
            </a:r>
          </a:p>
          <a:p>
            <a:pPr algn="just">
              <a:buNone/>
            </a:pPr>
            <a:endParaRPr lang="en-GB" sz="1050" dirty="0" smtClean="0"/>
          </a:p>
          <a:p>
            <a:pPr algn="just"/>
            <a:r>
              <a:rPr lang="en-GB" dirty="0" smtClean="0"/>
              <a:t>Post-graduate training in sub-specialities must be facilitated at internationally leading units</a:t>
            </a:r>
          </a:p>
          <a:p>
            <a:pPr algn="just"/>
            <a:endParaRPr lang="en-GB" sz="1050" dirty="0" smtClean="0"/>
          </a:p>
          <a:p>
            <a:pPr algn="just"/>
            <a:r>
              <a:rPr lang="en-GB" dirty="0" smtClean="0"/>
              <a:t>Support by international leading physicians must be facilitated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Rheumatic Heart Disease </a:t>
            </a:r>
            <a:br>
              <a:rPr lang="en-GB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Children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>
            <a:normAutofit fontScale="90000"/>
          </a:bodyPr>
          <a:lstStyle/>
          <a:p>
            <a:pPr eaLnBrk="0" hangingPunct="0">
              <a:defRPr/>
            </a:pPr>
            <a:r>
              <a:rPr lang="en-US" sz="31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WHO </a:t>
            </a:r>
            <a:r>
              <a:rPr lang="en-US" sz="31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PROJECTIONS</a:t>
            </a:r>
            <a:br>
              <a:rPr lang="en-US" sz="31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1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LEADING CAUSE OF DEATH - DEVELOPING WORLD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04800" y="1066800"/>
            <a:ext cx="8839200" cy="524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Open Hearts</a:t>
            </a:r>
            <a:endParaRPr lang="en-US" dirty="0"/>
          </a:p>
        </p:txBody>
      </p:sp>
      <p:graphicFrame>
        <p:nvGraphicFramePr>
          <p:cNvPr id="6" name="Chart 3"/>
          <p:cNvGraphicFramePr>
            <a:graphicFrameLocks noGrp="1"/>
          </p:cNvGraphicFramePr>
          <p:nvPr>
            <p:ph idx="1"/>
          </p:nvPr>
        </p:nvGraphicFramePr>
        <p:xfrm>
          <a:off x="152400" y="1676400"/>
          <a:ext cx="8991600" cy="4830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0" y="2286000"/>
            <a:ext cx="541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Figure 1:  Number of open-heart operations per million in selected regions (</a:t>
            </a:r>
            <a:r>
              <a:rPr lang="en-GB" b="1" dirty="0" err="1" smtClean="0">
                <a:solidFill>
                  <a:srgbClr val="FF0000"/>
                </a:solidFill>
              </a:rPr>
              <a:t>Pezzella</a:t>
            </a:r>
            <a:r>
              <a:rPr lang="en-GB" b="1" dirty="0" smtClean="0">
                <a:solidFill>
                  <a:srgbClr val="FF0000"/>
                </a:solidFill>
              </a:rPr>
              <a:t>, 2002)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Millions of people per centre</a:t>
            </a:r>
            <a:endParaRPr lang="en-US" dirty="0"/>
          </a:p>
        </p:txBody>
      </p:sp>
      <p:graphicFrame>
        <p:nvGraphicFramePr>
          <p:cNvPr id="7" name="Chart 4"/>
          <p:cNvGraphicFramePr>
            <a:graphicFrameLocks noGrp="1"/>
          </p:cNvGraphicFramePr>
          <p:nvPr>
            <p:ph idx="1"/>
          </p:nvPr>
        </p:nvGraphicFramePr>
        <p:xfrm>
          <a:off x="228600" y="1524000"/>
          <a:ext cx="89154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0" y="2971801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Figure 2:  Millions of people per cardiac centres in selected regions (</a:t>
            </a:r>
            <a:r>
              <a:rPr lang="en-GB" b="1" dirty="0" err="1" smtClean="0">
                <a:solidFill>
                  <a:srgbClr val="FF0000"/>
                </a:solidFill>
              </a:rPr>
              <a:t>Pezzella</a:t>
            </a:r>
            <a:r>
              <a:rPr lang="en-GB" b="1" dirty="0" smtClean="0">
                <a:solidFill>
                  <a:srgbClr val="FF0000"/>
                </a:solidFill>
              </a:rPr>
              <a:t>, 2002)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GB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GB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 Diagnosis and Treatment of Heart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Lack of Access (90/mil SA Public vs.600/mil Private)</a:t>
            </a:r>
          </a:p>
          <a:p>
            <a:pPr marL="420624" indent="-384048" algn="just">
              <a:buNone/>
              <a:defRPr/>
            </a:pPr>
            <a:endParaRPr lang="en-GB" sz="1200" dirty="0" smtClean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Few facilities (underfunded)</a:t>
            </a:r>
          </a:p>
          <a:p>
            <a:pPr marL="420624" indent="-384048" algn="just">
              <a:buFont typeface="Wingdings 2"/>
              <a:buChar char=""/>
              <a:defRPr/>
            </a:pPr>
            <a:endParaRPr lang="en-GB" sz="1200" dirty="0" smtClean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Shortage of trained personnel</a:t>
            </a:r>
          </a:p>
          <a:p>
            <a:pPr marL="420624" indent="-384048" algn="just">
              <a:buFont typeface="Wingdings 2"/>
              <a:buChar char=""/>
              <a:defRPr/>
            </a:pPr>
            <a:endParaRPr lang="en-GB" sz="1200" dirty="0" smtClean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Prohibitive expense of cardiac treatment</a:t>
            </a:r>
          </a:p>
          <a:p>
            <a:pPr marL="420624" indent="-384048" algn="just">
              <a:buFont typeface="Wingdings 2"/>
              <a:buChar char=""/>
              <a:defRPr/>
            </a:pPr>
            <a:endParaRPr lang="en-GB" sz="1050" dirty="0" smtClean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Lack of basic health care</a:t>
            </a:r>
          </a:p>
          <a:p>
            <a:pPr marL="420624" indent="-384048" algn="just">
              <a:buFont typeface="Wingdings 2"/>
              <a:buChar char=""/>
              <a:defRPr/>
            </a:pPr>
            <a:endParaRPr lang="en-GB" sz="1050" dirty="0" smtClean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Shortage of Health Care Workers</a:t>
            </a:r>
          </a:p>
          <a:p>
            <a:pPr marL="420624" indent="-384048" algn="just">
              <a:buFont typeface="Wingdings 2"/>
              <a:buChar char=""/>
              <a:defRPr/>
            </a:pPr>
            <a:endParaRPr lang="en-GB" sz="1050" dirty="0" smtClean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Migration of Health Care Workers</a:t>
            </a:r>
          </a:p>
          <a:p>
            <a:pPr marL="420624" indent="-384048" algn="just">
              <a:buFont typeface="Wingdings 2"/>
              <a:buChar char=""/>
              <a:defRPr/>
            </a:pPr>
            <a:endParaRPr lang="en-GB" sz="900" dirty="0" smtClean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Lack of Investment in Public Health Sector</a:t>
            </a:r>
          </a:p>
          <a:p>
            <a:pPr marL="420624" indent="-384048" algn="just">
              <a:buFont typeface="Wingdings 2"/>
              <a:buChar char=""/>
              <a:defRPr/>
            </a:pPr>
            <a:endParaRPr lang="en-GB" sz="900" dirty="0" smtClean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Competing priorities in Health Care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</a:t>
            </a:r>
            <a:r>
              <a:rPr lang="en-GB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Transporting patients to other countries</a:t>
            </a:r>
          </a:p>
          <a:p>
            <a:pPr marL="420624" indent="-384048" algn="just">
              <a:buFont typeface="Wingdings 2"/>
              <a:buChar char=""/>
              <a:defRPr/>
            </a:pPr>
            <a:endParaRPr lang="en-GB" dirty="0" smtClean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Surgical missions</a:t>
            </a:r>
          </a:p>
          <a:p>
            <a:pPr marL="420624" indent="-384048" algn="just">
              <a:buFont typeface="Wingdings 2"/>
              <a:buChar char=""/>
              <a:defRPr/>
            </a:pPr>
            <a:endParaRPr lang="en-GB" dirty="0" smtClean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Training of local teams in developing countries</a:t>
            </a:r>
          </a:p>
          <a:p>
            <a:pPr marL="420624" indent="-384048" algn="just">
              <a:buFont typeface="Wingdings 2"/>
              <a:buChar char=""/>
              <a:defRPr/>
            </a:pPr>
            <a:endParaRPr lang="en-GB" dirty="0" smtClean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>
                <a:solidFill>
                  <a:srgbClr val="FF0000"/>
                </a:solidFill>
              </a:rPr>
              <a:t>Creating regional centres  for  treatment and training as well as research</a:t>
            </a:r>
          </a:p>
          <a:p>
            <a:pPr marL="420624" indent="-384048" algn="just">
              <a:buFont typeface="Wingdings 2"/>
              <a:buChar char=""/>
              <a:defRPr/>
            </a:pPr>
            <a:endParaRPr lang="en-GB" dirty="0" smtClean="0"/>
          </a:p>
          <a:p>
            <a:pPr marL="420624" indent="-384048" algn="just">
              <a:buFont typeface="Wingdings 2"/>
              <a:buChar char=""/>
              <a:defRPr/>
            </a:pPr>
            <a:r>
              <a:rPr lang="en-GB" dirty="0" smtClean="0"/>
              <a:t>The World Heart Foundation and other NGO’s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</a:t>
            </a:r>
            <a:r>
              <a:rPr lang="en-GB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Cardiac surgery is a team sport – a cardiac unit needs a team, not an individual</a:t>
            </a:r>
          </a:p>
          <a:p>
            <a:endParaRPr lang="en-GB" sz="1050" dirty="0" smtClean="0"/>
          </a:p>
          <a:p>
            <a:r>
              <a:rPr lang="en-GB" dirty="0" smtClean="0"/>
              <a:t>Hands-on training of surgeons, anaesthetists, cardiologists</a:t>
            </a:r>
            <a:r>
              <a:rPr lang="en-GB" dirty="0" smtClean="0"/>
              <a:t>, </a:t>
            </a:r>
            <a:r>
              <a:rPr lang="en-GB" dirty="0" err="1" smtClean="0"/>
              <a:t>perfusionists</a:t>
            </a:r>
            <a:r>
              <a:rPr lang="en-GB" dirty="0" smtClean="0"/>
              <a:t>,      nurses required</a:t>
            </a:r>
          </a:p>
          <a:p>
            <a:endParaRPr lang="en-GB" sz="1050" dirty="0" smtClean="0"/>
          </a:p>
          <a:p>
            <a:r>
              <a:rPr lang="en-GB" dirty="0" smtClean="0"/>
              <a:t>The team is dysfunctional if any member is absent or  under-performs </a:t>
            </a:r>
          </a:p>
          <a:p>
            <a:endParaRPr lang="en-GB" sz="1050" dirty="0" smtClean="0"/>
          </a:p>
          <a:p>
            <a:r>
              <a:rPr lang="en-GB" dirty="0" smtClean="0"/>
              <a:t>Teams function well using one system (e.g. the Mayo Clinic, Great Ormond Street)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4243</TotalTime>
  <Words>1213</Words>
  <Application>Microsoft Office PowerPoint</Application>
  <PresentationFormat>On-screen Show (4:3)</PresentationFormat>
  <Paragraphs>317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Flow</vt:lpstr>
      <vt:lpstr>Perfusion Education in Africa The Way Forward</vt:lpstr>
      <vt:lpstr>Challenges in Cardiac Disease</vt:lpstr>
      <vt:lpstr>Rheumatic Heart Disease  in Children</vt:lpstr>
      <vt:lpstr>WHO PROJECTIONS LEADING CAUSE OF DEATH - DEVELOPING WORLD </vt:lpstr>
      <vt:lpstr>Number of Open Hearts</vt:lpstr>
      <vt:lpstr>Millions of people per centre</vt:lpstr>
      <vt:lpstr>Factors that prevent Diagnosis and Treatment of Heart Disease</vt:lpstr>
      <vt:lpstr>International Strategies</vt:lpstr>
      <vt:lpstr>Training Challenges-1</vt:lpstr>
      <vt:lpstr>Training Challenges-2</vt:lpstr>
      <vt:lpstr>Outcomes</vt:lpstr>
      <vt:lpstr>Training Certification</vt:lpstr>
      <vt:lpstr>Current Curriculum</vt:lpstr>
      <vt:lpstr>Current Curriculum</vt:lpstr>
      <vt:lpstr>Clinical Practice III</vt:lpstr>
      <vt:lpstr>Clinical Technology Practice III</vt:lpstr>
      <vt:lpstr>Biomedical Apparatus and Methodic</vt:lpstr>
      <vt:lpstr>Perfusion IV</vt:lpstr>
      <vt:lpstr>New Curricullum</vt:lpstr>
      <vt:lpstr>1. Clinical Practice Dr.J Jordaan </vt:lpstr>
      <vt:lpstr>Clinical Practice Dr. Jordaan</vt:lpstr>
      <vt:lpstr>Clinical Practice</vt:lpstr>
      <vt:lpstr>2. Perfusion Technology (D.Bester)</vt:lpstr>
      <vt:lpstr>Perfusion Technology  (Z.Musa)</vt:lpstr>
      <vt:lpstr>3. Blood Management  (Prof. Muriel) TBC</vt:lpstr>
      <vt:lpstr>Perioperative and ICU Haemodynamic Monitoring, and Related Technologies.</vt:lpstr>
      <vt:lpstr>5.Mechanical Circulatory Support (D. Bester/ Z. Musa/MJ vVuuren)</vt:lpstr>
      <vt:lpstr>Conclusion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Perfusion Education in Africa The Way Forward</dc:title>
  <dc:creator>camara</dc:creator>
  <cp:lastModifiedBy>PC</cp:lastModifiedBy>
  <cp:revision>14</cp:revision>
  <dcterms:created xsi:type="dcterms:W3CDTF">2011-05-31T08:49:40Z</dcterms:created>
  <dcterms:modified xsi:type="dcterms:W3CDTF">2011-06-04T05:39:35Z</dcterms:modified>
</cp:coreProperties>
</file>