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8" r:id="rId3"/>
    <p:sldId id="262" r:id="rId4"/>
    <p:sldId id="263" r:id="rId5"/>
    <p:sldId id="274" r:id="rId6"/>
    <p:sldId id="277" r:id="rId7"/>
    <p:sldId id="276" r:id="rId8"/>
    <p:sldId id="284" r:id="rId9"/>
    <p:sldId id="264" r:id="rId10"/>
    <p:sldId id="265" r:id="rId11"/>
    <p:sldId id="266" r:id="rId12"/>
    <p:sldId id="267" r:id="rId13"/>
    <p:sldId id="269" r:id="rId14"/>
    <p:sldId id="270" r:id="rId15"/>
    <p:sldId id="257" r:id="rId16"/>
    <p:sldId id="293" r:id="rId17"/>
    <p:sldId id="259" r:id="rId18"/>
    <p:sldId id="278" r:id="rId19"/>
    <p:sldId id="260" r:id="rId20"/>
    <p:sldId id="271" r:id="rId21"/>
    <p:sldId id="279" r:id="rId22"/>
    <p:sldId id="280" r:id="rId23"/>
    <p:sldId id="281" r:id="rId24"/>
    <p:sldId id="282" r:id="rId25"/>
    <p:sldId id="290" r:id="rId26"/>
    <p:sldId id="292" r:id="rId27"/>
    <p:sldId id="291" r:id="rId28"/>
    <p:sldId id="285" r:id="rId29"/>
    <p:sldId id="286" r:id="rId30"/>
    <p:sldId id="287" r:id="rId31"/>
    <p:sldId id="288" r:id="rId32"/>
    <p:sldId id="294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83" autoAdjust="0"/>
  </p:normalViewPr>
  <p:slideViewPr>
    <p:cSldViewPr>
      <p:cViewPr>
        <p:scale>
          <a:sx n="75" d="100"/>
          <a:sy n="75" d="100"/>
        </p:scale>
        <p:origin x="-115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2CBDE-47CC-486E-8D2D-5A70E5E7451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9A467-9622-4F43-9053-F23CFBAE54C3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entrez/utils/lofref.fcgi?itool=AbstractPlus-def&amp;PrId=3058&amp;uid=16235291&amp;db=pubmed&amp;url=http://dx.doi.org/10.1002/14651858.CD001956.pub2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ncbi.nlm.nih.gov/entrez/query.fcgi?db=pubmed&amp;cmd=Search&amp;itool=pubmed_AbstractPlus&amp;term=%22Kay+E%22%5bAuthor%5d" TargetMode="External"/><Relationship Id="rId5" Type="http://schemas.openxmlformats.org/officeDocument/2006/relationships/hyperlink" Target="http://www.ncbi.nlm.nih.gov/entrez/query.fcgi?db=pubmed&amp;cmd=Search&amp;itool=pubmed_AbstractPlus&amp;term=%22Coote+N%22%5bAuthor%5d" TargetMode="External"/><Relationship Id="rId4" Type="http://schemas.openxmlformats.org/officeDocument/2006/relationships/hyperlink" Target="http://www.ncbi.nlm.nih.gov/entrez/query.fcgi?db=pubmed&amp;cmd=Retrieve&amp;dopt=AbstractPlus&amp;list_uids=12076430&amp;itool=pubmed_AbstractPlus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Check</a:t>
            </a:r>
            <a:r>
              <a:rPr lang="en-ZA" baseline="0" dirty="0" smtClean="0"/>
              <a:t> individual papers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Cochrane Database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Rev. 2005 Oct 19;(4):CD001956.</a:t>
            </a:r>
            <a:r>
              <a:rPr lang="en-GB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en-GB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Links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Update of: </a:t>
            </a:r>
            <a:endParaRPr lang="en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Cochrane Database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Syst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Rev. 2002;(2):CD001956.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Surgical versus non-surgical management of pleural empyema.</a:t>
            </a:r>
            <a:endParaRPr lang="en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Click to search for citations by this author."/>
              </a:rPr>
              <a:t>Coote</a:t>
            </a:r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Click to search for citations by this author."/>
              </a:rPr>
              <a:t> N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en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Click to search for citations by this author."/>
              </a:rPr>
              <a:t>Kay E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Hammersmith and Queen Charlotte's Hospitals, Paediatric Ambulatory Care Unit, Du Cane Road, London, UK W12 0HS. Ncoote@hhnt.nhs.uk</a:t>
            </a:r>
            <a:endParaRPr lang="en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BACKGROUND: Pleural empyema is a collection of pus between the lungs and the chest wall. There is debate about treatment options with the advent of both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fibrinolytic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enzymes to facilitate tube drainage and less invasive video-assisted thoracoscopic surgery (VATS). OBJECTIVES: To determine which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Look at </a:t>
            </a:r>
            <a:r>
              <a:rPr lang="en-ZA" dirty="0" err="1" smtClean="0"/>
              <a:t>odell</a:t>
            </a:r>
            <a:r>
              <a:rPr lang="en-ZA" dirty="0" smtClean="0"/>
              <a:t> and </a:t>
            </a:r>
            <a:r>
              <a:rPr lang="en-ZA" dirty="0" err="1" smtClean="0"/>
              <a:t>shama</a:t>
            </a:r>
            <a:r>
              <a:rPr lang="en-ZA" dirty="0" smtClean="0"/>
              <a:t> on pneumonectomy and tell what did is tell us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21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23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24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9A467-9622-4F43-9053-F23CFBAE54C3}" type="slidenum">
              <a:rPr lang="en-ZA" smtClean="0"/>
              <a:pPr/>
              <a:t>30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Z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4B3439C-F50E-4EA5-B82D-9205AB4CDB3A}" type="datetimeFigureOut">
              <a:rPr lang="en-ZA" smtClean="0"/>
              <a:pPr/>
              <a:t>2011/06/04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90BAE80-0026-4388-9D67-A3FB991D929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40000"/>
          </a:blip>
          <a:stretch>
            <a:fillRect/>
          </a:stretch>
        </p:blipFill>
        <p:spPr>
          <a:xfrm>
            <a:off x="3779912" y="332656"/>
            <a:ext cx="1224136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95536" y="4149080"/>
            <a:ext cx="49530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Z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Anthony Linegar 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MBChB., FC(Cardio)SA., Ph.D. 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Z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3785" y="4549676"/>
            <a:ext cx="33602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Registrars’ Symposium Bloemfontein, </a:t>
            </a:r>
          </a:p>
          <a:p>
            <a:r>
              <a:rPr lang="en-ZA" dirty="0" smtClean="0"/>
              <a:t>June 2011. </a:t>
            </a:r>
          </a:p>
          <a:p>
            <a:endParaRPr lang="en-ZA" dirty="0" smtClean="0"/>
          </a:p>
          <a:p>
            <a:r>
              <a:rPr lang="en-ZA" dirty="0" smtClean="0"/>
              <a:t>Faculty of Health Sciences</a:t>
            </a:r>
          </a:p>
          <a:p>
            <a:r>
              <a:rPr lang="en-ZA" dirty="0" smtClean="0"/>
              <a:t>Dept. Cardiothoracic Surgery</a:t>
            </a:r>
          </a:p>
          <a:p>
            <a:r>
              <a:rPr lang="en-ZA" dirty="0" smtClean="0"/>
              <a:t>University Free State</a:t>
            </a:r>
          </a:p>
          <a:p>
            <a:endParaRPr lang="en-ZA" dirty="0"/>
          </a:p>
        </p:txBody>
      </p:sp>
      <p:pic>
        <p:nvPicPr>
          <p:cNvPr id="8" name="Picture 7" descr="UFS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229200"/>
            <a:ext cx="1077448" cy="1412776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58200" cy="1470025"/>
          </a:xfrm>
        </p:spPr>
        <p:txBody>
          <a:bodyPr/>
          <a:lstStyle/>
          <a:p>
            <a:r>
              <a:rPr lang="en-ZA" b="1" dirty="0" smtClean="0"/>
              <a:t>SURGICAL DECISION MAKING IN INFLAMMATORY LUNG DISEASE</a:t>
            </a:r>
            <a:endParaRPr lang="en-ZA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285484" y="1858516"/>
            <a:ext cx="371703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r>
              <a:rPr lang="en-ZA" sz="3200" dirty="0" smtClean="0"/>
              <a:t>11 operations with no substantial evidence or RCT favours alternative treatment</a:t>
            </a:r>
            <a:endParaRPr lang="en-ZA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24606"/>
            <a:ext cx="5760640" cy="493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SA literature base of evidence 1955 – 2006 – systematic review</a:t>
            </a:r>
            <a:endParaRPr lang="en-ZA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1259632" y="1844824"/>
          <a:ext cx="6480719" cy="4320480"/>
        </p:xfrm>
        <a:graphic>
          <a:graphicData uri="http://schemas.openxmlformats.org/presentationml/2006/ole">
            <p:oleObj spid="_x0000_s5121" name="Chart" r:id="rId3" imgW="4572000" imgH="3048000" progId="MSGraph.Chart.8">
              <p:embed/>
            </p:oleObj>
          </a:graphicData>
        </a:graphic>
      </p:graphicFrame>
      <p:pic>
        <p:nvPicPr>
          <p:cNvPr id="6" name="Picture 5" descr="Lung icon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43608" y="6309320"/>
            <a:ext cx="503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Linegar,  Smit, Goldstraw, Van Zyl, SAMJ 2009</a:t>
            </a:r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6732240" y="573325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n = 252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SA literature on Inflammatory lung disease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/>
          <a:lstStyle/>
          <a:p>
            <a:r>
              <a:rPr lang="en-ZA" dirty="0" smtClean="0"/>
              <a:t>N = 72/252 = 37% of all our literature </a:t>
            </a:r>
          </a:p>
          <a:p>
            <a:r>
              <a:rPr lang="en-ZA" dirty="0" smtClean="0"/>
              <a:t>N = 72/147 = 49% of the pulmonary literature</a:t>
            </a:r>
          </a:p>
          <a:p>
            <a:r>
              <a:rPr lang="en-ZA" dirty="0" smtClean="0"/>
              <a:t>2 papers on HIV (205 patients)</a:t>
            </a:r>
          </a:p>
          <a:p>
            <a:r>
              <a:rPr lang="en-ZA" dirty="0" smtClean="0"/>
              <a:t>Empyema  10 papers</a:t>
            </a:r>
          </a:p>
          <a:p>
            <a:r>
              <a:rPr lang="en-ZA" dirty="0" smtClean="0"/>
              <a:t>Pneumonectomy through empyema 2 papers</a:t>
            </a:r>
          </a:p>
          <a:p>
            <a:r>
              <a:rPr lang="en-ZA" dirty="0" smtClean="0"/>
              <a:t>All non-experimental, descriptive papers, some are analytical</a:t>
            </a:r>
          </a:p>
          <a:p>
            <a:r>
              <a:rPr lang="en-ZA" dirty="0" smtClean="0"/>
              <a:t>No papers on chronic empyema spaces which we see so often </a:t>
            </a:r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9848"/>
          </a:xfrm>
        </p:spPr>
        <p:txBody>
          <a:bodyPr/>
          <a:lstStyle/>
          <a:p>
            <a:r>
              <a:rPr lang="en-ZA" dirty="0" smtClean="0"/>
              <a:t>SA literature 1955 - 2006 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79712" y="1700808"/>
          <a:ext cx="5328592" cy="4536504"/>
        </p:xfrm>
        <a:graphic>
          <a:graphicData uri="http://schemas.openxmlformats.org/drawingml/2006/table">
            <a:tbl>
              <a:tblPr/>
              <a:tblGrid>
                <a:gridCol w="3193436"/>
                <a:gridCol w="2135156"/>
              </a:tblGrid>
              <a:tr h="38087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Arial"/>
                          <a:ea typeface="Times New Roman"/>
                          <a:cs typeface="Times New Roman"/>
                        </a:rPr>
                        <a:t>Table 5.23   Publications by Study Design  (n = 252)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73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Type of Paper 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Number of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Publications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Randomised controlled trials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Meta-analyses 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Systematic reviews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Cohort studies 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Descriptive review of series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Case reports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Reviews of topics, CME 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Editorial, letters, advocacy, history, instrumentation,  etc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Scientific studies (viral, chromosomal)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Total publications in thoracic surgery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Arial"/>
                          <a:ea typeface="Times New Roman"/>
                          <a:cs typeface="Times New Roman"/>
                        </a:rPr>
                        <a:t>252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9848"/>
          </a:xfrm>
        </p:spPr>
        <p:txBody>
          <a:bodyPr/>
          <a:lstStyle/>
          <a:p>
            <a:r>
              <a:rPr lang="en-ZA" dirty="0" smtClean="0"/>
              <a:t>Impact factor of SA Literature </a:t>
            </a:r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15614" y="1988840"/>
          <a:ext cx="6624737" cy="3545177"/>
        </p:xfrm>
        <a:graphic>
          <a:graphicData uri="http://schemas.openxmlformats.org/drawingml/2006/table">
            <a:tbl>
              <a:tblPr/>
              <a:tblGrid>
                <a:gridCol w="2591204"/>
                <a:gridCol w="1655486"/>
                <a:gridCol w="1382925"/>
                <a:gridCol w="995122"/>
              </a:tblGrid>
              <a:tr h="414498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  <a:t>Table 5.20.  Most frequently published in Journals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43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Arial"/>
                          <a:ea typeface="Times New Roman"/>
                          <a:cs typeface="Times New Roman"/>
                        </a:rPr>
                        <a:t>Journal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Arial"/>
                          <a:ea typeface="Times New Roman"/>
                          <a:cs typeface="Times New Roman"/>
                        </a:rPr>
                        <a:t>Journal citation impact factor*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 dirty="0">
                          <a:latin typeface="Arial"/>
                          <a:ea typeface="Times New Roman"/>
                          <a:cs typeface="Times New Roman"/>
                        </a:rPr>
                        <a:t>Number of publications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S Afr Med J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1.268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88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Thorax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6.226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S Afr Resp  J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Not reviewed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SA J Surg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0.265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Ann Thor Surg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2.022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J Thorac Cardiovasc Surg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3.354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Br J Surg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4.304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Eur J Cardiothoracic Surg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2.011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>
                          <a:latin typeface="Arial"/>
                          <a:ea typeface="Times New Roman"/>
                          <a:cs typeface="Times New Roman"/>
                        </a:rPr>
                        <a:t>Chest 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>
                          <a:latin typeface="Arial"/>
                          <a:ea typeface="Times New Roman"/>
                          <a:cs typeface="Times New Roman"/>
                        </a:rPr>
                        <a:t>4.143</a:t>
                      </a:r>
                      <a:endParaRPr lang="en-ZA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en-ZA" sz="3200" dirty="0" smtClean="0"/>
              <a:t>What are the important surgical decisions in inflammatory lung disease? 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/>
          <a:lstStyle/>
          <a:p>
            <a:r>
              <a:rPr lang="en-ZA" dirty="0" smtClean="0"/>
              <a:t>Resectability and operability </a:t>
            </a:r>
          </a:p>
          <a:p>
            <a:r>
              <a:rPr lang="en-ZA" dirty="0" smtClean="0"/>
              <a:t>Risk benefit assessment </a:t>
            </a:r>
          </a:p>
          <a:p>
            <a:r>
              <a:rPr lang="en-ZA" dirty="0" smtClean="0"/>
              <a:t>TB / HIV status; CD4 count; Albumin; BMI</a:t>
            </a:r>
          </a:p>
          <a:p>
            <a:pPr>
              <a:buNone/>
            </a:pPr>
            <a:r>
              <a:rPr lang="en-ZA" dirty="0" smtClean="0"/>
              <a:t>	Gas; lung function; V/Q; </a:t>
            </a:r>
          </a:p>
          <a:p>
            <a:r>
              <a:rPr lang="en-ZA" dirty="0" smtClean="0"/>
              <a:t>PHT – the great leveller</a:t>
            </a:r>
          </a:p>
          <a:p>
            <a:endParaRPr lang="en-ZA" dirty="0" smtClean="0"/>
          </a:p>
          <a:p>
            <a:r>
              <a:rPr lang="en-ZA" dirty="0" smtClean="0"/>
              <a:t>Anticipation of complications and technical difficulties</a:t>
            </a:r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Content Placeholder 3" descr="insurance and m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836712"/>
            <a:ext cx="7969534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Problems in surgery for pulmonary aspergilloma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41136"/>
          </a:xfrm>
        </p:spPr>
        <p:txBody>
          <a:bodyPr>
            <a:normAutofit/>
          </a:bodyPr>
          <a:lstStyle/>
          <a:p>
            <a:r>
              <a:rPr lang="en-ZA" dirty="0" smtClean="0"/>
              <a:t>The evidence level 4   i.e. case reports / series</a:t>
            </a:r>
          </a:p>
          <a:p>
            <a:r>
              <a:rPr lang="en-ZA" dirty="0" smtClean="0"/>
              <a:t>Recommendation grades C &amp; D</a:t>
            </a:r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pic>
        <p:nvPicPr>
          <p:cNvPr id="5" name="Picture 4" descr="L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3140968"/>
            <a:ext cx="4392488" cy="3513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Problems in surgery for pulmonary aspergilloma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469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sz="3500" dirty="0" smtClean="0"/>
              <a:t>1.  Patient selection </a:t>
            </a:r>
          </a:p>
          <a:p>
            <a:endParaRPr lang="en-ZA" dirty="0" smtClean="0"/>
          </a:p>
          <a:p>
            <a:r>
              <a:rPr lang="en-ZA" dirty="0" smtClean="0"/>
              <a:t>Asymptomatic aspergilloma</a:t>
            </a:r>
          </a:p>
          <a:p>
            <a:r>
              <a:rPr lang="en-ZA" dirty="0" smtClean="0"/>
              <a:t>Complex disease </a:t>
            </a:r>
          </a:p>
          <a:p>
            <a:r>
              <a:rPr lang="en-ZA" dirty="0" smtClean="0"/>
              <a:t>Bilateral disease </a:t>
            </a:r>
          </a:p>
          <a:p>
            <a:r>
              <a:rPr lang="en-ZA" dirty="0" smtClean="0"/>
              <a:t>Combination of disease pattern and respiratory compromise or co-morbidities</a:t>
            </a:r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en-ZA" dirty="0" smtClean="0"/>
              <a:t>Aspergilloma – UFS strategy</a:t>
            </a:r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1700808"/>
          <a:ext cx="5653612" cy="2557860"/>
        </p:xfrm>
        <a:graphic>
          <a:graphicData uri="http://schemas.openxmlformats.org/drawingml/2006/table">
            <a:tbl>
              <a:tblPr/>
              <a:tblGrid>
                <a:gridCol w="874033"/>
                <a:gridCol w="1087174"/>
                <a:gridCol w="1955840"/>
                <a:gridCol w="1736565"/>
              </a:tblGrid>
              <a:tr h="48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Fit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Simple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Asym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Fit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Simple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Sym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Fit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Times New Roman"/>
                        </a:rPr>
                        <a:t>Complex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Sym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en-ZA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Fit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Complex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Asym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en-ZA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Unfit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Simple or Complex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/>
                        </a:rPr>
                        <a:t>Asym or Sym</a:t>
                      </a:r>
                      <a:endParaRPr lang="en-ZA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725144"/>
            <a:ext cx="868218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ZA" sz="2000" dirty="0" smtClean="0"/>
              <a:t>  Aggressive policy – 50% will bleed and up to 30% may die from it (4;C)</a:t>
            </a:r>
          </a:p>
          <a:p>
            <a:pPr>
              <a:buFont typeface="Wingdings" pitchFamily="2" charset="2"/>
              <a:buChar char="Ø"/>
            </a:pPr>
            <a:r>
              <a:rPr lang="en-ZA" sz="2000" dirty="0" smtClean="0"/>
              <a:t>  A very few cases of spontaneous resolution </a:t>
            </a:r>
          </a:p>
          <a:p>
            <a:pPr>
              <a:buFont typeface="Wingdings" pitchFamily="2" charset="2"/>
              <a:buChar char="Ø"/>
            </a:pPr>
            <a:r>
              <a:rPr lang="en-ZA" sz="2000" dirty="0" smtClean="0"/>
              <a:t>  Lobectomy, wedge, pneumonectomy, cavernostomy, myoplasty, t’plasty</a:t>
            </a:r>
            <a:endParaRPr lang="en-ZA" sz="2000" dirty="0"/>
          </a:p>
        </p:txBody>
      </p:sp>
      <p:sp>
        <p:nvSpPr>
          <p:cNvPr id="10" name="Trapezoid 9"/>
          <p:cNvSpPr/>
          <p:nvPr/>
        </p:nvSpPr>
        <p:spPr>
          <a:xfrm rot="10800000">
            <a:off x="6300192" y="1700808"/>
            <a:ext cx="1152128" cy="252028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en-ZA" sz="2400" dirty="0" smtClean="0"/>
              <a:t>Resection</a:t>
            </a:r>
            <a:endParaRPr lang="en-ZA" sz="2400" dirty="0"/>
          </a:p>
        </p:txBody>
      </p:sp>
      <p:sp>
        <p:nvSpPr>
          <p:cNvPr id="11" name="Trapezoid 10"/>
          <p:cNvSpPr/>
          <p:nvPr/>
        </p:nvSpPr>
        <p:spPr>
          <a:xfrm>
            <a:off x="7596336" y="1700808"/>
            <a:ext cx="1152128" cy="252028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 anchorCtr="1"/>
          <a:lstStyle/>
          <a:p>
            <a:pPr algn="ctr"/>
            <a:r>
              <a:rPr lang="en-ZA" sz="2000" dirty="0" smtClean="0"/>
              <a:t>Cavity or haemoptysis </a:t>
            </a:r>
            <a:r>
              <a:rPr lang="en-ZA" sz="2000" dirty="0" err="1" smtClean="0"/>
              <a:t>mx</a:t>
            </a:r>
            <a:endParaRPr lang="en-ZA" sz="2000" dirty="0"/>
          </a:p>
        </p:txBody>
      </p:sp>
      <p:sp>
        <p:nvSpPr>
          <p:cNvPr id="12" name="Rectangle 11"/>
          <p:cNvSpPr/>
          <p:nvPr/>
        </p:nvSpPr>
        <p:spPr>
          <a:xfrm>
            <a:off x="611560" y="6093296"/>
            <a:ext cx="4862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Adapted from el Oakley, R.  et al, Thorax 1997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/>
          </a:bodyPr>
          <a:lstStyle/>
          <a:p>
            <a:r>
              <a:rPr lang="en-ZA" dirty="0" smtClean="0"/>
              <a:t>EBM / SBM in thoracic surgery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7160"/>
          </a:xfrm>
        </p:spPr>
        <p:txBody>
          <a:bodyPr>
            <a:normAutofit fontScale="85000" lnSpcReduction="10000"/>
          </a:bodyPr>
          <a:lstStyle/>
          <a:p>
            <a:r>
              <a:rPr lang="en-ZA" dirty="0" smtClean="0"/>
              <a:t>Evidence based medicine – clinical decisions are based on experimental evidence of proven treatment efficiency. </a:t>
            </a:r>
          </a:p>
          <a:p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Purely intuitive, traditional, experiential decision making.  </a:t>
            </a:r>
          </a:p>
          <a:p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Integrate experimental evidence with clinical experience. </a:t>
            </a:r>
          </a:p>
          <a:p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Evidence based medicine is the conscientious, explicit, and</a:t>
            </a:r>
            <a:r>
              <a:rPr lang="en-ZA" baseline="30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judicious use of current best evidence in making decisions about</a:t>
            </a:r>
            <a:r>
              <a:rPr lang="en-ZA" baseline="30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the care of individual patients.  </a:t>
            </a:r>
          </a:p>
          <a:p>
            <a:endParaRPr lang="en-ZA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CABG vs thoracic surgery  (6/119 </a:t>
            </a:r>
            <a:r>
              <a:rPr lang="en-Z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Anyanwu</a:t>
            </a:r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&amp; Treasure)</a:t>
            </a:r>
          </a:p>
          <a:p>
            <a:r>
              <a:rPr lang="en-Z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Experimental evidence is not surgical but addresses broad treatment protocols e.g. neoadjuvant and adjuvant therapies. </a:t>
            </a:r>
          </a:p>
          <a:p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936104" cy="5976664"/>
          </a:xfrm>
        </p:spPr>
        <p:txBody>
          <a:bodyPr vert="vert270"/>
          <a:lstStyle/>
          <a:p>
            <a:r>
              <a:rPr lang="en-ZA" dirty="0" smtClean="0"/>
              <a:t>Algorithm Aspergilloma</a:t>
            </a:r>
            <a:endParaRPr lang="en-ZA" dirty="0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grpSp>
        <p:nvGrpSpPr>
          <p:cNvPr id="33793" name="Group 1"/>
          <p:cNvGrpSpPr>
            <a:grpSpLocks noChangeAspect="1"/>
          </p:cNvGrpSpPr>
          <p:nvPr/>
        </p:nvGrpSpPr>
        <p:grpSpPr bwMode="auto">
          <a:xfrm>
            <a:off x="1619672" y="377280"/>
            <a:ext cx="7180312" cy="6480720"/>
            <a:chOff x="1627" y="2671"/>
            <a:chExt cx="8100" cy="8950"/>
          </a:xfrm>
        </p:grpSpPr>
        <p:sp>
          <p:nvSpPr>
            <p:cNvPr id="33829" name="AutoShape 37"/>
            <p:cNvSpPr>
              <a:spLocks noChangeAspect="1" noChangeArrowheads="1" noTextEdit="1"/>
            </p:cNvSpPr>
            <p:nvPr/>
          </p:nvSpPr>
          <p:spPr bwMode="auto">
            <a:xfrm>
              <a:off x="1627" y="2671"/>
              <a:ext cx="8100" cy="8950"/>
            </a:xfrm>
            <a:prstGeom prst="rect">
              <a:avLst/>
            </a:prstGeom>
            <a:noFill/>
            <a:ln w="9525">
              <a:solidFill>
                <a:srgbClr val="33333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28" name="Text Box 36"/>
            <p:cNvSpPr txBox="1">
              <a:spLocks noChangeArrowheads="1"/>
            </p:cNvSpPr>
            <p:nvPr/>
          </p:nvSpPr>
          <p:spPr bwMode="auto">
            <a:xfrm>
              <a:off x="3727" y="2825"/>
              <a:ext cx="4500" cy="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Aspergilloma </a:t>
              </a:r>
              <a:b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ZN negative or after 3 months treatment with 4 drugs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7" name="Text Box 35"/>
            <p:cNvSpPr txBox="1">
              <a:spLocks noChangeArrowheads="1"/>
            </p:cNvSpPr>
            <p:nvPr/>
          </p:nvSpPr>
          <p:spPr bwMode="auto">
            <a:xfrm>
              <a:off x="6919" y="3906"/>
              <a:ext cx="2358" cy="6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Patient physiologically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UNFIT</a:t>
              </a: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for surgery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6" name="Text Box 34"/>
            <p:cNvSpPr txBox="1">
              <a:spLocks noChangeArrowheads="1"/>
            </p:cNvSpPr>
            <p:nvPr/>
          </p:nvSpPr>
          <p:spPr bwMode="auto">
            <a:xfrm>
              <a:off x="3577" y="3906"/>
              <a:ext cx="2302" cy="6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Patient physiologically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FIT </a:t>
              </a: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for surgery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5" name="Text Box 33"/>
            <p:cNvSpPr txBox="1">
              <a:spLocks noChangeArrowheads="1"/>
            </p:cNvSpPr>
            <p:nvPr/>
          </p:nvSpPr>
          <p:spPr bwMode="auto">
            <a:xfrm>
              <a:off x="7327" y="8998"/>
              <a:ext cx="2400" cy="9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Embolisation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Cavernostomy </a:t>
              </a:r>
              <a:b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Medical management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4" name="Text Box 32"/>
            <p:cNvSpPr txBox="1">
              <a:spLocks noChangeArrowheads="1"/>
            </p:cNvSpPr>
            <p:nvPr/>
          </p:nvSpPr>
          <p:spPr bwMode="auto">
            <a:xfrm>
              <a:off x="1927" y="4986"/>
              <a:ext cx="150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Asymptomatic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3" name="Text Box 31"/>
            <p:cNvSpPr txBox="1">
              <a:spLocks noChangeArrowheads="1"/>
            </p:cNvSpPr>
            <p:nvPr/>
          </p:nvSpPr>
          <p:spPr bwMode="auto">
            <a:xfrm>
              <a:off x="5077" y="4986"/>
              <a:ext cx="135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Symptomatic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2" name="Text Box 30"/>
            <p:cNvSpPr txBox="1">
              <a:spLocks noChangeArrowheads="1"/>
            </p:cNvSpPr>
            <p:nvPr/>
          </p:nvSpPr>
          <p:spPr bwMode="auto">
            <a:xfrm>
              <a:off x="1927" y="6066"/>
              <a:ext cx="195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Simple 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1" name="Text Box 29"/>
            <p:cNvSpPr txBox="1">
              <a:spLocks noChangeArrowheads="1"/>
            </p:cNvSpPr>
            <p:nvPr/>
          </p:nvSpPr>
          <p:spPr bwMode="auto">
            <a:xfrm>
              <a:off x="1927" y="6992"/>
              <a:ext cx="150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Complex 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0" name="Text Box 28"/>
            <p:cNvSpPr txBox="1">
              <a:spLocks noChangeArrowheads="1"/>
            </p:cNvSpPr>
            <p:nvPr/>
          </p:nvSpPr>
          <p:spPr bwMode="auto">
            <a:xfrm>
              <a:off x="5077" y="6066"/>
              <a:ext cx="1950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Simple 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9" name="Text Box 27"/>
            <p:cNvSpPr txBox="1">
              <a:spLocks noChangeArrowheads="1"/>
            </p:cNvSpPr>
            <p:nvPr/>
          </p:nvSpPr>
          <p:spPr bwMode="auto">
            <a:xfrm>
              <a:off x="5077" y="6992"/>
              <a:ext cx="1500" cy="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Complex 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8377" y="4523"/>
              <a:ext cx="1" cy="4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6277" y="3443"/>
              <a:ext cx="0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>
              <a:off x="4777" y="3752"/>
              <a:ext cx="3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5" name="Line 23"/>
            <p:cNvSpPr>
              <a:spLocks noChangeShapeType="1"/>
            </p:cNvSpPr>
            <p:nvPr/>
          </p:nvSpPr>
          <p:spPr bwMode="auto">
            <a:xfrm>
              <a:off x="7777" y="3752"/>
              <a:ext cx="0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4" name="Line 22"/>
            <p:cNvSpPr>
              <a:spLocks noChangeShapeType="1"/>
            </p:cNvSpPr>
            <p:nvPr/>
          </p:nvSpPr>
          <p:spPr bwMode="auto">
            <a:xfrm>
              <a:off x="4777" y="3752"/>
              <a:ext cx="1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3" name="Line 21"/>
            <p:cNvSpPr>
              <a:spLocks noChangeShapeType="1"/>
            </p:cNvSpPr>
            <p:nvPr/>
          </p:nvSpPr>
          <p:spPr bwMode="auto">
            <a:xfrm>
              <a:off x="4477" y="4523"/>
              <a:ext cx="0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 flipH="1">
              <a:off x="2677" y="4832"/>
              <a:ext cx="28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1" name="Line 19"/>
            <p:cNvSpPr>
              <a:spLocks noChangeShapeType="1"/>
            </p:cNvSpPr>
            <p:nvPr/>
          </p:nvSpPr>
          <p:spPr bwMode="auto">
            <a:xfrm>
              <a:off x="5527" y="4832"/>
              <a:ext cx="1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>
              <a:off x="2677" y="4832"/>
              <a:ext cx="1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 flipH="1">
              <a:off x="1777" y="5140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H="1">
              <a:off x="4927" y="5140"/>
              <a:ext cx="1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1777" y="5140"/>
              <a:ext cx="0" cy="20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6" name="Line 14"/>
            <p:cNvSpPr>
              <a:spLocks noChangeShapeType="1"/>
            </p:cNvSpPr>
            <p:nvPr/>
          </p:nvSpPr>
          <p:spPr bwMode="auto">
            <a:xfrm>
              <a:off x="4927" y="5140"/>
              <a:ext cx="1" cy="20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 flipH="1">
              <a:off x="1777" y="6221"/>
              <a:ext cx="1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 flipH="1">
              <a:off x="1777" y="7146"/>
              <a:ext cx="1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 flipH="1">
              <a:off x="4927" y="6221"/>
              <a:ext cx="1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 flipH="1">
              <a:off x="4927" y="7146"/>
              <a:ext cx="1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2527" y="10232"/>
              <a:ext cx="2799" cy="7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Operate to prevent haemoptysis 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(Mortality of surgery is less than that of serious bleed)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5227" y="8998"/>
              <a:ext cx="1950" cy="11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Stabilise and operate 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Preferably on an elective list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Individualise in complex disease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99" name="Line 7"/>
            <p:cNvSpPr>
              <a:spLocks noChangeShapeType="1"/>
            </p:cNvSpPr>
            <p:nvPr/>
          </p:nvSpPr>
          <p:spPr bwMode="auto">
            <a:xfrm>
              <a:off x="6127" y="7455"/>
              <a:ext cx="1" cy="15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>
              <a:off x="6877" y="6529"/>
              <a:ext cx="1" cy="2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797" name="Text Box 5"/>
            <p:cNvSpPr txBox="1">
              <a:spLocks noChangeArrowheads="1"/>
            </p:cNvSpPr>
            <p:nvPr/>
          </p:nvSpPr>
          <p:spPr bwMode="auto">
            <a:xfrm>
              <a:off x="1627" y="8072"/>
              <a:ext cx="3150" cy="20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Wait and see approach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(Morbidity higher in complex disease)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Individualise the decision.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If disease not too bad operate especially if resection likely to be less than a pneumonectomy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Operate early when minor symptoms occur 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Age, Extent of resection, HIV status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>
              <a:off x="2977" y="7455"/>
              <a:ext cx="1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795" name="Line 3"/>
            <p:cNvSpPr>
              <a:spLocks noChangeShapeType="1"/>
            </p:cNvSpPr>
            <p:nvPr/>
          </p:nvSpPr>
          <p:spPr bwMode="auto">
            <a:xfrm>
              <a:off x="3877" y="6375"/>
              <a:ext cx="1200" cy="1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33794" name="Line 2"/>
            <p:cNvSpPr>
              <a:spLocks noChangeShapeType="1"/>
            </p:cNvSpPr>
            <p:nvPr/>
          </p:nvSpPr>
          <p:spPr bwMode="auto">
            <a:xfrm>
              <a:off x="5077" y="8072"/>
              <a:ext cx="1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</p:grp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0" y="6629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Problems in surgery for pulmonary aspergilloma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469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sz="3500" dirty="0" smtClean="0"/>
              <a:t>2.  Surgical problems </a:t>
            </a:r>
            <a:br>
              <a:rPr lang="en-ZA" sz="3500" dirty="0" smtClean="0"/>
            </a:br>
            <a:endParaRPr lang="en-ZA" sz="3500" dirty="0" smtClean="0"/>
          </a:p>
          <a:p>
            <a:r>
              <a:rPr lang="en-ZA" dirty="0" smtClean="0"/>
              <a:t>Lobectomy and extension to pneumonectomy</a:t>
            </a:r>
          </a:p>
          <a:p>
            <a:r>
              <a:rPr lang="en-ZA" dirty="0" smtClean="0"/>
              <a:t>Dealing with the bronchus</a:t>
            </a:r>
          </a:p>
          <a:p>
            <a:r>
              <a:rPr lang="en-ZA" dirty="0" smtClean="0"/>
              <a:t>Air leaks </a:t>
            </a:r>
          </a:p>
          <a:p>
            <a:r>
              <a:rPr lang="en-ZA" dirty="0" smtClean="0"/>
              <a:t>Pleural space problems </a:t>
            </a:r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5517232"/>
            <a:ext cx="7922362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ZA" sz="2000" dirty="0" smtClean="0"/>
              <a:t>Stick to basic principles and always ask “what am I trying to achieve </a:t>
            </a:r>
          </a:p>
          <a:p>
            <a:r>
              <a:rPr lang="en-ZA" sz="2000" dirty="0" smtClean="0"/>
              <a:t>by this intervention”</a:t>
            </a:r>
            <a:endParaRPr lang="en-Z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82000" cy="1069848"/>
          </a:xfrm>
        </p:spPr>
        <p:txBody>
          <a:bodyPr/>
          <a:lstStyle/>
          <a:p>
            <a:r>
              <a:rPr lang="en-ZA" dirty="0" smtClean="0"/>
              <a:t>Bilateral and complex</a:t>
            </a:r>
            <a:endParaRPr lang="en-Z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3"/>
          </p:nvPr>
        </p:nvSpPr>
        <p:spPr>
          <a:xfrm>
            <a:off x="4721225" y="1556792"/>
            <a:ext cx="4041775" cy="576064"/>
          </a:xfrm>
        </p:spPr>
        <p:txBody>
          <a:bodyPr/>
          <a:lstStyle/>
          <a:p>
            <a:r>
              <a:rPr lang="en-ZA" dirty="0" smtClean="0"/>
              <a:t>Problems</a:t>
            </a:r>
            <a:endParaRPr lang="en-Z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718304" y="2276872"/>
            <a:ext cx="4041775" cy="4317847"/>
          </a:xfrm>
        </p:spPr>
        <p:txBody>
          <a:bodyPr/>
          <a:lstStyle/>
          <a:p>
            <a:r>
              <a:rPr lang="en-ZA" dirty="0" smtClean="0"/>
              <a:t>Indications for surgery</a:t>
            </a:r>
            <a:br>
              <a:rPr lang="en-ZA" dirty="0" smtClean="0"/>
            </a:br>
            <a:r>
              <a:rPr lang="en-ZA" dirty="0" smtClean="0"/>
              <a:t>- haemoptysis  </a:t>
            </a:r>
            <a:br>
              <a:rPr lang="en-ZA" dirty="0" smtClean="0"/>
            </a:br>
            <a:r>
              <a:rPr lang="en-ZA" dirty="0" smtClean="0"/>
              <a:t>- suppuration</a:t>
            </a:r>
          </a:p>
          <a:p>
            <a:endParaRPr lang="en-ZA" dirty="0" smtClean="0"/>
          </a:p>
          <a:p>
            <a:r>
              <a:rPr lang="en-ZA" dirty="0" smtClean="0"/>
              <a:t>Side first?</a:t>
            </a:r>
          </a:p>
          <a:p>
            <a:endParaRPr lang="en-ZA" dirty="0" smtClean="0"/>
          </a:p>
          <a:p>
            <a:r>
              <a:rPr lang="en-ZA" dirty="0" smtClean="0"/>
              <a:t>Reserves and achievable  benefit</a:t>
            </a:r>
          </a:p>
        </p:txBody>
      </p:sp>
      <p:pic>
        <p:nvPicPr>
          <p:cNvPr id="4" name="Picture 3" descr="Monad si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88640"/>
            <a:ext cx="6984776" cy="6984776"/>
          </a:xfrm>
          <a:prstGeom prst="rect">
            <a:avLst/>
          </a:prstGeom>
        </p:spPr>
      </p:pic>
      <p:pic>
        <p:nvPicPr>
          <p:cNvPr id="19" name="Picture 18" descr="Monad si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204864"/>
            <a:ext cx="4392488" cy="439248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rmAutofit/>
          </a:bodyPr>
          <a:lstStyle/>
          <a:p>
            <a:r>
              <a:rPr lang="en-ZA" sz="3600" dirty="0" smtClean="0"/>
              <a:t>Lobectomy / Pneumonectomy</a:t>
            </a:r>
            <a:endParaRPr lang="en-Z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469128"/>
          </a:xfrm>
        </p:spPr>
        <p:txBody>
          <a:bodyPr>
            <a:normAutofit/>
          </a:bodyPr>
          <a:lstStyle/>
          <a:p>
            <a:pPr>
              <a:buNone/>
            </a:pPr>
            <a:endParaRPr lang="en-ZA" dirty="0" smtClean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pic>
        <p:nvPicPr>
          <p:cNvPr id="5" name="Picture 4" descr="L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7" y="1988840"/>
            <a:ext cx="5130571" cy="410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066800"/>
          </a:xfrm>
        </p:spPr>
        <p:txBody>
          <a:bodyPr>
            <a:normAutofit/>
          </a:bodyPr>
          <a:lstStyle/>
          <a:p>
            <a:r>
              <a:rPr lang="en-ZA" dirty="0" smtClean="0"/>
              <a:t>Alveolar air leaks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301608" cy="4253104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Definition?  5:7:14</a:t>
            </a:r>
          </a:p>
          <a:p>
            <a:endParaRPr lang="en-ZA" dirty="0" smtClean="0"/>
          </a:p>
          <a:p>
            <a:r>
              <a:rPr lang="en-ZA" dirty="0" smtClean="0"/>
              <a:t>Why is it a problem? </a:t>
            </a:r>
            <a:br>
              <a:rPr lang="en-ZA" dirty="0" smtClean="0"/>
            </a:br>
            <a:r>
              <a:rPr lang="en-ZA" dirty="0" smtClean="0"/>
              <a:t>Prolonged LOS, cost </a:t>
            </a:r>
            <a:br>
              <a:rPr lang="en-ZA" dirty="0" smtClean="0"/>
            </a:br>
            <a:r>
              <a:rPr lang="en-ZA" dirty="0" smtClean="0"/>
              <a:t>Empyema</a:t>
            </a:r>
            <a:br>
              <a:rPr lang="en-ZA" dirty="0" smtClean="0"/>
            </a:br>
            <a:r>
              <a:rPr lang="en-ZA" dirty="0" smtClean="0"/>
              <a:t>Air leak with incomplete expansion of lung</a:t>
            </a:r>
          </a:p>
          <a:p>
            <a:endParaRPr lang="en-ZA" dirty="0" smtClean="0"/>
          </a:p>
          <a:p>
            <a:r>
              <a:rPr lang="en-ZA" dirty="0" smtClean="0"/>
              <a:t>Who gets it? </a:t>
            </a:r>
          </a:p>
          <a:p>
            <a:endParaRPr lang="en-ZA" dirty="0" smtClean="0"/>
          </a:p>
          <a:p>
            <a:r>
              <a:rPr lang="en-ZA" dirty="0" smtClean="0"/>
              <a:t>How does it happen?</a:t>
            </a:r>
            <a:br>
              <a:rPr lang="en-ZA" dirty="0" smtClean="0"/>
            </a:br>
            <a:r>
              <a:rPr lang="en-ZA" dirty="0" smtClean="0"/>
              <a:t>- Denude the visceral pleura</a:t>
            </a:r>
            <a:br>
              <a:rPr lang="en-ZA" dirty="0" smtClean="0"/>
            </a:br>
            <a:r>
              <a:rPr lang="en-ZA" dirty="0" smtClean="0"/>
              <a:t>- Incisions in lung </a:t>
            </a:r>
            <a:br>
              <a:rPr lang="en-ZA" dirty="0" smtClean="0"/>
            </a:br>
            <a:r>
              <a:rPr lang="en-ZA" dirty="0" smtClean="0"/>
              <a:t>- Inadvertent puncture.  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How do we deal with air leaks at surgery?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dirty="0" smtClean="0"/>
              <a:t>Suture </a:t>
            </a:r>
            <a:r>
              <a:rPr lang="en-ZA" sz="2000" dirty="0" smtClean="0"/>
              <a:t>(pleural peel)</a:t>
            </a:r>
            <a:endParaRPr lang="en-ZA" dirty="0" smtClean="0"/>
          </a:p>
          <a:p>
            <a:pPr>
              <a:buNone/>
            </a:pPr>
            <a:r>
              <a:rPr lang="en-ZA" dirty="0" smtClean="0"/>
              <a:t>Cautery</a:t>
            </a:r>
          </a:p>
          <a:p>
            <a:pPr>
              <a:buNone/>
            </a:pPr>
            <a:r>
              <a:rPr lang="en-ZA" dirty="0" smtClean="0"/>
              <a:t>Patch </a:t>
            </a:r>
            <a:r>
              <a:rPr lang="en-ZA" sz="2000" dirty="0" smtClean="0"/>
              <a:t>(pleura, pericardium, fat, bovine, artificial) </a:t>
            </a:r>
            <a:endParaRPr lang="en-ZA" dirty="0" smtClean="0"/>
          </a:p>
          <a:p>
            <a:pPr>
              <a:buNone/>
            </a:pPr>
            <a:r>
              <a:rPr lang="en-ZA" dirty="0" smtClean="0"/>
              <a:t>Staple</a:t>
            </a:r>
          </a:p>
          <a:p>
            <a:pPr>
              <a:buNone/>
            </a:pPr>
            <a:r>
              <a:rPr lang="en-ZA" dirty="0" smtClean="0"/>
              <a:t>Pleural tent </a:t>
            </a:r>
          </a:p>
          <a:p>
            <a:pPr>
              <a:buNone/>
            </a:pPr>
            <a:r>
              <a:rPr lang="en-ZA" dirty="0" smtClean="0"/>
              <a:t>Resect lung </a:t>
            </a:r>
            <a:r>
              <a:rPr lang="en-ZA" sz="2000" dirty="0" smtClean="0"/>
              <a:t>(convert to lobectomy; pneumonectomy)</a:t>
            </a:r>
            <a:endParaRPr lang="en-ZA" dirty="0" smtClean="0"/>
          </a:p>
          <a:p>
            <a:pPr>
              <a:buNone/>
            </a:pPr>
            <a:r>
              <a:rPr lang="en-ZA" dirty="0" smtClean="0"/>
              <a:t>Thoracoplasty</a:t>
            </a:r>
          </a:p>
          <a:p>
            <a:pPr>
              <a:buNone/>
            </a:pPr>
            <a:r>
              <a:rPr lang="en-ZA" dirty="0" smtClean="0"/>
              <a:t>Talc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en-ZA" dirty="0" smtClean="0"/>
              <a:t>Autologous blood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r>
              <a:rPr lang="en-ZA" dirty="0" smtClean="0"/>
              <a:t>Shackcloth et al ATS, 2006</a:t>
            </a:r>
          </a:p>
          <a:p>
            <a:endParaRPr lang="en-ZA" dirty="0" smtClean="0"/>
          </a:p>
          <a:p>
            <a:r>
              <a:rPr lang="en-ZA" dirty="0" smtClean="0"/>
              <a:t>319 lobectomies over 18 month period</a:t>
            </a:r>
          </a:p>
          <a:p>
            <a:r>
              <a:rPr lang="en-ZA" dirty="0" smtClean="0"/>
              <a:t>7% leaks &gt; 5 days  (n=22)</a:t>
            </a:r>
          </a:p>
          <a:p>
            <a:endParaRPr lang="en-ZA" dirty="0" smtClean="0"/>
          </a:p>
          <a:p>
            <a:r>
              <a:rPr lang="en-ZA" dirty="0" smtClean="0"/>
              <a:t>120ml blood on day 5 and day 7 if needed</a:t>
            </a:r>
          </a:p>
          <a:p>
            <a:endParaRPr lang="en-ZA" dirty="0" smtClean="0"/>
          </a:p>
          <a:p>
            <a:r>
              <a:rPr lang="en-ZA" dirty="0" smtClean="0"/>
              <a:t>60% stopped within 24 hours </a:t>
            </a:r>
          </a:p>
          <a:p>
            <a:r>
              <a:rPr lang="en-ZA" dirty="0" smtClean="0"/>
              <a:t>Significant advantage </a:t>
            </a:r>
            <a:r>
              <a:rPr lang="en-ZA" dirty="0" err="1" smtClean="0"/>
              <a:t>ito</a:t>
            </a:r>
            <a:r>
              <a:rPr lang="en-ZA" dirty="0" smtClean="0"/>
              <a:t>. ICD duration and LOS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r>
              <a:rPr lang="en-ZA" dirty="0" smtClean="0"/>
              <a:t>Suction?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r>
              <a:rPr lang="en-ZA" dirty="0" err="1" smtClean="0"/>
              <a:t>Sanni</a:t>
            </a:r>
            <a:r>
              <a:rPr lang="en-ZA" dirty="0" smtClean="0"/>
              <a:t> et al, Interactive CV&amp;TS, 2006</a:t>
            </a:r>
          </a:p>
          <a:p>
            <a:r>
              <a:rPr lang="en-ZA" dirty="0" smtClean="0"/>
              <a:t>Systematic review of RCTs</a:t>
            </a:r>
          </a:p>
          <a:p>
            <a:r>
              <a:rPr lang="en-ZA" dirty="0" smtClean="0"/>
              <a:t>n=391 papers, </a:t>
            </a:r>
          </a:p>
          <a:p>
            <a:r>
              <a:rPr lang="en-ZA" dirty="0" smtClean="0"/>
              <a:t>5 RCTs,  n=585, </a:t>
            </a:r>
          </a:p>
          <a:p>
            <a:endParaRPr lang="en-ZA" dirty="0" smtClean="0"/>
          </a:p>
          <a:p>
            <a:r>
              <a:rPr lang="en-ZA" dirty="0" smtClean="0"/>
              <a:t>none favoured suction </a:t>
            </a:r>
          </a:p>
          <a:p>
            <a:endParaRPr lang="en-ZA" dirty="0" smtClean="0"/>
          </a:p>
          <a:p>
            <a:r>
              <a:rPr lang="en-ZA" dirty="0" smtClean="0"/>
              <a:t>except perhaps in large leaks with PT. 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en-ZA" dirty="0" smtClean="0"/>
              <a:t>Glues: a neo-pleura?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Fibrin </a:t>
            </a:r>
          </a:p>
          <a:p>
            <a:r>
              <a:rPr lang="en-ZA" dirty="0" smtClean="0"/>
              <a:t>Polyethylene-glycol</a:t>
            </a:r>
          </a:p>
          <a:p>
            <a:r>
              <a:rPr lang="en-ZA" dirty="0" smtClean="0"/>
              <a:t>Cyanoacrylate </a:t>
            </a:r>
          </a:p>
          <a:p>
            <a:r>
              <a:rPr lang="en-ZA" dirty="0" err="1" smtClean="0"/>
              <a:t>Gluteraldehyde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Raw surface</a:t>
            </a:r>
          </a:p>
          <a:p>
            <a:r>
              <a:rPr lang="en-ZA" dirty="0" smtClean="0"/>
              <a:t>Over buttressed staple line</a:t>
            </a:r>
          </a:p>
          <a:p>
            <a:endParaRPr lang="en-ZA" dirty="0" smtClean="0"/>
          </a:p>
          <a:p>
            <a:r>
              <a:rPr lang="en-ZA" dirty="0" smtClean="0"/>
              <a:t>Elastic, adhere to visceral pleura and lung parenchyma</a:t>
            </a:r>
          </a:p>
          <a:p>
            <a:r>
              <a:rPr lang="en-ZA" dirty="0" smtClean="0"/>
              <a:t>Wet surface</a:t>
            </a:r>
          </a:p>
          <a:p>
            <a:r>
              <a:rPr lang="en-ZA" dirty="0" smtClean="0"/>
              <a:t>Expansion of lung</a:t>
            </a:r>
          </a:p>
          <a:p>
            <a:r>
              <a:rPr lang="en-ZA" dirty="0" smtClean="0"/>
              <a:t>Airway pressure</a:t>
            </a:r>
          </a:p>
          <a:p>
            <a:r>
              <a:rPr lang="en-ZA" dirty="0" smtClean="0"/>
              <a:t>Buttressed by apposition against parietal pleura</a:t>
            </a:r>
          </a:p>
          <a:p>
            <a:endParaRPr lang="en-ZA" dirty="0" smtClean="0"/>
          </a:p>
          <a:p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r>
              <a:rPr lang="en-ZA" dirty="0" smtClean="0"/>
              <a:t>What evidence for glue?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11 RCTs + 1 Cochrane review </a:t>
            </a:r>
            <a:r>
              <a:rPr lang="en-GB" dirty="0" smtClean="0"/>
              <a:t>(Serra-</a:t>
            </a:r>
            <a:r>
              <a:rPr lang="en-GB" dirty="0" err="1" smtClean="0"/>
              <a:t>Mitjans</a:t>
            </a:r>
            <a:r>
              <a:rPr lang="en-GB" dirty="0" smtClean="0"/>
              <a:t> et al., 2005).</a:t>
            </a:r>
            <a:r>
              <a:rPr lang="en-ZA" dirty="0" smtClean="0"/>
              <a:t> </a:t>
            </a:r>
          </a:p>
          <a:p>
            <a:endParaRPr lang="en-ZA" dirty="0" smtClean="0"/>
          </a:p>
          <a:p>
            <a:r>
              <a:rPr lang="en-ZA" dirty="0" smtClean="0"/>
              <a:t>1950 – 2007 (</a:t>
            </a:r>
            <a:r>
              <a:rPr lang="en-GB" dirty="0" err="1" smtClean="0"/>
              <a:t>Tambiah</a:t>
            </a:r>
            <a:r>
              <a:rPr lang="en-GB" dirty="0" smtClean="0"/>
              <a:t> et al  2007)</a:t>
            </a:r>
            <a:r>
              <a:rPr lang="en-ZA" dirty="0" smtClean="0"/>
              <a:t>;  261 papers  11 RCTs as best available evidence</a:t>
            </a:r>
          </a:p>
          <a:p>
            <a:endParaRPr lang="en-ZA" dirty="0" smtClean="0"/>
          </a:p>
          <a:p>
            <a:r>
              <a:rPr lang="en-ZA" dirty="0" smtClean="0"/>
              <a:t>6 showed significant reduction in air leaks</a:t>
            </a:r>
            <a:br>
              <a:rPr lang="en-ZA" dirty="0" smtClean="0"/>
            </a:br>
            <a:r>
              <a:rPr lang="en-ZA" dirty="0" smtClean="0"/>
              <a:t>5 did not (LOS; removal ICD)</a:t>
            </a:r>
          </a:p>
          <a:p>
            <a:endParaRPr lang="en-ZA" dirty="0" smtClean="0"/>
          </a:p>
          <a:p>
            <a:r>
              <a:rPr lang="en-ZA" dirty="0" smtClean="0"/>
              <a:t>3 RCTs </a:t>
            </a:r>
            <a:r>
              <a:rPr lang="en-GB" dirty="0" smtClean="0"/>
              <a:t>polyethylene-glycol sealant 2 in favour and one against (Allen et al., 2004, </a:t>
            </a:r>
            <a:r>
              <a:rPr lang="en-GB" dirty="0" err="1" smtClean="0"/>
              <a:t>Wain</a:t>
            </a:r>
            <a:r>
              <a:rPr lang="en-GB" dirty="0" smtClean="0"/>
              <a:t> et al., 2001, Porte et al., 2001).</a:t>
            </a:r>
          </a:p>
          <a:p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sz="3600" dirty="0" smtClean="0"/>
              <a:t>Is General Thoracic Surgical Practice Evidence Based?   One study. 	</a:t>
            </a:r>
            <a:endParaRPr lang="en-Z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98" y="2276872"/>
            <a:ext cx="7827846" cy="347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6309320"/>
            <a:ext cx="5017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 Lee, et al, Ann Thorac Surg 2000;70:429 –31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r>
              <a:rPr lang="en-ZA" dirty="0" smtClean="0"/>
              <a:t>What evidence for glue?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2448272"/>
          </a:xfrm>
        </p:spPr>
        <p:txBody>
          <a:bodyPr>
            <a:normAutofit/>
          </a:bodyPr>
          <a:lstStyle/>
          <a:p>
            <a:r>
              <a:rPr lang="en-ZA" dirty="0" smtClean="0"/>
              <a:t>Up to 2006 fibrin glues not proven to be beneficial (1;A)</a:t>
            </a:r>
          </a:p>
          <a:p>
            <a:endParaRPr lang="en-ZA" dirty="0" smtClean="0"/>
          </a:p>
          <a:p>
            <a:r>
              <a:rPr lang="en-ZA" dirty="0" smtClean="0"/>
              <a:t>2006 </a:t>
            </a:r>
            <a:r>
              <a:rPr lang="en-ZA" dirty="0" err="1" smtClean="0"/>
              <a:t>Tansley</a:t>
            </a:r>
            <a:r>
              <a:rPr lang="en-ZA" dirty="0" smtClean="0"/>
              <a:t> et al </a:t>
            </a:r>
            <a:r>
              <a:rPr lang="en-GB" i="1" dirty="0" smtClean="0"/>
              <a:t>J Thorac </a:t>
            </a:r>
            <a:r>
              <a:rPr lang="en-GB" i="1" dirty="0" err="1" smtClean="0"/>
              <a:t>Cardiovasc</a:t>
            </a:r>
            <a:r>
              <a:rPr lang="en-GB" i="1" dirty="0" smtClean="0"/>
              <a:t> Surg,</a:t>
            </a:r>
            <a:r>
              <a:rPr lang="en-GB" dirty="0" smtClean="0"/>
              <a:t> 132</a:t>
            </a:r>
            <a:r>
              <a:rPr lang="en-GB" b="1" dirty="0" smtClean="0"/>
              <a:t>,</a:t>
            </a:r>
            <a:r>
              <a:rPr lang="en-GB" dirty="0" smtClean="0"/>
              <a:t> 105-12.</a:t>
            </a:r>
            <a:endParaRPr lang="en-ZA" dirty="0" smtClean="0"/>
          </a:p>
          <a:p>
            <a:pPr>
              <a:buNone/>
            </a:pPr>
            <a:endParaRPr lang="en-ZA" dirty="0" smtClean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0656" y="4005064"/>
            <a:ext cx="8233344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dirty="0" err="1" smtClean="0"/>
              <a:t>Bioglue</a:t>
            </a:r>
            <a:r>
              <a:rPr lang="en-ZA" sz="2000" dirty="0" smtClean="0"/>
              <a:t> with surgery vs surgery alone  (n=52)</a:t>
            </a:r>
          </a:p>
          <a:p>
            <a:endParaRPr lang="en-ZA" sz="2000" dirty="0" smtClean="0"/>
          </a:p>
          <a:p>
            <a:r>
              <a:rPr lang="en-ZA" sz="2000" dirty="0" smtClean="0"/>
              <a:t>Clear benefit of the </a:t>
            </a:r>
            <a:r>
              <a:rPr lang="en-ZA" sz="2000" dirty="0" err="1" smtClean="0"/>
              <a:t>Bioglue</a:t>
            </a:r>
            <a:r>
              <a:rPr lang="en-ZA" sz="2000" dirty="0" smtClean="0"/>
              <a:t>; shorter duration leak (p=s); LOS (p=s)</a:t>
            </a:r>
          </a:p>
          <a:p>
            <a:endParaRPr lang="en-ZA" sz="2000" dirty="0" smtClean="0"/>
          </a:p>
          <a:p>
            <a:r>
              <a:rPr lang="en-ZA" sz="2000" dirty="0" err="1" smtClean="0"/>
              <a:t>Bioglue</a:t>
            </a:r>
            <a:r>
              <a:rPr lang="en-ZA" sz="2000" dirty="0" smtClean="0"/>
              <a:t> may be warranted for AAL not responsive to surgical methods. 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French meta-analysis </a:t>
            </a:r>
            <a:br>
              <a:rPr lang="en-ZA" dirty="0" smtClean="0"/>
            </a:br>
            <a:r>
              <a:rPr lang="en-ZA" sz="2700" dirty="0" smtClean="0"/>
              <a:t>Ann Thor Surg 2010,90, 1779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en-ZA" dirty="0" smtClean="0"/>
              <a:t>Malapert et al, 1995-2009,  n=1335</a:t>
            </a:r>
          </a:p>
          <a:p>
            <a:r>
              <a:rPr lang="en-ZA" dirty="0" smtClean="0"/>
              <a:t>Meta analysis 11 RCTs </a:t>
            </a:r>
          </a:p>
          <a:p>
            <a:r>
              <a:rPr lang="en-ZA" dirty="0" smtClean="0"/>
              <a:t>8 +  &gt; 7 days; arrhythmias</a:t>
            </a:r>
          </a:p>
          <a:p>
            <a:r>
              <a:rPr lang="en-ZA" dirty="0" smtClean="0"/>
              <a:t>Did not influence other respiratory complications though</a:t>
            </a:r>
          </a:p>
          <a:p>
            <a:endParaRPr lang="en-ZA" dirty="0" smtClean="0"/>
          </a:p>
          <a:p>
            <a:r>
              <a:rPr lang="en-ZA" dirty="0" smtClean="0"/>
              <a:t>Caution advised in presence of an asymmetrical funnel plot (Rx effect against study size) ~ publication bias</a:t>
            </a:r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7294" y="2636912"/>
            <a:ext cx="2826706" cy="188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Content Placeholder 3" descr="yaching-wallpap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7560840" cy="60422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en-ZA" dirty="0" smtClean="0"/>
              <a:t>Recommendation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Glue associated with reduction in duration of leaks in some but not all studies</a:t>
            </a:r>
          </a:p>
          <a:p>
            <a:r>
              <a:rPr lang="en-ZA" dirty="0" smtClean="0"/>
              <a:t>Still get air leaks – suggests it is not a “sealant” </a:t>
            </a:r>
          </a:p>
          <a:p>
            <a:endParaRPr lang="en-ZA" dirty="0" smtClean="0"/>
          </a:p>
          <a:p>
            <a:r>
              <a:rPr lang="en-ZA" dirty="0" smtClean="0"/>
              <a:t>Perhaps </a:t>
            </a:r>
            <a:r>
              <a:rPr lang="en-ZA" dirty="0" err="1" smtClean="0"/>
              <a:t>bioglue</a:t>
            </a:r>
            <a:r>
              <a:rPr lang="en-ZA" dirty="0" smtClean="0"/>
              <a:t> is better than fibrin and cyanoacrylate</a:t>
            </a:r>
          </a:p>
          <a:p>
            <a:r>
              <a:rPr lang="en-ZA" dirty="0" smtClean="0"/>
              <a:t>Cost factor</a:t>
            </a:r>
          </a:p>
          <a:p>
            <a:endParaRPr lang="en-ZA" dirty="0" smtClean="0"/>
          </a:p>
          <a:p>
            <a:r>
              <a:rPr lang="en-ZA" dirty="0" smtClean="0"/>
              <a:t>We do not have a “glue”</a:t>
            </a:r>
          </a:p>
          <a:p>
            <a:r>
              <a:rPr lang="en-ZA" dirty="0" smtClean="0"/>
              <a:t>Are we not trying to make something work </a:t>
            </a:r>
          </a:p>
          <a:p>
            <a:r>
              <a:rPr lang="en-ZA" dirty="0" smtClean="0"/>
              <a:t>Not effective in creating a neo-pleura</a:t>
            </a:r>
          </a:p>
          <a:p>
            <a:r>
              <a:rPr lang="en-ZA" dirty="0" smtClean="0"/>
              <a:t>Use selectively</a:t>
            </a:r>
          </a:p>
          <a:p>
            <a:r>
              <a:rPr lang="en-ZA" dirty="0" smtClean="0"/>
              <a:t>Future – endobronchial solution?</a:t>
            </a:r>
          </a:p>
          <a:p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en-ZA" dirty="0" smtClean="0"/>
              <a:t>7 operations with RCT evidence </a:t>
            </a:r>
            <a:endParaRPr lang="en-Z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55576" y="1700658"/>
            <a:ext cx="7200800" cy="48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ung icon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59832" y="3501008"/>
            <a:ext cx="633507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ZA" sz="1400" dirty="0" smtClean="0"/>
              <a:t>(3; C)</a:t>
            </a:r>
            <a:endParaRPr lang="en-ZA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491880" y="2924944"/>
            <a:ext cx="572593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ZA" sz="1400" dirty="0" smtClean="0"/>
              <a:t>(1;A)</a:t>
            </a:r>
            <a:endParaRPr lang="en-ZA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4005064"/>
            <a:ext cx="720069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ZA" sz="1400" dirty="0" smtClean="0"/>
              <a:t>( 3;C ) </a:t>
            </a:r>
            <a:endParaRPr lang="en-ZA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4581128"/>
            <a:ext cx="1334020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ZA" sz="1400" dirty="0" smtClean="0"/>
              <a:t>(3; C) cf. (4;D)</a:t>
            </a:r>
            <a:endParaRPr lang="en-Z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5157192"/>
            <a:ext cx="572593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ZA" sz="1400" dirty="0" smtClean="0"/>
              <a:t>(1;A)</a:t>
            </a:r>
            <a:endParaRPr lang="en-ZA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51920" y="5733256"/>
            <a:ext cx="572593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ZA" sz="1400" dirty="0" smtClean="0"/>
              <a:t>(1;A)</a:t>
            </a:r>
            <a:endParaRPr lang="en-ZA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00192" y="6021288"/>
            <a:ext cx="572593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ZA" sz="1400" dirty="0" smtClean="0"/>
              <a:t>(1;A)</a:t>
            </a:r>
            <a:endParaRPr lang="en-Z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Empyema open drainage by VATS vs ICD drainage.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8" cy="4369672"/>
          </a:xfrm>
        </p:spPr>
        <p:txBody>
          <a:bodyPr>
            <a:normAutofit/>
          </a:bodyPr>
          <a:lstStyle/>
          <a:p>
            <a:r>
              <a:rPr lang="en-ZA" sz="2400" dirty="0" smtClean="0"/>
              <a:t>Cochrane Database </a:t>
            </a:r>
            <a:r>
              <a:rPr lang="en-ZA" sz="2400" dirty="0" err="1" smtClean="0"/>
              <a:t>Syst</a:t>
            </a:r>
            <a:r>
              <a:rPr lang="en-ZA" sz="2400" dirty="0" smtClean="0"/>
              <a:t> Rev. 2005 Oct 19;(4):CD001956.   </a:t>
            </a:r>
            <a:r>
              <a:rPr lang="en-ZA" sz="2400" dirty="0" err="1" smtClean="0"/>
              <a:t>Coote</a:t>
            </a:r>
            <a:r>
              <a:rPr lang="en-ZA" sz="2400" dirty="0" smtClean="0"/>
              <a:t> N, Kay E. </a:t>
            </a:r>
          </a:p>
          <a:p>
            <a:endParaRPr lang="en-ZA" dirty="0" smtClean="0"/>
          </a:p>
          <a:p>
            <a:r>
              <a:rPr lang="en-ZA" sz="2400" dirty="0" smtClean="0"/>
              <a:t>Surgical versus non-surgical management of pleural empyema adults and children</a:t>
            </a:r>
          </a:p>
          <a:p>
            <a:endParaRPr lang="en-ZA" sz="2400" dirty="0" smtClean="0"/>
          </a:p>
          <a:p>
            <a:r>
              <a:rPr lang="en-ZA" sz="2400" dirty="0" smtClean="0"/>
              <a:t>1 small RCT (n= 20); Wait et al Chest 1997 </a:t>
            </a:r>
          </a:p>
          <a:p>
            <a:endParaRPr lang="en-ZA" sz="2400" dirty="0" smtClean="0"/>
          </a:p>
          <a:p>
            <a:r>
              <a:rPr lang="en-ZA" sz="2400" dirty="0" smtClean="0"/>
              <a:t>Conclusion VATS appears to be better than ICD with streptokinase </a:t>
            </a:r>
            <a:r>
              <a:rPr lang="en-ZA" sz="2400" dirty="0" err="1" smtClean="0"/>
              <a:t>wrt</a:t>
            </a:r>
            <a:r>
              <a:rPr lang="en-ZA" sz="2400" dirty="0" smtClean="0"/>
              <a:t> LOS, repeat interventions. </a:t>
            </a:r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RCT intrapleural streptokinase in empyema in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8" cy="4369672"/>
          </a:xfrm>
        </p:spPr>
        <p:txBody>
          <a:bodyPr>
            <a:normAutofit/>
          </a:bodyPr>
          <a:lstStyle/>
          <a:p>
            <a:r>
              <a:rPr lang="en-ZA" dirty="0" smtClean="0"/>
              <a:t>Empyema &gt; Stage 5 </a:t>
            </a:r>
            <a:r>
              <a:rPr lang="en-ZA" sz="2000" dirty="0" smtClean="0"/>
              <a:t>(</a:t>
            </a:r>
            <a:r>
              <a:rPr lang="en-ZA" sz="2000" dirty="0" err="1" smtClean="0"/>
              <a:t>Light.R</a:t>
            </a:r>
            <a:r>
              <a:rPr lang="en-ZA" sz="2000" dirty="0" smtClean="0"/>
              <a:t>,  Chest 1995.)</a:t>
            </a:r>
            <a:endParaRPr lang="en-ZA" dirty="0" smtClean="0"/>
          </a:p>
          <a:p>
            <a:r>
              <a:rPr lang="en-ZA" dirty="0" smtClean="0"/>
              <a:t>n=19 Streptokinase vs  n = 21 Saline</a:t>
            </a:r>
          </a:p>
          <a:p>
            <a:r>
              <a:rPr lang="en-ZA" dirty="0" smtClean="0"/>
              <a:t>No difference in outcome </a:t>
            </a:r>
          </a:p>
          <a:p>
            <a:r>
              <a:rPr lang="en-ZA" dirty="0" smtClean="0"/>
              <a:t>Stage 7 cases </a:t>
            </a:r>
            <a:r>
              <a:rPr lang="en-ZA" dirty="0" err="1" smtClean="0"/>
              <a:t>Rx’ed</a:t>
            </a:r>
            <a:r>
              <a:rPr lang="en-ZA" dirty="0" smtClean="0"/>
              <a:t> with streptokinase did not get pleural thickening later </a:t>
            </a:r>
          </a:p>
          <a:p>
            <a:r>
              <a:rPr lang="en-ZA" dirty="0" smtClean="0"/>
              <a:t>No short term benefit for </a:t>
            </a:r>
            <a:r>
              <a:rPr lang="en-ZA" dirty="0" err="1" smtClean="0"/>
              <a:t>S’kinase</a:t>
            </a:r>
            <a:r>
              <a:rPr lang="en-ZA" dirty="0" smtClean="0"/>
              <a:t> but should be used in Stage 7 cases to reduce pleural thickening and avoid later surgery? </a:t>
            </a:r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630932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Singh, M. et al. </a:t>
            </a:r>
            <a:r>
              <a:rPr lang="en-ZA" dirty="0" err="1" smtClean="0"/>
              <a:t>Acta</a:t>
            </a:r>
            <a:r>
              <a:rPr lang="en-ZA" dirty="0" smtClean="0"/>
              <a:t> </a:t>
            </a:r>
            <a:r>
              <a:rPr lang="en-ZA" dirty="0" err="1" smtClean="0"/>
              <a:t>Paediatr</a:t>
            </a:r>
            <a:r>
              <a:rPr lang="en-ZA" dirty="0" smtClean="0"/>
              <a:t>, 2004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RCT of VATS decortication vs TPA and ICD in children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507288" cy="4369672"/>
          </a:xfrm>
        </p:spPr>
        <p:txBody>
          <a:bodyPr>
            <a:normAutofit/>
          </a:bodyPr>
          <a:lstStyle/>
          <a:p>
            <a:r>
              <a:rPr lang="en-ZA" dirty="0" smtClean="0"/>
              <a:t>Prospective RCT in 36 children with locations and or WCC &gt; 10000</a:t>
            </a:r>
          </a:p>
          <a:p>
            <a:r>
              <a:rPr lang="en-ZA" dirty="0" smtClean="0"/>
              <a:t> LOS  = no difference</a:t>
            </a:r>
          </a:p>
          <a:p>
            <a:r>
              <a:rPr lang="en-ZA" dirty="0" smtClean="0"/>
              <a:t> Costs higher in the VATS group </a:t>
            </a:r>
          </a:p>
          <a:p>
            <a:r>
              <a:rPr lang="en-ZA" dirty="0" smtClean="0"/>
              <a:t> 3 patients (16%) had to go for VATS for failure of TPA</a:t>
            </a:r>
          </a:p>
          <a:p>
            <a:r>
              <a:rPr lang="en-ZA" dirty="0" smtClean="0"/>
              <a:t>Recommended fibrinolysis via ICD as 1</a:t>
            </a:r>
            <a:r>
              <a:rPr lang="en-ZA" baseline="30000" dirty="0" smtClean="0"/>
              <a:t>st</a:t>
            </a:r>
            <a:r>
              <a:rPr lang="en-ZA" dirty="0" smtClean="0"/>
              <a:t> line therapy in kids with empyema </a:t>
            </a:r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630932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St Peter, S. D. et al. J </a:t>
            </a:r>
            <a:r>
              <a:rPr lang="en-ZA" dirty="0" err="1" smtClean="0"/>
              <a:t>Pediatr</a:t>
            </a:r>
            <a:r>
              <a:rPr lang="en-ZA" dirty="0" smtClean="0"/>
              <a:t> Surg, 2009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en-ZA" dirty="0" smtClean="0"/>
              <a:t>Conclusions?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17744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RTCs have not shown clear advantage for TPA or Streptokinase (1;A)</a:t>
            </a:r>
          </a:p>
          <a:p>
            <a:endParaRPr lang="en-ZA" dirty="0" smtClean="0"/>
          </a:p>
          <a:p>
            <a:r>
              <a:rPr lang="en-ZA" dirty="0" smtClean="0"/>
              <a:t>Subgroup analysis within RCT can be problematic</a:t>
            </a:r>
            <a:br>
              <a:rPr lang="en-ZA" dirty="0" smtClean="0"/>
            </a:br>
            <a:r>
              <a:rPr lang="en-ZA" dirty="0" smtClean="0"/>
              <a:t>- TPA for Stage 7 empyema (n=3) </a:t>
            </a:r>
          </a:p>
          <a:p>
            <a:endParaRPr lang="en-ZA" dirty="0" smtClean="0"/>
          </a:p>
          <a:p>
            <a:r>
              <a:rPr lang="en-ZA" dirty="0" smtClean="0"/>
              <a:t>Individual units are unlikely to change their practice on the basis of these 3 RCTs</a:t>
            </a:r>
          </a:p>
          <a:p>
            <a:endParaRPr lang="en-ZA" dirty="0" smtClean="0"/>
          </a:p>
          <a:p>
            <a:r>
              <a:rPr lang="en-ZA" dirty="0" smtClean="0"/>
              <a:t>Basic principles </a:t>
            </a:r>
          </a:p>
          <a:p>
            <a:endParaRPr lang="en-ZA" dirty="0" smtClean="0"/>
          </a:p>
          <a:p>
            <a:r>
              <a:rPr lang="en-ZA" dirty="0" smtClean="0"/>
              <a:t> Aim to achieve early control of the pleural space by drainage by ICD, VATS or thoracotomy</a:t>
            </a:r>
            <a:br>
              <a:rPr lang="en-ZA" dirty="0" smtClean="0"/>
            </a:br>
            <a:r>
              <a:rPr lang="en-ZA" dirty="0" smtClean="0"/>
              <a:t>- VATS superior to ICD </a:t>
            </a:r>
            <a:r>
              <a:rPr lang="en-ZA" dirty="0" err="1" smtClean="0"/>
              <a:t>wrt</a:t>
            </a:r>
            <a:r>
              <a:rPr lang="en-ZA" dirty="0" smtClean="0"/>
              <a:t> LOS, repeat interventions</a:t>
            </a:r>
            <a:br>
              <a:rPr lang="en-ZA" dirty="0" smtClean="0"/>
            </a:br>
            <a:r>
              <a:rPr lang="en-ZA" dirty="0" smtClean="0"/>
              <a:t>- better in controlling the pleural space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56955"/>
            <a:ext cx="3960440" cy="560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4292" y="1268760"/>
            <a:ext cx="435970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ung icon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-99000"/>
          </a:blip>
          <a:stretch>
            <a:fillRect/>
          </a:stretch>
        </p:blipFill>
        <p:spPr>
          <a:xfrm>
            <a:off x="8244408" y="5958408"/>
            <a:ext cx="899592" cy="899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620688"/>
            <a:ext cx="6244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smtClean="0">
                <a:latin typeface="+mj-lt"/>
              </a:rPr>
              <a:t>Non-experimental evidence n = 32/50</a:t>
            </a:r>
            <a:endParaRPr lang="en-ZA" sz="2800" dirty="0">
              <a:latin typeface="+mj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51520" y="3212976"/>
            <a:ext cx="216024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Right Arrow 7"/>
          <p:cNvSpPr/>
          <p:nvPr/>
        </p:nvSpPr>
        <p:spPr>
          <a:xfrm>
            <a:off x="251520" y="4437112"/>
            <a:ext cx="216024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ight Arrow 8"/>
          <p:cNvSpPr/>
          <p:nvPr/>
        </p:nvSpPr>
        <p:spPr>
          <a:xfrm>
            <a:off x="251520" y="4725144"/>
            <a:ext cx="216024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Right Arrow 10"/>
          <p:cNvSpPr/>
          <p:nvPr/>
        </p:nvSpPr>
        <p:spPr>
          <a:xfrm>
            <a:off x="251520" y="5013176"/>
            <a:ext cx="216024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1558</TotalTime>
  <Words>1313</Words>
  <Application>Microsoft Office PowerPoint</Application>
  <PresentationFormat>On-screen Show (4:3)</PresentationFormat>
  <Paragraphs>329</Paragraphs>
  <Slides>33</Slides>
  <Notes>8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Urban</vt:lpstr>
      <vt:lpstr>Chart</vt:lpstr>
      <vt:lpstr>SURGICAL DECISION MAKING IN INFLAMMATORY LUNG DISEASE</vt:lpstr>
      <vt:lpstr>EBM / SBM in thoracic surgery</vt:lpstr>
      <vt:lpstr>Is General Thoracic Surgical Practice Evidence Based?   One study.  </vt:lpstr>
      <vt:lpstr>7 operations with RCT evidence </vt:lpstr>
      <vt:lpstr>Empyema open drainage by VATS vs ICD drainage. </vt:lpstr>
      <vt:lpstr>RCT intrapleural streptokinase in empyema in children</vt:lpstr>
      <vt:lpstr>RCT of VATS decortication vs TPA and ICD in children </vt:lpstr>
      <vt:lpstr>Conclusions? </vt:lpstr>
      <vt:lpstr>Slide 9</vt:lpstr>
      <vt:lpstr>11 operations with no substantial evidence or RCT favours alternative treatment</vt:lpstr>
      <vt:lpstr>SA literature base of evidence 1955 – 2006 – systematic review</vt:lpstr>
      <vt:lpstr>SA literature on Inflammatory lung disease </vt:lpstr>
      <vt:lpstr>SA literature 1955 - 2006 </vt:lpstr>
      <vt:lpstr>Impact factor of SA Literature </vt:lpstr>
      <vt:lpstr>What are the important surgical decisions in inflammatory lung disease? </vt:lpstr>
      <vt:lpstr>Slide 16</vt:lpstr>
      <vt:lpstr>Problems in surgery for pulmonary aspergilloma </vt:lpstr>
      <vt:lpstr>Problems in surgery for pulmonary aspergilloma </vt:lpstr>
      <vt:lpstr>Aspergilloma – UFS strategy</vt:lpstr>
      <vt:lpstr>Algorithm Aspergilloma</vt:lpstr>
      <vt:lpstr>Problems in surgery for pulmonary aspergilloma </vt:lpstr>
      <vt:lpstr>Bilateral and complex</vt:lpstr>
      <vt:lpstr>Lobectomy / Pneumonectomy</vt:lpstr>
      <vt:lpstr>Alveolar air leaks</vt:lpstr>
      <vt:lpstr>How do we deal with air leaks at surgery?</vt:lpstr>
      <vt:lpstr>Autologous blood </vt:lpstr>
      <vt:lpstr>Suction? </vt:lpstr>
      <vt:lpstr>Glues: a neo-pleura?</vt:lpstr>
      <vt:lpstr>What evidence for glue?</vt:lpstr>
      <vt:lpstr>What evidence for glue?</vt:lpstr>
      <vt:lpstr>French meta-analysis  Ann Thor Surg 2010,90, 1779</vt:lpstr>
      <vt:lpstr>Slide 32</vt:lpstr>
      <vt:lpstr>Recommendation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Hannes Meyer Registrar Symposium Thoracic Session 3 -5 June 2011 Bloemfontein</dc:title>
  <dc:creator>Linegar</dc:creator>
  <cp:lastModifiedBy>Linegar</cp:lastModifiedBy>
  <cp:revision>249</cp:revision>
  <dcterms:created xsi:type="dcterms:W3CDTF">2011-05-12T05:14:36Z</dcterms:created>
  <dcterms:modified xsi:type="dcterms:W3CDTF">2011-06-04T08:24:35Z</dcterms:modified>
</cp:coreProperties>
</file>