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19" r:id="rId1"/>
  </p:sldMasterIdLst>
  <p:notesMasterIdLst>
    <p:notesMasterId r:id="rId33"/>
  </p:notesMasterIdLst>
  <p:sldIdLst>
    <p:sldId id="256" r:id="rId2"/>
    <p:sldId id="268" r:id="rId3"/>
    <p:sldId id="324" r:id="rId4"/>
    <p:sldId id="323" r:id="rId5"/>
    <p:sldId id="257" r:id="rId6"/>
    <p:sldId id="269" r:id="rId7"/>
    <p:sldId id="325" r:id="rId8"/>
    <p:sldId id="270" r:id="rId9"/>
    <p:sldId id="327" r:id="rId10"/>
    <p:sldId id="308" r:id="rId11"/>
    <p:sldId id="326" r:id="rId12"/>
    <p:sldId id="330" r:id="rId13"/>
    <p:sldId id="328" r:id="rId14"/>
    <p:sldId id="329" r:id="rId15"/>
    <p:sldId id="261" r:id="rId16"/>
    <p:sldId id="265" r:id="rId17"/>
    <p:sldId id="316" r:id="rId18"/>
    <p:sldId id="293" r:id="rId19"/>
    <p:sldId id="318" r:id="rId20"/>
    <p:sldId id="331" r:id="rId21"/>
    <p:sldId id="332" r:id="rId22"/>
    <p:sldId id="334" r:id="rId23"/>
    <p:sldId id="335" r:id="rId24"/>
    <p:sldId id="336" r:id="rId25"/>
    <p:sldId id="343" r:id="rId26"/>
    <p:sldId id="339" r:id="rId27"/>
    <p:sldId id="338" r:id="rId28"/>
    <p:sldId id="340" r:id="rId29"/>
    <p:sldId id="341" r:id="rId30"/>
    <p:sldId id="342" r:id="rId31"/>
    <p:sldId id="319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8720" autoAdjust="0"/>
  </p:normalViewPr>
  <p:slideViewPr>
    <p:cSldViewPr snapToGrid="0" snapToObjects="1">
      <p:cViewPr varScale="1">
        <p:scale>
          <a:sx n="58" d="100"/>
          <a:sy n="58" d="100"/>
        </p:scale>
        <p:origin x="-84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2E8C69-A39F-6A4F-93B0-21448DAE6AD9}" type="datetimeFigureOut">
              <a:rPr lang="en-US" smtClean="0"/>
              <a:pPr/>
              <a:t>3/23/2012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ABF8EE-0EA1-6F4D-BDBB-795DFAA6397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competence - normal structural and physiological functioning of the contents of the aortic root.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BF8EE-0EA1-6F4D-BDBB-795DFAA6397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55F487-1371-434C-A612-82E47CCB5577}" type="slidenum">
              <a:rPr lang="en-GB"/>
              <a:pPr/>
              <a:t>12</a:t>
            </a:fld>
            <a:endParaRPr lang="en-GB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it-IT"/>
              <a:t>Scomp fig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Used to be thought to be entirely passive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Pressure analogy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distinct	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haemodynamic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system.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upper portion 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exposed to aortic pressure changes 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expands during systole 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leaflets retract and open.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proximal part 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exposed to ventricular pressure changes 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expand as the ventricle fills 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contracts during peak systole 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decreases the distance the valve leaflets have to travel to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coapt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BF8EE-0EA1-6F4D-BDBB-795DFAA63971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sinuses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most important physiological role in valve function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space behind open aortic leaflets do not occlude the coronary artery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ostia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eddy currents - when they are open. </a:t>
            </a:r>
          </a:p>
          <a:p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hold the leaflets away from the aortic wall 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promotes valve closure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Column pressure support during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diastole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Valve insufficiency 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dilatation of the root and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sinotubular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junction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Disease of the sinuses may also effect competence because of the disruption of the complex role it plays in valve function. 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BF8EE-0EA1-6F4D-BDBB-795DFAA63971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LEAFLET DISEASE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Due to…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Structural abnormality dictates the surgical intervention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small proportion of patients with aortic valve disease</a:t>
            </a:r>
            <a:r>
              <a:rPr lang="en-US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Transesophageal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echocardiography - best diagnostic tool</a:t>
            </a:r>
            <a:r>
              <a:rPr lang="en-US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BF8EE-0EA1-6F4D-BDBB-795DFAA63971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ROSS PROCEDURE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 of specialized aortic valve surgery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diseased aortic valve is replaced with his or her own pulmonary valve.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pulmonary valve is then replaced with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cryopreserved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cadaveric pulmonary valve.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pulmonary valve and a segment of the pulmonary artery are excised.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diseased aortic valve and proximal tissue removed, leaving coronary arteries with only a button of tissue.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pulmonary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autograft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placed in the aortic position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coronaries implanted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cadaveric pulmonary valve and artery homograft is then replaced in the pulmonary position to replace the excised pulmonary segment.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BF8EE-0EA1-6F4D-BDBB-795DFAA63971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TECHNIQUES OF AORTIC VALVE REPAIR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BF8EE-0EA1-6F4D-BDBB-795DFAA63971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Cusp Perforation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Occasionally the sole reason for aortic</a:t>
            </a:r>
            <a:r>
              <a:rPr lang="en-US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insufficiency. </a:t>
            </a:r>
          </a:p>
          <a:p>
            <a:pPr lvl="0"/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iatrogenic, 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sequela</a:t>
            </a:r>
            <a:r>
              <a:rPr lang="en-US" sz="1200" b="1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healed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endocarditis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 the result of resection of a papillary</a:t>
            </a:r>
            <a:r>
              <a:rPr lang="en-US" sz="1200" b="1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fibroelastoma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patch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fresh or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glutaraldehydefixed</a:t>
            </a:r>
            <a:r>
              <a:rPr lang="en-US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autologous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pericardium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</a:t>
            </a:r>
            <a:r>
              <a:rPr lang="en-US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fresh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autologous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patch should be larger</a:t>
            </a:r>
            <a:r>
              <a:rPr lang="en-US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(retracts)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BF8EE-0EA1-6F4D-BDBB-795DFAA63971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Cusp Extension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Cusp augmentation has been used to repair incompetent aortic</a:t>
            </a:r>
            <a:r>
              <a:rPr lang="en-US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valves due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rheumatic and congenital disease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Glutaraldehyde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-fixed</a:t>
            </a:r>
            <a:r>
              <a:rPr lang="en-US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bovine or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autologous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pericardium has been used for this purpose.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BF8EE-0EA1-6F4D-BDBB-795DFAA63971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Cusp </a:t>
            </a:r>
            <a:r>
              <a:rPr lang="en-US" sz="1200" b="1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Prolapse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due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elongation of the free margin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</a:t>
            </a:r>
            <a:r>
              <a:rPr lang="en-US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corrected by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plication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along the nodule of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Arantius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degree of shortening is determined by examining</a:t>
            </a:r>
            <a:r>
              <a:rPr lang="en-US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other cusps and the common level of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coaptation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BF8EE-0EA1-6F4D-BDBB-795DFAA63971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Cusp with Stress Fenestration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Dilation of the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sinotubular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junction - increases the mechanical</a:t>
            </a:r>
            <a:r>
              <a:rPr lang="en-US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stress along the free margin of the cusp -  fenestration</a:t>
            </a:r>
            <a:r>
              <a:rPr lang="en-US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commissural area.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type of lesion has been successfully</a:t>
            </a:r>
            <a:r>
              <a:rPr lang="en-US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corrected by weaving a double layer of suture along the free margin of the cusp.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BF8EE-0EA1-6F4D-BDBB-795DFAA63971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talk will briefly address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The anatomy of the aortic root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How the root functions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Surgical consideration of leaflet or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valvular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component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Surgical consideration of the annular component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BF8EE-0EA1-6F4D-BDBB-795DFAA63971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1200" b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Bicuspid Aortic Valve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most commonly performed aortic valve repair in adults is</a:t>
            </a:r>
            <a:r>
              <a:rPr lang="en-US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bicuspid aortic valve with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prolapse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one cusp.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anatomic arrangement of the bicuspid aortic valve varies,</a:t>
            </a:r>
            <a:r>
              <a:rPr lang="en-US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most patients have an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anterior cusp - attached to the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interventricular</a:t>
            </a:r>
            <a:r>
              <a:rPr lang="en-US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septum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posterior cusp - attached to the fibrous components</a:t>
            </a:r>
            <a:r>
              <a:rPr lang="en-US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the (LVOT).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anterior cusp</a:t>
            </a:r>
            <a:r>
              <a:rPr lang="en-US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often contains a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raphe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at approximately where the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commissure</a:t>
            </a:r>
            <a:r>
              <a:rPr lang="en-US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between the right and left cusps would be.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cusp is usually</a:t>
            </a:r>
            <a:r>
              <a:rPr lang="en-US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one that is elongated and prolapsed.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n-US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raphe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excised and the free margin of the anterior cusp is</a:t>
            </a:r>
            <a:r>
              <a:rPr lang="en-US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shortened with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plicating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sutures.</a:t>
            </a:r>
            <a:r>
              <a:rPr lang="en-US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Since most patients with incompetent bicuspid aortic valves</a:t>
            </a:r>
            <a:r>
              <a:rPr lang="en-US" sz="1200" b="1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 a dilated aortic annulus, 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aortic valve–sparing</a:t>
            </a:r>
            <a:r>
              <a:rPr lang="en-US" sz="1200" b="1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operation may be a more appropriate procedure than simple cusp</a:t>
            </a:r>
            <a:r>
              <a:rPr lang="en-US" sz="1200" b="1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repair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  not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aneurysmal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</a:t>
            </a:r>
            <a:r>
              <a:rPr lang="en-US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annulus is only mildly dilated - a reduction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annuloplasty</a:t>
            </a:r>
            <a:r>
              <a:rPr lang="en-US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increase the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coaptation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area of the cusps can be done.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BF8EE-0EA1-6F4D-BDBB-795DFAA63971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ROOT - SURGICAL OPTIONS AND COMPARISONS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Aortic dissection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Trauma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chronic systemic hypertension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aortitis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from syphilis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viral</a:t>
            </a:r>
            <a:r>
              <a:rPr lang="en-US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syndromes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systemic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arteritides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(e.g., giant cell and</a:t>
            </a:r>
            <a:r>
              <a:rPr lang="en-US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Takayasu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connective tissue disorders</a:t>
            </a:r>
          </a:p>
          <a:p>
            <a:pPr lvl="0"/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Marfan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syndrome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Reiter disease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Ehlers-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Danlos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syndrome</a:t>
            </a:r>
          </a:p>
          <a:p>
            <a:pPr lvl="0"/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osteogenesis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imperfecta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rheumatoid arthritis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 lead to annular dilatation and</a:t>
            </a:r>
            <a:r>
              <a:rPr lang="en-US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valvular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insufficiency.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BF8EE-0EA1-6F4D-BDBB-795DFAA63971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REMODELLING VS RECONSTRUCTION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WHY?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thromboembolism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endocarditis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problems related to the long term anticoagulation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DAVID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Yacoub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BF8EE-0EA1-6F4D-BDBB-795DFAA63971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Remodelling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 surgery, the dilated sinuses and diseased ascending aorta are excised so that only 4–5 mm of aortic wall is left attached to the annulus.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coronary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ostia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 also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mobilised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prepared for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reimplantation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diameter of the aortic annulus is then MEASURED. If it is not dilated, then based on the previously described aortic root relations, a Dacron graft approximately 10% smaller than the size of the annulus is chosen to remodel the sinuses.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Intra operative techniques to create “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pseudosinuses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 in the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supravalvar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region (YACOUB)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coronary arteries are then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reimplanted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the graft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anastomosed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the distal aorta in conventional fashion.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 the annulus itself is seen to be dilated, an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annuloplasty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can be added to the procedure.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BF8EE-0EA1-6F4D-BDBB-795DFAA63971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en-US" sz="1200" b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Discussion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data available show that overall remodeling and reconstruction have similar mortalities.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Remoddelling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Long term, however, concerns still exist with respect to the potential for late deterioration in valve function and continued follow up is required.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remodelling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operation is carried out using a non-compliant tube (Dacron) which in the long term may have a detrimental effect on the function of the aortic valve because of leaflet damage.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Only the follow up of increasing numbers of patients for longer periods of time can truly answer the question regarding the durability of the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remodelling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procedure.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 may also be that, in the future, prosthetic materials can be developed which mimic more closely the dynamic move-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ments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the aortic root and help maintain the important equilibrium required for valve function.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Another concern is the use of this technique in patients with the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Marfan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syndrome because of the potential for ongoing annular dilatation and valve degeneration.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Contraindications agreed by the proponents of this technique include bicuspid aortic valves or deformed valve leaflets.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Thromboembolism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has also been reported after root replacement in the setting of inadequate anticoagulation, a problem eliminated by the valve sparing procedure.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left axis deviation. Q waves in leads</a:t>
            </a:r>
            <a:r>
              <a:rPr lang="en-US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I, V</a:t>
            </a:r>
            <a:r>
              <a:rPr lang="en-US" sz="1200" kern="1200" baseline="-25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V</a:t>
            </a:r>
            <a:r>
              <a:rPr lang="en-US" sz="1200" kern="1200" baseline="-25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V</a:t>
            </a:r>
            <a:r>
              <a:rPr lang="en-US" sz="1200" kern="1200" baseline="-25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 indicative of diastolic volume overload.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BF8EE-0EA1-6F4D-BDBB-795DFAA63971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Skeletal structure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BF8EE-0EA1-6F4D-BDBB-795DFAA63971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aortic root is delineated superiorly and inferiorly by: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Sinotubular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Junction</a:t>
            </a:r>
          </a:p>
          <a:p>
            <a:pPr lvl="0"/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Ventriculo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-aortic Junction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 comprises the: 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sinuses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aortic valve leaflets</a:t>
            </a:r>
          </a:p>
          <a:p>
            <a:pPr lvl="2"/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commissures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2"/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interleaflet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triangles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BF8EE-0EA1-6F4D-BDBB-795DFAA6397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Puts</a:t>
            </a:r>
            <a:r>
              <a:rPr lang="en-US" baseline="0" dirty="0" smtClean="0"/>
              <a:t> in context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BF8EE-0EA1-6F4D-BDBB-795DFAA63971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sinuses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	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expanded portions of the aortic root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between  the attachments of the valve leaflets and   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sinotubular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junction.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named according to the coronary arteries arising from them—right, left, and non-coronary.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BF8EE-0EA1-6F4D-BDBB-795DFAA63971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sino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tubular junction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composed of primarily elastic tissue, and it supports the peripheral attachments of the valve leaflets.</a:t>
            </a:r>
          </a:p>
          <a:p>
            <a:pPr lvl="1"/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leaflets 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separate,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haemodynamically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the aorta and the left ventricle.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inserted into the wall of the root in a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semilunar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fashion.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annulus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 - area of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collagenous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condensation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leaflet attachment, </a:t>
            </a:r>
          </a:p>
          <a:p>
            <a:pPr lvl="1"/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BF8EE-0EA1-6F4D-BDBB-795DFAA6397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midpoint of the free edge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fibrous nodule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lvl="1"/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“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lannula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which are occasionally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fenestrated near the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/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commissures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lvl="1"/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semilunar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attachments of the leaflets -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interleaflet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triangles.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BF8EE-0EA1-6F4D-BDBB-795DFAA63971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Mathematical relation between root size and leaflet size.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diameter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the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sinotubular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junction is 10–15% smaller than the diameter of the annulus.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Echocardiographic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assessment of the root is measured at 4 places.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BF8EE-0EA1-6F4D-BDBB-795DFAA63971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E09B4756-2017-DE41-B29C-30652A9629A1}" type="datetimeFigureOut">
              <a:rPr lang="en-US" smtClean="0"/>
              <a:pPr/>
              <a:t>3/23/2012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B4756-2017-DE41-B29C-30652A9629A1}" type="datetimeFigureOut">
              <a:rPr lang="en-US" smtClean="0"/>
              <a:pPr/>
              <a:t>3/23/2012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95C2-F175-F240-BB87-D53EC0F1C7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B4756-2017-DE41-B29C-30652A9629A1}" type="datetimeFigureOut">
              <a:rPr lang="en-US" smtClean="0"/>
              <a:pPr/>
              <a:t>3/23/2012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95C2-F175-F240-BB87-D53EC0F1C7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B4756-2017-DE41-B29C-30652A9629A1}" type="datetimeFigureOut">
              <a:rPr lang="en-US" smtClean="0"/>
              <a:pPr/>
              <a:t>3/23/2012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95C2-F175-F240-BB87-D53EC0F1C7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E09B4756-2017-DE41-B29C-30652A9629A1}" type="datetimeFigureOut">
              <a:rPr lang="en-US" smtClean="0"/>
              <a:pPr/>
              <a:t>3/23/2012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E09B4756-2017-DE41-B29C-30652A9629A1}" type="datetimeFigureOut">
              <a:rPr lang="en-US" smtClean="0"/>
              <a:pPr/>
              <a:t>3/23/2012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95C2-F175-F240-BB87-D53EC0F1C7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B4756-2017-DE41-B29C-30652A9629A1}" type="datetimeFigureOut">
              <a:rPr lang="en-US" smtClean="0"/>
              <a:pPr/>
              <a:t>3/23/2012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95C2-F175-F240-BB87-D53EC0F1C7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9B4756-2017-DE41-B29C-30652A9629A1}" type="datetimeFigureOut">
              <a:rPr lang="en-US" smtClean="0"/>
              <a:pPr/>
              <a:t>3/23/2012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95C2-F175-F240-BB87-D53EC0F1C7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9B4756-2017-DE41-B29C-30652A9629A1}" type="datetimeFigureOut">
              <a:rPr lang="en-US" smtClean="0"/>
              <a:pPr/>
              <a:t>3/23/2012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95C2-F175-F240-BB87-D53EC0F1C7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E09B4756-2017-DE41-B29C-30652A9629A1}" type="datetimeFigureOut">
              <a:rPr lang="en-US" smtClean="0"/>
              <a:pPr/>
              <a:t>3/23/2012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95C2-F175-F240-BB87-D53EC0F1C7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B4756-2017-DE41-B29C-30652A9629A1}" type="datetimeFigureOut">
              <a:rPr lang="en-US" smtClean="0"/>
              <a:pPr/>
              <a:t>3/23/2012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95C2-F175-F240-BB87-D53EC0F1C7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B4756-2017-DE41-B29C-30652A9629A1}" type="datetimeFigureOut">
              <a:rPr lang="en-US" smtClean="0"/>
              <a:pPr/>
              <a:t>3/23/2012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95C2-F175-F240-BB87-D53EC0F1C7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B4756-2017-DE41-B29C-30652A9629A1}" type="datetimeFigureOut">
              <a:rPr lang="en-US" smtClean="0"/>
              <a:pPr/>
              <a:t>3/23/2012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95C2-F175-F240-BB87-D53EC0F1C7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B4756-2017-DE41-B29C-30652A9629A1}" type="datetimeFigureOut">
              <a:rPr lang="en-US" smtClean="0"/>
              <a:pPr/>
              <a:t>3/23/2012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95C2-F175-F240-BB87-D53EC0F1C7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E09B4756-2017-DE41-B29C-30652A9629A1}" type="datetimeFigureOut">
              <a:rPr lang="en-US" smtClean="0"/>
              <a:pPr/>
              <a:t>3/23/2012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74CBEAF9-9E58-4CC8-A6FF-6DD8A58DEEA4}" type="datetimeFigureOut">
              <a:rPr lang="en-US" smtClean="0"/>
              <a:pPr/>
              <a:t>3/23/2012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B4756-2017-DE41-B29C-30652A9629A1}" type="datetimeFigureOut">
              <a:rPr lang="en-US" smtClean="0"/>
              <a:pPr/>
              <a:t>3/23/2012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95C2-F175-F240-BB87-D53EC0F1C7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B4756-2017-DE41-B29C-30652A9629A1}" type="datetimeFigureOut">
              <a:rPr lang="en-US" smtClean="0"/>
              <a:pPr/>
              <a:t>3/23/2012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95C2-F175-F240-BB87-D53EC0F1C7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B4756-2017-DE41-B29C-30652A9629A1}" type="datetimeFigureOut">
              <a:rPr lang="en-US" smtClean="0"/>
              <a:pPr/>
              <a:t>3/23/2012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846E95C2-F175-F240-BB87-D53EC0F1C7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B4756-2017-DE41-B29C-30652A9629A1}" type="datetimeFigureOut">
              <a:rPr lang="en-US" smtClean="0"/>
              <a:pPr/>
              <a:t>3/23/2012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95C2-F175-F240-BB87-D53EC0F1C7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09B4756-2017-DE41-B29C-30652A9629A1}" type="datetimeFigureOut">
              <a:rPr lang="en-US" smtClean="0"/>
              <a:pPr/>
              <a:t>3/23/2012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846E95C2-F175-F240-BB87-D53EC0F1C77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  <p:sldLayoutId id="2147484121" r:id="rId2"/>
    <p:sldLayoutId id="2147484122" r:id="rId3"/>
    <p:sldLayoutId id="2147484123" r:id="rId4"/>
    <p:sldLayoutId id="2147484124" r:id="rId5"/>
    <p:sldLayoutId id="2147484125" r:id="rId6"/>
    <p:sldLayoutId id="2147484126" r:id="rId7"/>
    <p:sldLayoutId id="2147484127" r:id="rId8"/>
    <p:sldLayoutId id="2147484128" r:id="rId9"/>
    <p:sldLayoutId id="2147484129" r:id="rId10"/>
    <p:sldLayoutId id="2147484130" r:id="rId11"/>
    <p:sldLayoutId id="2147484131" r:id="rId12"/>
    <p:sldLayoutId id="2147484132" r:id="rId13"/>
    <p:sldLayoutId id="2147484133" r:id="rId14"/>
    <p:sldLayoutId id="2147484134" r:id="rId15"/>
    <p:sldLayoutId id="2147484135" r:id="rId16"/>
    <p:sldLayoutId id="2147484136" r:id="rId17"/>
    <p:sldLayoutId id="2147484137" r:id="rId18"/>
    <p:sldLayoutId id="2147484138" r:id="rId19"/>
    <p:sldLayoutId id="2147484139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jpeg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0375" y="4470400"/>
            <a:ext cx="8102714" cy="1476446"/>
          </a:xfrm>
        </p:spPr>
        <p:txBody>
          <a:bodyPr anchor="ctr">
            <a:normAutofit/>
          </a:bodyPr>
          <a:lstStyle/>
          <a:p>
            <a:pPr algn="ctr"/>
            <a:r>
              <a:rPr lang="en-US" sz="5400" dirty="0" smtClean="0"/>
              <a:t>Aortic Regurgitation</a:t>
            </a:r>
            <a:br>
              <a:rPr lang="en-US" sz="5400" dirty="0" smtClean="0"/>
            </a:br>
            <a:r>
              <a:rPr lang="en-US" sz="1800" dirty="0" smtClean="0"/>
              <a:t>23 March 2012 – </a:t>
            </a:r>
            <a:r>
              <a:rPr lang="en-US" sz="1800" dirty="0" err="1" smtClean="0"/>
              <a:t>Hannes</a:t>
            </a:r>
            <a:r>
              <a:rPr lang="en-US" sz="1800" dirty="0" smtClean="0"/>
              <a:t> Meyer Symposium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0375" y="6133527"/>
            <a:ext cx="3203492" cy="56643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Jehron Pillay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le Roux Institute of Thoracic Surgery</a:t>
            </a:r>
          </a:p>
        </p:txBody>
      </p:sp>
      <p:pic>
        <p:nvPicPr>
          <p:cNvPr id="6" name="Picture 4" descr="GAORTIC_REGURGITATION_FIG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7584" y="2532005"/>
            <a:ext cx="1735505" cy="1678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Content Placeholder 3" descr="Aortic valve.jpg"/>
          <p:cNvPicPr>
            <a:picLocks noChangeAspect="1"/>
          </p:cNvPicPr>
          <p:nvPr/>
        </p:nvPicPr>
        <p:blipFill>
          <a:blip r:embed="rId3"/>
          <a:srcRect l="4846" t="18495" r="29474"/>
          <a:stretch>
            <a:fillRect/>
          </a:stretch>
        </p:blipFill>
        <p:spPr>
          <a:xfrm>
            <a:off x="560375" y="420024"/>
            <a:ext cx="3711636" cy="37907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OF THE ROOT</a:t>
            </a:r>
            <a:endParaRPr lang="en-US" dirty="0"/>
          </a:p>
        </p:txBody>
      </p:sp>
      <p:pic>
        <p:nvPicPr>
          <p:cNvPr id="4" name="Content Placeholder 3" descr="aortic root ct.jpg"/>
          <p:cNvPicPr>
            <a:picLocks noGrp="1" noChangeAspect="1"/>
          </p:cNvPicPr>
          <p:nvPr>
            <p:ph idx="1"/>
          </p:nvPr>
        </p:nvPicPr>
        <p:blipFill>
          <a:blip r:embed="rId3"/>
          <a:srcRect t="-10352" b="-10352"/>
          <a:stretch>
            <a:fillRect/>
          </a:stretch>
        </p:blipFill>
        <p:spPr>
          <a:xfrm>
            <a:off x="655593" y="1600200"/>
            <a:ext cx="7556313" cy="414496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OF THE ROOT</a:t>
            </a:r>
            <a:endParaRPr lang="en-US" dirty="0"/>
          </a:p>
        </p:txBody>
      </p:sp>
      <p:pic>
        <p:nvPicPr>
          <p:cNvPr id="8" name="Content Placeholder 7" descr="measurements.gif"/>
          <p:cNvPicPr>
            <a:picLocks noGrp="1" noChangeAspect="1"/>
          </p:cNvPicPr>
          <p:nvPr>
            <p:ph idx="1"/>
          </p:nvPr>
        </p:nvPicPr>
        <p:blipFill>
          <a:blip r:embed="rId2"/>
          <a:srcRect l="-28882" r="-28882"/>
          <a:stretch>
            <a:fillRect/>
          </a:stretch>
        </p:blipFill>
        <p:spPr>
          <a:xfrm>
            <a:off x="1943100" y="1981201"/>
            <a:ext cx="5514787" cy="30250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Text Box 3"/>
          <p:cNvSpPr txBox="1">
            <a:spLocks noChangeArrowheads="1"/>
          </p:cNvSpPr>
          <p:nvPr/>
        </p:nvSpPr>
        <p:spPr bwMode="auto">
          <a:xfrm>
            <a:off x="3886200" y="1828800"/>
            <a:ext cx="106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sz="2000" u="sng">
                <a:latin typeface="Helvetica" charset="0"/>
              </a:rPr>
              <a:t>Systole</a:t>
            </a:r>
            <a:endParaRPr lang="en-US" sz="2000">
              <a:latin typeface="Helvetica" charset="0"/>
            </a:endParaRPr>
          </a:p>
        </p:txBody>
      </p:sp>
      <p:sp>
        <p:nvSpPr>
          <p:cNvPr id="149508" name="Text Box 4"/>
          <p:cNvSpPr txBox="1">
            <a:spLocks noChangeArrowheads="1"/>
          </p:cNvSpPr>
          <p:nvPr/>
        </p:nvSpPr>
        <p:spPr bwMode="auto">
          <a:xfrm>
            <a:off x="3810000" y="6378575"/>
            <a:ext cx="1219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sz="2000" u="sng">
                <a:latin typeface="Helvetica" charset="0"/>
              </a:rPr>
              <a:t>Diastole</a:t>
            </a:r>
            <a:endParaRPr lang="en-US" sz="2000">
              <a:latin typeface="Helvetica" charset="0"/>
            </a:endParaRPr>
          </a:p>
        </p:txBody>
      </p:sp>
      <p:sp>
        <p:nvSpPr>
          <p:cNvPr id="149509" name="Line 5"/>
          <p:cNvSpPr>
            <a:spLocks noChangeShapeType="1"/>
          </p:cNvSpPr>
          <p:nvPr/>
        </p:nvSpPr>
        <p:spPr bwMode="auto">
          <a:xfrm flipH="1">
            <a:off x="6230938" y="1900238"/>
            <a:ext cx="0" cy="1320800"/>
          </a:xfrm>
          <a:prstGeom prst="line">
            <a:avLst/>
          </a:prstGeom>
          <a:noFill/>
          <a:ln w="28575">
            <a:noFill/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9510" name="Line 6"/>
          <p:cNvSpPr>
            <a:spLocks noChangeShapeType="1"/>
          </p:cNvSpPr>
          <p:nvPr/>
        </p:nvSpPr>
        <p:spPr bwMode="auto">
          <a:xfrm flipH="1">
            <a:off x="6343650" y="4648200"/>
            <a:ext cx="0" cy="1219200"/>
          </a:xfrm>
          <a:prstGeom prst="line">
            <a:avLst/>
          </a:prstGeom>
          <a:noFill/>
          <a:ln w="28575">
            <a:noFill/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9511" name="Line 7"/>
          <p:cNvSpPr>
            <a:spLocks noChangeShapeType="1"/>
          </p:cNvSpPr>
          <p:nvPr/>
        </p:nvSpPr>
        <p:spPr bwMode="auto">
          <a:xfrm flipH="1">
            <a:off x="2409825" y="3182938"/>
            <a:ext cx="0" cy="1219200"/>
          </a:xfrm>
          <a:prstGeom prst="line">
            <a:avLst/>
          </a:prstGeom>
          <a:noFill/>
          <a:ln w="28575">
            <a:noFill/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9512" name="Line 8"/>
          <p:cNvSpPr>
            <a:spLocks noChangeShapeType="1"/>
          </p:cNvSpPr>
          <p:nvPr/>
        </p:nvSpPr>
        <p:spPr bwMode="auto">
          <a:xfrm flipH="1">
            <a:off x="5316538" y="2001838"/>
            <a:ext cx="0" cy="1066800"/>
          </a:xfrm>
          <a:prstGeom prst="line">
            <a:avLst/>
          </a:prstGeom>
          <a:noFill/>
          <a:ln w="28575">
            <a:noFill/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9513" name="Line 9"/>
          <p:cNvSpPr>
            <a:spLocks noChangeShapeType="1"/>
          </p:cNvSpPr>
          <p:nvPr/>
        </p:nvSpPr>
        <p:spPr bwMode="auto">
          <a:xfrm flipH="1">
            <a:off x="5486400" y="4699000"/>
            <a:ext cx="0" cy="1066800"/>
          </a:xfrm>
          <a:prstGeom prst="line">
            <a:avLst/>
          </a:prstGeom>
          <a:noFill/>
          <a:ln w="28575">
            <a:noFill/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9514" name="Line 10"/>
          <p:cNvSpPr>
            <a:spLocks noChangeShapeType="1"/>
          </p:cNvSpPr>
          <p:nvPr/>
        </p:nvSpPr>
        <p:spPr bwMode="auto">
          <a:xfrm flipH="1">
            <a:off x="1014413" y="3078163"/>
            <a:ext cx="0" cy="1447800"/>
          </a:xfrm>
          <a:prstGeom prst="line">
            <a:avLst/>
          </a:prstGeom>
          <a:noFill/>
          <a:ln w="28575">
            <a:noFill/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4859338" y="1700213"/>
            <a:ext cx="3911600" cy="2403475"/>
            <a:chOff x="3144" y="707"/>
            <a:chExt cx="3096" cy="1691"/>
          </a:xfrm>
        </p:grpSpPr>
        <p:graphicFrame>
          <p:nvGraphicFramePr>
            <p:cNvPr id="149516" name="Object 12"/>
            <p:cNvGraphicFramePr>
              <a:graphicFrameLocks noChangeAspect="1"/>
            </p:cNvGraphicFramePr>
            <p:nvPr/>
          </p:nvGraphicFramePr>
          <p:xfrm>
            <a:off x="3144" y="707"/>
            <a:ext cx="3096" cy="1691"/>
          </p:xfrm>
          <a:graphic>
            <a:graphicData uri="http://schemas.openxmlformats.org/presentationml/2006/ole">
              <p:oleObj spid="_x0000_s75779" name="Bitmap Image" r:id="rId4" imgW="4571429" imgH="4877481" progId="PBrush">
                <p:embed/>
              </p:oleObj>
            </a:graphicData>
          </a:graphic>
        </p:graphicFrame>
        <p:sp>
          <p:nvSpPr>
            <p:cNvPr id="149517" name="Rectangle 13"/>
            <p:cNvSpPr>
              <a:spLocks noChangeArrowheads="1"/>
            </p:cNvSpPr>
            <p:nvPr/>
          </p:nvSpPr>
          <p:spPr bwMode="auto">
            <a:xfrm>
              <a:off x="3144" y="707"/>
              <a:ext cx="3096" cy="1691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149518" name="Object 14"/>
          <p:cNvGraphicFramePr>
            <a:graphicFrameLocks noChangeAspect="1"/>
          </p:cNvGraphicFramePr>
          <p:nvPr/>
        </p:nvGraphicFramePr>
        <p:xfrm>
          <a:off x="4859338" y="4292600"/>
          <a:ext cx="3929062" cy="2360613"/>
        </p:xfrm>
        <a:graphic>
          <a:graphicData uri="http://schemas.openxmlformats.org/presentationml/2006/ole">
            <p:oleObj spid="_x0000_s75778" name="Bitmap Image" r:id="rId5" imgW="4571429" imgH="4877481" progId="PBrush">
              <p:embed/>
            </p:oleObj>
          </a:graphicData>
        </a:graphic>
      </p:graphicFrame>
      <p:sp>
        <p:nvSpPr>
          <p:cNvPr id="149519" name="Text Box 15"/>
          <p:cNvSpPr txBox="1">
            <a:spLocks noChangeArrowheads="1"/>
          </p:cNvSpPr>
          <p:nvPr/>
        </p:nvSpPr>
        <p:spPr bwMode="auto">
          <a:xfrm>
            <a:off x="496888" y="1676400"/>
            <a:ext cx="28559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Helvetica" charset="0"/>
              </a:rPr>
              <a:t>120 degree - LAX</a:t>
            </a:r>
          </a:p>
        </p:txBody>
      </p:sp>
      <p:sp>
        <p:nvSpPr>
          <p:cNvPr id="149520" name="Text Box 16"/>
          <p:cNvSpPr txBox="1">
            <a:spLocks noChangeArrowheads="1"/>
          </p:cNvSpPr>
          <p:nvPr/>
        </p:nvSpPr>
        <p:spPr bwMode="auto">
          <a:xfrm>
            <a:off x="1905000" y="4984750"/>
            <a:ext cx="1524000" cy="428625"/>
          </a:xfrm>
          <a:prstGeom prst="rect">
            <a:avLst/>
          </a:prstGeom>
          <a:noFill/>
          <a:ln w="3175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ST junction</a:t>
            </a:r>
          </a:p>
        </p:txBody>
      </p:sp>
      <p:sp>
        <p:nvSpPr>
          <p:cNvPr id="149521" name="Text Box 17"/>
          <p:cNvSpPr txBox="1">
            <a:spLocks noChangeArrowheads="1"/>
          </p:cNvSpPr>
          <p:nvPr/>
        </p:nvSpPr>
        <p:spPr bwMode="auto">
          <a:xfrm>
            <a:off x="533400" y="4984750"/>
            <a:ext cx="1146175" cy="428625"/>
          </a:xfrm>
          <a:prstGeom prst="rect">
            <a:avLst/>
          </a:prstGeom>
          <a:noFill/>
          <a:ln w="3175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Annulus</a:t>
            </a:r>
          </a:p>
        </p:txBody>
      </p:sp>
      <p:sp>
        <p:nvSpPr>
          <p:cNvPr id="149522" name="Text Box 18"/>
          <p:cNvSpPr txBox="1">
            <a:spLocks noChangeArrowheads="1"/>
          </p:cNvSpPr>
          <p:nvPr/>
        </p:nvSpPr>
        <p:spPr bwMode="auto">
          <a:xfrm>
            <a:off x="2209800" y="5503863"/>
            <a:ext cx="1752600" cy="398462"/>
          </a:xfrm>
          <a:prstGeom prst="rect">
            <a:avLst/>
          </a:prstGeom>
          <a:noFill/>
          <a:ln w="31750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Tubular aorta</a:t>
            </a:r>
          </a:p>
        </p:txBody>
      </p:sp>
      <p:sp>
        <p:nvSpPr>
          <p:cNvPr id="149523" name="Text Box 19"/>
          <p:cNvSpPr txBox="1">
            <a:spLocks noChangeArrowheads="1"/>
          </p:cNvSpPr>
          <p:nvPr/>
        </p:nvSpPr>
        <p:spPr bwMode="auto">
          <a:xfrm>
            <a:off x="868363" y="5508625"/>
            <a:ext cx="1189037" cy="398463"/>
          </a:xfrm>
          <a:prstGeom prst="rect">
            <a:avLst/>
          </a:prstGeom>
          <a:noFill/>
          <a:ln w="31750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75000"/>
              </a:lnSpc>
              <a:spcBef>
                <a:spcPct val="50000"/>
              </a:spcBef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Sinuses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</a:p>
        </p:txBody>
      </p:sp>
      <p:pic>
        <p:nvPicPr>
          <p:cNvPr id="149524" name="Picture 20" descr="digital camera 07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" y="2286000"/>
            <a:ext cx="3352800" cy="2420938"/>
          </a:xfrm>
          <a:prstGeom prst="rect">
            <a:avLst/>
          </a:prstGeom>
          <a:noFill/>
        </p:spPr>
      </p:pic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381000" y="2286000"/>
            <a:ext cx="3352800" cy="2566988"/>
            <a:chOff x="-1536" y="1440"/>
            <a:chExt cx="2112" cy="1617"/>
          </a:xfrm>
        </p:grpSpPr>
        <p:sp>
          <p:nvSpPr>
            <p:cNvPr id="149526" name="Rectangle 22"/>
            <p:cNvSpPr>
              <a:spLocks noChangeArrowheads="1"/>
            </p:cNvSpPr>
            <p:nvPr/>
          </p:nvSpPr>
          <p:spPr bwMode="auto">
            <a:xfrm>
              <a:off x="-1536" y="1440"/>
              <a:ext cx="2112" cy="1617"/>
            </a:xfrm>
            <a:prstGeom prst="rect">
              <a:avLst/>
            </a:prstGeom>
            <a:solidFill>
              <a:schemeClr val="tx1"/>
            </a:solidFill>
            <a:ln w="3175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527" name="Freeform 23"/>
            <p:cNvSpPr>
              <a:spLocks/>
            </p:cNvSpPr>
            <p:nvPr/>
          </p:nvSpPr>
          <p:spPr bwMode="auto">
            <a:xfrm>
              <a:off x="-1296" y="1715"/>
              <a:ext cx="1597" cy="629"/>
            </a:xfrm>
            <a:custGeom>
              <a:avLst/>
              <a:gdLst/>
              <a:ahLst/>
              <a:cxnLst>
                <a:cxn ang="0">
                  <a:pos x="215" y="652"/>
                </a:cxn>
                <a:cxn ang="0">
                  <a:pos x="175" y="653"/>
                </a:cxn>
                <a:cxn ang="0">
                  <a:pos x="139" y="653"/>
                </a:cxn>
                <a:cxn ang="0">
                  <a:pos x="102" y="630"/>
                </a:cxn>
                <a:cxn ang="0">
                  <a:pos x="41" y="581"/>
                </a:cxn>
                <a:cxn ang="0">
                  <a:pos x="8" y="521"/>
                </a:cxn>
                <a:cxn ang="0">
                  <a:pos x="0" y="454"/>
                </a:cxn>
                <a:cxn ang="0">
                  <a:pos x="3" y="364"/>
                </a:cxn>
                <a:cxn ang="0">
                  <a:pos x="12" y="271"/>
                </a:cxn>
                <a:cxn ang="0">
                  <a:pos x="61" y="157"/>
                </a:cxn>
                <a:cxn ang="0">
                  <a:pos x="115" y="106"/>
                </a:cxn>
                <a:cxn ang="0">
                  <a:pos x="195" y="56"/>
                </a:cxn>
                <a:cxn ang="0">
                  <a:pos x="294" y="19"/>
                </a:cxn>
                <a:cxn ang="0">
                  <a:pos x="397" y="8"/>
                </a:cxn>
                <a:cxn ang="0">
                  <a:pos x="490" y="0"/>
                </a:cxn>
                <a:cxn ang="0">
                  <a:pos x="557" y="3"/>
                </a:cxn>
                <a:cxn ang="0">
                  <a:pos x="620" y="16"/>
                </a:cxn>
                <a:cxn ang="0">
                  <a:pos x="704" y="42"/>
                </a:cxn>
                <a:cxn ang="0">
                  <a:pos x="825" y="91"/>
                </a:cxn>
                <a:cxn ang="0">
                  <a:pos x="918" y="134"/>
                </a:cxn>
                <a:cxn ang="0">
                  <a:pos x="1013" y="186"/>
                </a:cxn>
                <a:cxn ang="0">
                  <a:pos x="1173" y="186"/>
                </a:cxn>
                <a:cxn ang="0">
                  <a:pos x="1293" y="194"/>
                </a:cxn>
                <a:cxn ang="0">
                  <a:pos x="1405" y="202"/>
                </a:cxn>
                <a:cxn ang="0">
                  <a:pos x="1541" y="194"/>
                </a:cxn>
                <a:cxn ang="0">
                  <a:pos x="1621" y="194"/>
                </a:cxn>
                <a:cxn ang="0">
                  <a:pos x="1701" y="186"/>
                </a:cxn>
                <a:cxn ang="0">
                  <a:pos x="1797" y="194"/>
                </a:cxn>
                <a:cxn ang="0">
                  <a:pos x="1765" y="242"/>
                </a:cxn>
                <a:cxn ang="0">
                  <a:pos x="1725" y="250"/>
                </a:cxn>
                <a:cxn ang="0">
                  <a:pos x="1653" y="258"/>
                </a:cxn>
                <a:cxn ang="0">
                  <a:pos x="1573" y="258"/>
                </a:cxn>
                <a:cxn ang="0">
                  <a:pos x="1509" y="258"/>
                </a:cxn>
                <a:cxn ang="0">
                  <a:pos x="1445" y="258"/>
                </a:cxn>
                <a:cxn ang="0">
                  <a:pos x="1389" y="258"/>
                </a:cxn>
                <a:cxn ang="0">
                  <a:pos x="1309" y="258"/>
                </a:cxn>
                <a:cxn ang="0">
                  <a:pos x="1205" y="258"/>
                </a:cxn>
                <a:cxn ang="0">
                  <a:pos x="1101" y="250"/>
                </a:cxn>
                <a:cxn ang="0">
                  <a:pos x="965" y="234"/>
                </a:cxn>
                <a:cxn ang="0">
                  <a:pos x="851" y="171"/>
                </a:cxn>
                <a:cxn ang="0">
                  <a:pos x="755" y="121"/>
                </a:cxn>
                <a:cxn ang="0">
                  <a:pos x="665" y="96"/>
                </a:cxn>
                <a:cxn ang="0">
                  <a:pos x="585" y="77"/>
                </a:cxn>
                <a:cxn ang="0">
                  <a:pos x="508" y="63"/>
                </a:cxn>
                <a:cxn ang="0">
                  <a:pos x="391" y="64"/>
                </a:cxn>
                <a:cxn ang="0">
                  <a:pos x="315" y="89"/>
                </a:cxn>
                <a:cxn ang="0">
                  <a:pos x="241" y="115"/>
                </a:cxn>
                <a:cxn ang="0">
                  <a:pos x="181" y="150"/>
                </a:cxn>
                <a:cxn ang="0">
                  <a:pos x="136" y="190"/>
                </a:cxn>
                <a:cxn ang="0">
                  <a:pos x="92" y="250"/>
                </a:cxn>
                <a:cxn ang="0">
                  <a:pos x="79" y="296"/>
                </a:cxn>
                <a:cxn ang="0">
                  <a:pos x="60" y="371"/>
                </a:cxn>
                <a:cxn ang="0">
                  <a:pos x="60" y="424"/>
                </a:cxn>
                <a:cxn ang="0">
                  <a:pos x="58" y="484"/>
                </a:cxn>
                <a:cxn ang="0">
                  <a:pos x="68" y="531"/>
                </a:cxn>
                <a:cxn ang="0">
                  <a:pos x="94" y="566"/>
                </a:cxn>
                <a:cxn ang="0">
                  <a:pos x="131" y="596"/>
                </a:cxn>
                <a:cxn ang="0">
                  <a:pos x="182" y="606"/>
                </a:cxn>
                <a:cxn ang="0">
                  <a:pos x="219" y="599"/>
                </a:cxn>
                <a:cxn ang="0">
                  <a:pos x="239" y="602"/>
                </a:cxn>
                <a:cxn ang="0">
                  <a:pos x="239" y="629"/>
                </a:cxn>
                <a:cxn ang="0">
                  <a:pos x="215" y="652"/>
                </a:cxn>
              </a:cxnLst>
              <a:rect l="0" t="0" r="r" b="b"/>
              <a:pathLst>
                <a:path w="1797" h="653">
                  <a:moveTo>
                    <a:pt x="215" y="652"/>
                  </a:moveTo>
                  <a:lnTo>
                    <a:pt x="175" y="653"/>
                  </a:lnTo>
                  <a:lnTo>
                    <a:pt x="139" y="653"/>
                  </a:lnTo>
                  <a:lnTo>
                    <a:pt x="102" y="630"/>
                  </a:lnTo>
                  <a:lnTo>
                    <a:pt x="41" y="581"/>
                  </a:lnTo>
                  <a:lnTo>
                    <a:pt x="8" y="521"/>
                  </a:lnTo>
                  <a:lnTo>
                    <a:pt x="0" y="454"/>
                  </a:lnTo>
                  <a:lnTo>
                    <a:pt x="3" y="364"/>
                  </a:lnTo>
                  <a:lnTo>
                    <a:pt x="12" y="271"/>
                  </a:lnTo>
                  <a:lnTo>
                    <a:pt x="61" y="157"/>
                  </a:lnTo>
                  <a:lnTo>
                    <a:pt x="115" y="106"/>
                  </a:lnTo>
                  <a:lnTo>
                    <a:pt x="195" y="56"/>
                  </a:lnTo>
                  <a:lnTo>
                    <a:pt x="294" y="19"/>
                  </a:lnTo>
                  <a:lnTo>
                    <a:pt x="397" y="8"/>
                  </a:lnTo>
                  <a:lnTo>
                    <a:pt x="490" y="0"/>
                  </a:lnTo>
                  <a:lnTo>
                    <a:pt x="557" y="3"/>
                  </a:lnTo>
                  <a:lnTo>
                    <a:pt x="620" y="16"/>
                  </a:lnTo>
                  <a:lnTo>
                    <a:pt x="704" y="42"/>
                  </a:lnTo>
                  <a:lnTo>
                    <a:pt x="825" y="91"/>
                  </a:lnTo>
                  <a:lnTo>
                    <a:pt x="918" y="134"/>
                  </a:lnTo>
                  <a:lnTo>
                    <a:pt x="1013" y="186"/>
                  </a:lnTo>
                  <a:lnTo>
                    <a:pt x="1173" y="186"/>
                  </a:lnTo>
                  <a:lnTo>
                    <a:pt x="1293" y="194"/>
                  </a:lnTo>
                  <a:lnTo>
                    <a:pt x="1405" y="202"/>
                  </a:lnTo>
                  <a:lnTo>
                    <a:pt x="1541" y="194"/>
                  </a:lnTo>
                  <a:lnTo>
                    <a:pt x="1621" y="194"/>
                  </a:lnTo>
                  <a:lnTo>
                    <a:pt x="1701" y="186"/>
                  </a:lnTo>
                  <a:lnTo>
                    <a:pt x="1797" y="194"/>
                  </a:lnTo>
                  <a:lnTo>
                    <a:pt x="1765" y="242"/>
                  </a:lnTo>
                  <a:lnTo>
                    <a:pt x="1725" y="250"/>
                  </a:lnTo>
                  <a:lnTo>
                    <a:pt x="1653" y="258"/>
                  </a:lnTo>
                  <a:lnTo>
                    <a:pt x="1573" y="258"/>
                  </a:lnTo>
                  <a:lnTo>
                    <a:pt x="1509" y="258"/>
                  </a:lnTo>
                  <a:lnTo>
                    <a:pt x="1445" y="258"/>
                  </a:lnTo>
                  <a:lnTo>
                    <a:pt x="1389" y="258"/>
                  </a:lnTo>
                  <a:lnTo>
                    <a:pt x="1309" y="258"/>
                  </a:lnTo>
                  <a:lnTo>
                    <a:pt x="1205" y="258"/>
                  </a:lnTo>
                  <a:lnTo>
                    <a:pt x="1101" y="250"/>
                  </a:lnTo>
                  <a:lnTo>
                    <a:pt x="965" y="234"/>
                  </a:lnTo>
                  <a:lnTo>
                    <a:pt x="851" y="171"/>
                  </a:lnTo>
                  <a:lnTo>
                    <a:pt x="755" y="121"/>
                  </a:lnTo>
                  <a:lnTo>
                    <a:pt x="665" y="96"/>
                  </a:lnTo>
                  <a:lnTo>
                    <a:pt x="585" y="77"/>
                  </a:lnTo>
                  <a:lnTo>
                    <a:pt x="508" y="63"/>
                  </a:lnTo>
                  <a:lnTo>
                    <a:pt x="391" y="64"/>
                  </a:lnTo>
                  <a:lnTo>
                    <a:pt x="315" y="89"/>
                  </a:lnTo>
                  <a:lnTo>
                    <a:pt x="241" y="115"/>
                  </a:lnTo>
                  <a:lnTo>
                    <a:pt x="181" y="150"/>
                  </a:lnTo>
                  <a:lnTo>
                    <a:pt x="136" y="190"/>
                  </a:lnTo>
                  <a:lnTo>
                    <a:pt x="92" y="250"/>
                  </a:lnTo>
                  <a:lnTo>
                    <a:pt x="79" y="296"/>
                  </a:lnTo>
                  <a:lnTo>
                    <a:pt x="60" y="371"/>
                  </a:lnTo>
                  <a:lnTo>
                    <a:pt x="60" y="424"/>
                  </a:lnTo>
                  <a:lnTo>
                    <a:pt x="58" y="484"/>
                  </a:lnTo>
                  <a:lnTo>
                    <a:pt x="68" y="531"/>
                  </a:lnTo>
                  <a:lnTo>
                    <a:pt x="94" y="566"/>
                  </a:lnTo>
                  <a:lnTo>
                    <a:pt x="131" y="596"/>
                  </a:lnTo>
                  <a:lnTo>
                    <a:pt x="182" y="606"/>
                  </a:lnTo>
                  <a:lnTo>
                    <a:pt x="219" y="599"/>
                  </a:lnTo>
                  <a:lnTo>
                    <a:pt x="239" y="602"/>
                  </a:lnTo>
                  <a:lnTo>
                    <a:pt x="239" y="629"/>
                  </a:lnTo>
                  <a:lnTo>
                    <a:pt x="215" y="652"/>
                  </a:lnTo>
                  <a:close/>
                </a:path>
              </a:pathLst>
            </a:custGeom>
            <a:solidFill>
              <a:srgbClr val="00FFFF"/>
            </a:solidFill>
            <a:ln w="9525" cap="flat" cmpd="sng">
              <a:solidFill>
                <a:schemeClr val="accent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528" name="Freeform 24"/>
            <p:cNvSpPr>
              <a:spLocks/>
            </p:cNvSpPr>
            <p:nvPr/>
          </p:nvSpPr>
          <p:spPr bwMode="auto">
            <a:xfrm flipV="1">
              <a:off x="-1296" y="2339"/>
              <a:ext cx="1597" cy="628"/>
            </a:xfrm>
            <a:custGeom>
              <a:avLst/>
              <a:gdLst/>
              <a:ahLst/>
              <a:cxnLst>
                <a:cxn ang="0">
                  <a:pos x="215" y="652"/>
                </a:cxn>
                <a:cxn ang="0">
                  <a:pos x="175" y="653"/>
                </a:cxn>
                <a:cxn ang="0">
                  <a:pos x="139" y="653"/>
                </a:cxn>
                <a:cxn ang="0">
                  <a:pos x="102" y="630"/>
                </a:cxn>
                <a:cxn ang="0">
                  <a:pos x="41" y="581"/>
                </a:cxn>
                <a:cxn ang="0">
                  <a:pos x="8" y="521"/>
                </a:cxn>
                <a:cxn ang="0">
                  <a:pos x="0" y="454"/>
                </a:cxn>
                <a:cxn ang="0">
                  <a:pos x="3" y="364"/>
                </a:cxn>
                <a:cxn ang="0">
                  <a:pos x="12" y="271"/>
                </a:cxn>
                <a:cxn ang="0">
                  <a:pos x="61" y="157"/>
                </a:cxn>
                <a:cxn ang="0">
                  <a:pos x="115" y="106"/>
                </a:cxn>
                <a:cxn ang="0">
                  <a:pos x="195" y="56"/>
                </a:cxn>
                <a:cxn ang="0">
                  <a:pos x="294" y="19"/>
                </a:cxn>
                <a:cxn ang="0">
                  <a:pos x="397" y="8"/>
                </a:cxn>
                <a:cxn ang="0">
                  <a:pos x="490" y="0"/>
                </a:cxn>
                <a:cxn ang="0">
                  <a:pos x="557" y="3"/>
                </a:cxn>
                <a:cxn ang="0">
                  <a:pos x="620" y="16"/>
                </a:cxn>
                <a:cxn ang="0">
                  <a:pos x="704" y="42"/>
                </a:cxn>
                <a:cxn ang="0">
                  <a:pos x="825" y="91"/>
                </a:cxn>
                <a:cxn ang="0">
                  <a:pos x="918" y="134"/>
                </a:cxn>
                <a:cxn ang="0">
                  <a:pos x="1013" y="186"/>
                </a:cxn>
                <a:cxn ang="0">
                  <a:pos x="1173" y="186"/>
                </a:cxn>
                <a:cxn ang="0">
                  <a:pos x="1293" y="194"/>
                </a:cxn>
                <a:cxn ang="0">
                  <a:pos x="1405" y="202"/>
                </a:cxn>
                <a:cxn ang="0">
                  <a:pos x="1541" y="194"/>
                </a:cxn>
                <a:cxn ang="0">
                  <a:pos x="1621" y="194"/>
                </a:cxn>
                <a:cxn ang="0">
                  <a:pos x="1701" y="186"/>
                </a:cxn>
                <a:cxn ang="0">
                  <a:pos x="1797" y="194"/>
                </a:cxn>
                <a:cxn ang="0">
                  <a:pos x="1765" y="242"/>
                </a:cxn>
                <a:cxn ang="0">
                  <a:pos x="1725" y="250"/>
                </a:cxn>
                <a:cxn ang="0">
                  <a:pos x="1653" y="258"/>
                </a:cxn>
                <a:cxn ang="0">
                  <a:pos x="1573" y="258"/>
                </a:cxn>
                <a:cxn ang="0">
                  <a:pos x="1509" y="258"/>
                </a:cxn>
                <a:cxn ang="0">
                  <a:pos x="1445" y="258"/>
                </a:cxn>
                <a:cxn ang="0">
                  <a:pos x="1389" y="258"/>
                </a:cxn>
                <a:cxn ang="0">
                  <a:pos x="1309" y="258"/>
                </a:cxn>
                <a:cxn ang="0">
                  <a:pos x="1205" y="258"/>
                </a:cxn>
                <a:cxn ang="0">
                  <a:pos x="1101" y="250"/>
                </a:cxn>
                <a:cxn ang="0">
                  <a:pos x="965" y="234"/>
                </a:cxn>
                <a:cxn ang="0">
                  <a:pos x="851" y="171"/>
                </a:cxn>
                <a:cxn ang="0">
                  <a:pos x="755" y="121"/>
                </a:cxn>
                <a:cxn ang="0">
                  <a:pos x="665" y="96"/>
                </a:cxn>
                <a:cxn ang="0">
                  <a:pos x="585" y="77"/>
                </a:cxn>
                <a:cxn ang="0">
                  <a:pos x="508" y="63"/>
                </a:cxn>
                <a:cxn ang="0">
                  <a:pos x="391" y="64"/>
                </a:cxn>
                <a:cxn ang="0">
                  <a:pos x="315" y="89"/>
                </a:cxn>
                <a:cxn ang="0">
                  <a:pos x="241" y="115"/>
                </a:cxn>
                <a:cxn ang="0">
                  <a:pos x="181" y="150"/>
                </a:cxn>
                <a:cxn ang="0">
                  <a:pos x="136" y="190"/>
                </a:cxn>
                <a:cxn ang="0">
                  <a:pos x="92" y="250"/>
                </a:cxn>
                <a:cxn ang="0">
                  <a:pos x="79" y="296"/>
                </a:cxn>
                <a:cxn ang="0">
                  <a:pos x="60" y="371"/>
                </a:cxn>
                <a:cxn ang="0">
                  <a:pos x="60" y="424"/>
                </a:cxn>
                <a:cxn ang="0">
                  <a:pos x="58" y="484"/>
                </a:cxn>
                <a:cxn ang="0">
                  <a:pos x="68" y="531"/>
                </a:cxn>
                <a:cxn ang="0">
                  <a:pos x="94" y="566"/>
                </a:cxn>
                <a:cxn ang="0">
                  <a:pos x="131" y="596"/>
                </a:cxn>
                <a:cxn ang="0">
                  <a:pos x="182" y="606"/>
                </a:cxn>
                <a:cxn ang="0">
                  <a:pos x="219" y="599"/>
                </a:cxn>
                <a:cxn ang="0">
                  <a:pos x="239" y="602"/>
                </a:cxn>
                <a:cxn ang="0">
                  <a:pos x="239" y="629"/>
                </a:cxn>
                <a:cxn ang="0">
                  <a:pos x="215" y="652"/>
                </a:cxn>
              </a:cxnLst>
              <a:rect l="0" t="0" r="r" b="b"/>
              <a:pathLst>
                <a:path w="1797" h="653">
                  <a:moveTo>
                    <a:pt x="215" y="652"/>
                  </a:moveTo>
                  <a:lnTo>
                    <a:pt x="175" y="653"/>
                  </a:lnTo>
                  <a:lnTo>
                    <a:pt x="139" y="653"/>
                  </a:lnTo>
                  <a:lnTo>
                    <a:pt x="102" y="630"/>
                  </a:lnTo>
                  <a:lnTo>
                    <a:pt x="41" y="581"/>
                  </a:lnTo>
                  <a:lnTo>
                    <a:pt x="8" y="521"/>
                  </a:lnTo>
                  <a:lnTo>
                    <a:pt x="0" y="454"/>
                  </a:lnTo>
                  <a:lnTo>
                    <a:pt x="3" y="364"/>
                  </a:lnTo>
                  <a:lnTo>
                    <a:pt x="12" y="271"/>
                  </a:lnTo>
                  <a:lnTo>
                    <a:pt x="61" y="157"/>
                  </a:lnTo>
                  <a:lnTo>
                    <a:pt x="115" y="106"/>
                  </a:lnTo>
                  <a:lnTo>
                    <a:pt x="195" y="56"/>
                  </a:lnTo>
                  <a:lnTo>
                    <a:pt x="294" y="19"/>
                  </a:lnTo>
                  <a:lnTo>
                    <a:pt x="397" y="8"/>
                  </a:lnTo>
                  <a:lnTo>
                    <a:pt x="490" y="0"/>
                  </a:lnTo>
                  <a:lnTo>
                    <a:pt x="557" y="3"/>
                  </a:lnTo>
                  <a:lnTo>
                    <a:pt x="620" y="16"/>
                  </a:lnTo>
                  <a:lnTo>
                    <a:pt x="704" y="42"/>
                  </a:lnTo>
                  <a:lnTo>
                    <a:pt x="825" y="91"/>
                  </a:lnTo>
                  <a:lnTo>
                    <a:pt x="918" y="134"/>
                  </a:lnTo>
                  <a:lnTo>
                    <a:pt x="1013" y="186"/>
                  </a:lnTo>
                  <a:lnTo>
                    <a:pt x="1173" y="186"/>
                  </a:lnTo>
                  <a:lnTo>
                    <a:pt x="1293" y="194"/>
                  </a:lnTo>
                  <a:lnTo>
                    <a:pt x="1405" y="202"/>
                  </a:lnTo>
                  <a:lnTo>
                    <a:pt x="1541" y="194"/>
                  </a:lnTo>
                  <a:lnTo>
                    <a:pt x="1621" y="194"/>
                  </a:lnTo>
                  <a:lnTo>
                    <a:pt x="1701" y="186"/>
                  </a:lnTo>
                  <a:lnTo>
                    <a:pt x="1797" y="194"/>
                  </a:lnTo>
                  <a:lnTo>
                    <a:pt x="1765" y="242"/>
                  </a:lnTo>
                  <a:lnTo>
                    <a:pt x="1725" y="250"/>
                  </a:lnTo>
                  <a:lnTo>
                    <a:pt x="1653" y="258"/>
                  </a:lnTo>
                  <a:lnTo>
                    <a:pt x="1573" y="258"/>
                  </a:lnTo>
                  <a:lnTo>
                    <a:pt x="1509" y="258"/>
                  </a:lnTo>
                  <a:lnTo>
                    <a:pt x="1445" y="258"/>
                  </a:lnTo>
                  <a:lnTo>
                    <a:pt x="1389" y="258"/>
                  </a:lnTo>
                  <a:lnTo>
                    <a:pt x="1309" y="258"/>
                  </a:lnTo>
                  <a:lnTo>
                    <a:pt x="1205" y="258"/>
                  </a:lnTo>
                  <a:lnTo>
                    <a:pt x="1101" y="250"/>
                  </a:lnTo>
                  <a:lnTo>
                    <a:pt x="965" y="234"/>
                  </a:lnTo>
                  <a:lnTo>
                    <a:pt x="851" y="171"/>
                  </a:lnTo>
                  <a:lnTo>
                    <a:pt x="755" y="121"/>
                  </a:lnTo>
                  <a:lnTo>
                    <a:pt x="665" y="96"/>
                  </a:lnTo>
                  <a:lnTo>
                    <a:pt x="585" y="77"/>
                  </a:lnTo>
                  <a:lnTo>
                    <a:pt x="508" y="63"/>
                  </a:lnTo>
                  <a:lnTo>
                    <a:pt x="391" y="64"/>
                  </a:lnTo>
                  <a:lnTo>
                    <a:pt x="315" y="89"/>
                  </a:lnTo>
                  <a:lnTo>
                    <a:pt x="241" y="115"/>
                  </a:lnTo>
                  <a:lnTo>
                    <a:pt x="181" y="150"/>
                  </a:lnTo>
                  <a:lnTo>
                    <a:pt x="136" y="190"/>
                  </a:lnTo>
                  <a:lnTo>
                    <a:pt x="92" y="250"/>
                  </a:lnTo>
                  <a:lnTo>
                    <a:pt x="79" y="296"/>
                  </a:lnTo>
                  <a:lnTo>
                    <a:pt x="60" y="371"/>
                  </a:lnTo>
                  <a:lnTo>
                    <a:pt x="60" y="424"/>
                  </a:lnTo>
                  <a:lnTo>
                    <a:pt x="58" y="484"/>
                  </a:lnTo>
                  <a:lnTo>
                    <a:pt x="68" y="531"/>
                  </a:lnTo>
                  <a:lnTo>
                    <a:pt x="94" y="566"/>
                  </a:lnTo>
                  <a:lnTo>
                    <a:pt x="131" y="596"/>
                  </a:lnTo>
                  <a:lnTo>
                    <a:pt x="182" y="606"/>
                  </a:lnTo>
                  <a:lnTo>
                    <a:pt x="219" y="599"/>
                  </a:lnTo>
                  <a:lnTo>
                    <a:pt x="239" y="602"/>
                  </a:lnTo>
                  <a:lnTo>
                    <a:pt x="239" y="629"/>
                  </a:lnTo>
                  <a:lnTo>
                    <a:pt x="215" y="652"/>
                  </a:lnTo>
                  <a:close/>
                </a:path>
              </a:pathLst>
            </a:custGeom>
            <a:solidFill>
              <a:srgbClr val="00FFFF"/>
            </a:solidFill>
            <a:ln w="9525" cap="flat" cmpd="sng">
              <a:solidFill>
                <a:schemeClr val="accent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2124075" y="2205038"/>
            <a:ext cx="4191000" cy="3941762"/>
            <a:chOff x="1344" y="1357"/>
            <a:chExt cx="2640" cy="2483"/>
          </a:xfrm>
        </p:grpSpPr>
        <p:sp>
          <p:nvSpPr>
            <p:cNvPr id="149530" name="Line 26"/>
            <p:cNvSpPr>
              <a:spLocks noChangeShapeType="1"/>
            </p:cNvSpPr>
            <p:nvPr/>
          </p:nvSpPr>
          <p:spPr bwMode="auto">
            <a:xfrm rot="236711" flipH="1">
              <a:off x="3936" y="1357"/>
              <a:ext cx="1" cy="816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531" name="Line 27"/>
            <p:cNvSpPr>
              <a:spLocks noChangeShapeType="1"/>
            </p:cNvSpPr>
            <p:nvPr/>
          </p:nvSpPr>
          <p:spPr bwMode="auto">
            <a:xfrm>
              <a:off x="3984" y="2976"/>
              <a:ext cx="0" cy="864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532" name="Line 28"/>
            <p:cNvSpPr>
              <a:spLocks noChangeShapeType="1"/>
            </p:cNvSpPr>
            <p:nvPr/>
          </p:nvSpPr>
          <p:spPr bwMode="auto">
            <a:xfrm flipH="1">
              <a:off x="1344" y="1968"/>
              <a:ext cx="0" cy="739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914400" y="2078038"/>
            <a:ext cx="4648200" cy="4017962"/>
            <a:chOff x="576" y="1309"/>
            <a:chExt cx="2928" cy="2531"/>
          </a:xfrm>
        </p:grpSpPr>
        <p:sp>
          <p:nvSpPr>
            <p:cNvPr id="149534" name="Line 30"/>
            <p:cNvSpPr>
              <a:spLocks noChangeShapeType="1"/>
            </p:cNvSpPr>
            <p:nvPr/>
          </p:nvSpPr>
          <p:spPr bwMode="auto">
            <a:xfrm rot="196767">
              <a:off x="3360" y="1309"/>
              <a:ext cx="1" cy="768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535" name="Line 31"/>
            <p:cNvSpPr>
              <a:spLocks noChangeShapeType="1"/>
            </p:cNvSpPr>
            <p:nvPr/>
          </p:nvSpPr>
          <p:spPr bwMode="auto">
            <a:xfrm>
              <a:off x="3504" y="2976"/>
              <a:ext cx="0" cy="864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536" name="Line 32"/>
            <p:cNvSpPr>
              <a:spLocks noChangeShapeType="1"/>
            </p:cNvSpPr>
            <p:nvPr/>
          </p:nvSpPr>
          <p:spPr bwMode="auto">
            <a:xfrm flipH="1">
              <a:off x="576" y="1872"/>
              <a:ext cx="0" cy="97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1476375" y="2060575"/>
            <a:ext cx="4464050" cy="4191000"/>
            <a:chOff x="912" y="1248"/>
            <a:chExt cx="2784" cy="2640"/>
          </a:xfrm>
        </p:grpSpPr>
        <p:sp>
          <p:nvSpPr>
            <p:cNvPr id="149538" name="Line 34"/>
            <p:cNvSpPr>
              <a:spLocks noChangeShapeType="1"/>
            </p:cNvSpPr>
            <p:nvPr/>
          </p:nvSpPr>
          <p:spPr bwMode="auto">
            <a:xfrm>
              <a:off x="912" y="1776"/>
              <a:ext cx="0" cy="1104"/>
            </a:xfrm>
            <a:prstGeom prst="line">
              <a:avLst/>
            </a:prstGeom>
            <a:noFill/>
            <a:ln w="31750">
              <a:solidFill>
                <a:srgbClr val="FF00FF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539" name="Line 35"/>
            <p:cNvSpPr>
              <a:spLocks noChangeShapeType="1"/>
            </p:cNvSpPr>
            <p:nvPr/>
          </p:nvSpPr>
          <p:spPr bwMode="auto">
            <a:xfrm flipH="1">
              <a:off x="3648" y="1248"/>
              <a:ext cx="48" cy="912"/>
            </a:xfrm>
            <a:prstGeom prst="line">
              <a:avLst/>
            </a:prstGeom>
            <a:noFill/>
            <a:ln w="31750">
              <a:solidFill>
                <a:srgbClr val="FF00FF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540" name="Line 36"/>
            <p:cNvSpPr>
              <a:spLocks noChangeShapeType="1"/>
            </p:cNvSpPr>
            <p:nvPr/>
          </p:nvSpPr>
          <p:spPr bwMode="auto">
            <a:xfrm>
              <a:off x="3696" y="2928"/>
              <a:ext cx="0" cy="960"/>
            </a:xfrm>
            <a:prstGeom prst="line">
              <a:avLst/>
            </a:prstGeom>
            <a:noFill/>
            <a:ln w="31750">
              <a:solidFill>
                <a:srgbClr val="FF00FF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2843213" y="2133600"/>
            <a:ext cx="4038600" cy="4114800"/>
            <a:chOff x="1776" y="1296"/>
            <a:chExt cx="2544" cy="2592"/>
          </a:xfrm>
        </p:grpSpPr>
        <p:sp>
          <p:nvSpPr>
            <p:cNvPr id="149542" name="Line 38"/>
            <p:cNvSpPr>
              <a:spLocks noChangeShapeType="1"/>
            </p:cNvSpPr>
            <p:nvPr/>
          </p:nvSpPr>
          <p:spPr bwMode="auto">
            <a:xfrm>
              <a:off x="1776" y="1968"/>
              <a:ext cx="0" cy="720"/>
            </a:xfrm>
            <a:prstGeom prst="line">
              <a:avLst/>
            </a:prstGeom>
            <a:noFill/>
            <a:ln w="31750">
              <a:solidFill>
                <a:srgbClr val="FF00FF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543" name="Line 39"/>
            <p:cNvSpPr>
              <a:spLocks noChangeShapeType="1"/>
            </p:cNvSpPr>
            <p:nvPr/>
          </p:nvSpPr>
          <p:spPr bwMode="auto">
            <a:xfrm flipH="1">
              <a:off x="4272" y="1296"/>
              <a:ext cx="48" cy="960"/>
            </a:xfrm>
            <a:prstGeom prst="line">
              <a:avLst/>
            </a:prstGeom>
            <a:noFill/>
            <a:ln w="31750">
              <a:solidFill>
                <a:srgbClr val="FF00FF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544" name="Line 40"/>
            <p:cNvSpPr>
              <a:spLocks noChangeShapeType="1"/>
            </p:cNvSpPr>
            <p:nvPr/>
          </p:nvSpPr>
          <p:spPr bwMode="auto">
            <a:xfrm rot="173229">
              <a:off x="4272" y="2976"/>
              <a:ext cx="48" cy="912"/>
            </a:xfrm>
            <a:prstGeom prst="line">
              <a:avLst/>
            </a:prstGeom>
            <a:noFill/>
            <a:ln w="31750">
              <a:solidFill>
                <a:srgbClr val="FF00FF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1" name="Title 1"/>
          <p:cNvSpPr txBox="1">
            <a:spLocks/>
          </p:cNvSpPr>
          <p:nvPr/>
        </p:nvSpPr>
        <p:spPr>
          <a:xfrm>
            <a:off x="533400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ANATOMY OF THE ROOT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9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9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9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49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3" presetClass="entr" presetSubtype="52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3" presetClass="entr" presetSubtype="52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3" presetClass="entr" presetSubtype="52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500"/>
                                        <p:tgtEl>
                                          <p:spTgt spid="149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3" presetClass="entr" presetSubtype="52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23" presetClass="entr" presetSubtype="52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23" presetClass="entr" presetSubtype="52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5" dur="500"/>
                                        <p:tgtEl>
                                          <p:spTgt spid="149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500"/>
                            </p:stCondLst>
                            <p:childTnLst>
                              <p:par>
                                <p:cTn id="9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3" dur="500"/>
                                        <p:tgtEl>
                                          <p:spTgt spid="149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7" grpId="0" autoUpdateAnimBg="0"/>
      <p:bldP spid="149508" grpId="0" autoUpdateAnimBg="0"/>
      <p:bldP spid="149509" grpId="0" animBg="1"/>
      <p:bldP spid="149510" grpId="0" animBg="1"/>
      <p:bldP spid="149511" grpId="0" animBg="1"/>
      <p:bldP spid="149512" grpId="0" animBg="1"/>
      <p:bldP spid="149513" grpId="0" animBg="1"/>
      <p:bldP spid="149514" grpId="0" animBg="1"/>
      <p:bldP spid="149519" grpId="0" autoUpdateAnimBg="0"/>
      <p:bldP spid="149520" grpId="0" animBg="1" autoUpdateAnimBg="0"/>
      <p:bldP spid="149521" grpId="0" animBg="1" autoUpdateAnimBg="0"/>
      <p:bldP spid="149522" grpId="0" animBg="1" autoUpdateAnimBg="0"/>
      <p:bldP spid="149523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11116349" cy="1116106"/>
          </a:xfrm>
        </p:spPr>
        <p:txBody>
          <a:bodyPr/>
          <a:lstStyle/>
          <a:p>
            <a:r>
              <a:rPr lang="en-US" sz="4400" dirty="0" smtClean="0"/>
              <a:t>ROOT FUNCTION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1981201"/>
            <a:ext cx="2556678" cy="901862"/>
          </a:xfrm>
          <a:solidFill>
            <a:schemeClr val="accent4"/>
          </a:solidFill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MYTH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8474" y="3088996"/>
            <a:ext cx="8289377" cy="35394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3200" dirty="0" smtClean="0"/>
              <a:t>Complex </a:t>
            </a:r>
            <a:r>
              <a:rPr lang="en-US" sz="3200" dirty="0" err="1" smtClean="0"/>
              <a:t>haemodynamic</a:t>
            </a:r>
            <a:r>
              <a:rPr lang="en-US" sz="3200" dirty="0" smtClean="0"/>
              <a:t> system</a:t>
            </a:r>
          </a:p>
          <a:p>
            <a:pPr algn="ctr">
              <a:buNone/>
            </a:pPr>
            <a:endParaRPr lang="en-US" sz="3200" dirty="0" smtClean="0"/>
          </a:p>
          <a:p>
            <a:pPr algn="ctr">
              <a:buNone/>
            </a:pPr>
            <a:r>
              <a:rPr lang="en-US" sz="3200" dirty="0" smtClean="0"/>
              <a:t>Distal Root</a:t>
            </a:r>
          </a:p>
          <a:p>
            <a:pPr algn="ctr">
              <a:buNone/>
            </a:pPr>
            <a:endParaRPr lang="en-US" sz="3200" dirty="0" smtClean="0"/>
          </a:p>
          <a:p>
            <a:pPr algn="ctr">
              <a:buNone/>
            </a:pPr>
            <a:r>
              <a:rPr lang="en-US" sz="3200" dirty="0" smtClean="0"/>
              <a:t>Proximal Root</a:t>
            </a:r>
          </a:p>
          <a:p>
            <a:pPr algn="ctr">
              <a:buNone/>
            </a:pPr>
            <a:endParaRPr lang="en-US" sz="3200" dirty="0" smtClean="0"/>
          </a:p>
          <a:p>
            <a:pPr algn="ctr">
              <a:buNone/>
            </a:pPr>
            <a:r>
              <a:rPr lang="en-US" sz="3200" dirty="0" smtClean="0"/>
              <a:t>Role of the sinuses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11116349" cy="1116106"/>
          </a:xfrm>
        </p:spPr>
        <p:txBody>
          <a:bodyPr/>
          <a:lstStyle/>
          <a:p>
            <a:r>
              <a:rPr lang="en-US" sz="4400" dirty="0" smtClean="0"/>
              <a:t>ROOT FUNCTION</a:t>
            </a:r>
            <a:endParaRPr lang="en-US" sz="4400" dirty="0"/>
          </a:p>
        </p:txBody>
      </p:sp>
      <p:pic>
        <p:nvPicPr>
          <p:cNvPr id="4" name="Picture 3" descr="Screen shot 2012-03-21 at 9.38.04 PM.png"/>
          <p:cNvPicPr>
            <a:picLocks noChangeAspect="1"/>
          </p:cNvPicPr>
          <p:nvPr/>
        </p:nvPicPr>
        <p:blipFill>
          <a:blip r:embed="rId3"/>
          <a:srcRect l="13716" t="18000" r="10159" b="11503"/>
          <a:stretch>
            <a:fillRect/>
          </a:stretch>
        </p:blipFill>
        <p:spPr>
          <a:xfrm>
            <a:off x="972015" y="1866758"/>
            <a:ext cx="6960885" cy="40288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/>
              <a:t>Surgical considerations</a:t>
            </a:r>
            <a:br>
              <a:rPr lang="en-US" b="1" dirty="0" smtClean="0"/>
            </a:br>
            <a:r>
              <a:rPr lang="en-US" b="1" dirty="0" smtClean="0"/>
              <a:t>LEAFLET DISEASE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7954868" cy="395128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lvl="1">
              <a:buNone/>
            </a:pPr>
            <a:endParaRPr lang="en-US" sz="2800" dirty="0" smtClean="0"/>
          </a:p>
          <a:p>
            <a:pPr lvl="1">
              <a:buNone/>
            </a:pPr>
            <a:r>
              <a:rPr lang="en-US" sz="2800" dirty="0" smtClean="0"/>
              <a:t>		Rheumatic</a:t>
            </a:r>
          </a:p>
          <a:p>
            <a:pPr lvl="1">
              <a:buNone/>
            </a:pPr>
            <a:r>
              <a:rPr lang="en-US" sz="2800" dirty="0" smtClean="0"/>
              <a:t>		Infective </a:t>
            </a:r>
            <a:r>
              <a:rPr lang="en-US" sz="2800" dirty="0" err="1" smtClean="0"/>
              <a:t>endocarditis</a:t>
            </a:r>
            <a:endParaRPr lang="en-US" sz="2800" dirty="0" smtClean="0"/>
          </a:p>
          <a:p>
            <a:pPr lvl="1">
              <a:buNone/>
            </a:pPr>
            <a:r>
              <a:rPr lang="en-US" sz="2800" dirty="0" smtClean="0"/>
              <a:t>		Congenital</a:t>
            </a:r>
          </a:p>
          <a:p>
            <a:pPr lvl="1">
              <a:buNone/>
            </a:pPr>
            <a:r>
              <a:rPr lang="en-US" sz="2800" dirty="0" smtClean="0"/>
              <a:t>		Iatrogenic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Surgical considerations</a:t>
            </a:r>
            <a:br>
              <a:rPr lang="en-US" b="1" dirty="0" smtClean="0"/>
            </a:br>
            <a:r>
              <a:rPr lang="en-US" b="1" dirty="0" smtClean="0"/>
              <a:t>LEAFLET DISEASE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1"/>
            <a:ext cx="2628899" cy="6731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dirty="0"/>
              <a:t>V</a:t>
            </a:r>
            <a:r>
              <a:rPr lang="en-US" dirty="0" smtClean="0"/>
              <a:t>alve replacement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	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41600" y="2451100"/>
            <a:ext cx="4127500" cy="313932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		</a:t>
            </a:r>
            <a:r>
              <a:rPr lang="en-US" sz="2400" dirty="0" smtClean="0"/>
              <a:t>mechanical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		</a:t>
            </a:r>
            <a:r>
              <a:rPr lang="en-US" sz="2400" dirty="0" err="1" smtClean="0"/>
              <a:t>bioprosthesis</a:t>
            </a:r>
            <a:r>
              <a:rPr lang="en-US" sz="2400" dirty="0" smtClean="0"/>
              <a:t>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		- allograft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		- </a:t>
            </a:r>
            <a:r>
              <a:rPr lang="en-US" dirty="0" err="1" smtClean="0"/>
              <a:t>xenograft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		- </a:t>
            </a:r>
            <a:r>
              <a:rPr lang="en-US" dirty="0" err="1" smtClean="0"/>
              <a:t>autograft</a:t>
            </a:r>
            <a:r>
              <a:rPr lang="en-US" dirty="0" smtClean="0"/>
              <a:t> (Ross)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oss procedure.jpg"/>
          <p:cNvPicPr>
            <a:picLocks noGrp="1" noChangeAspect="1"/>
          </p:cNvPicPr>
          <p:nvPr>
            <p:ph idx="1"/>
          </p:nvPr>
        </p:nvPicPr>
        <p:blipFill>
          <a:blip r:embed="rId3"/>
          <a:srcRect l="-55876" r="-55876"/>
          <a:stretch>
            <a:fillRect/>
          </a:stretch>
        </p:blipFill>
        <p:spPr>
          <a:xfrm>
            <a:off x="728172" y="1600200"/>
            <a:ext cx="7556313" cy="414496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Surgical considerations</a:t>
            </a:r>
            <a:br>
              <a:rPr lang="en-US" b="1" dirty="0" smtClean="0"/>
            </a:br>
            <a:r>
              <a:rPr lang="en-US" b="1" dirty="0" smtClean="0"/>
              <a:t>LEAFLET DISEASE (ROSS)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Surgical considerations</a:t>
            </a:r>
            <a:br>
              <a:rPr lang="en-US" b="1" dirty="0" smtClean="0"/>
            </a:br>
            <a:r>
              <a:rPr lang="en-US" b="1" dirty="0" smtClean="0"/>
              <a:t>LEAFLET DISEASE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Valve repair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055080" y="2709843"/>
            <a:ext cx="5268367" cy="34163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 smtClean="0"/>
              <a:t>		cusp perforation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		cusp extension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		cusp </a:t>
            </a:r>
            <a:r>
              <a:rPr lang="en-US" sz="2400" dirty="0" err="1" smtClean="0"/>
              <a:t>prolapse</a:t>
            </a: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		cusp with stress fenestration</a:t>
            </a:r>
          </a:p>
          <a:p>
            <a:pPr algn="ctr"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		bicuspid aortic valve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Surgical considerations</a:t>
            </a:r>
            <a:br>
              <a:rPr lang="en-US" b="1" dirty="0" smtClean="0"/>
            </a:br>
            <a:r>
              <a:rPr lang="en-US" b="1" dirty="0" smtClean="0"/>
              <a:t>LEAFLET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981200"/>
            <a:ext cx="2582179" cy="464105"/>
          </a:xfrm>
        </p:spPr>
        <p:txBody>
          <a:bodyPr/>
          <a:lstStyle/>
          <a:p>
            <a:r>
              <a:rPr lang="en-US" dirty="0" smtClean="0"/>
              <a:t>cusp perforation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25852" t="26564" r="29524" b="16841"/>
          <a:stretch>
            <a:fillRect/>
          </a:stretch>
        </p:blipFill>
        <p:spPr>
          <a:xfrm>
            <a:off x="1513304" y="484094"/>
            <a:ext cx="6201842" cy="52436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Aortic Valve Competence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981201"/>
            <a:ext cx="7556313" cy="896424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Dependant on the normal anatomical and physiological functioning of the contents of the aortic root…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72629" y="3526103"/>
            <a:ext cx="4121050" cy="147732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pPr lvl="2">
              <a:buNone/>
            </a:pPr>
            <a:r>
              <a:rPr lang="en-US" dirty="0" smtClean="0"/>
              <a:t>sinuses</a:t>
            </a:r>
          </a:p>
          <a:p>
            <a:pPr lvl="2">
              <a:buNone/>
            </a:pPr>
            <a:r>
              <a:rPr lang="en-US" dirty="0" smtClean="0"/>
              <a:t>aortic valve leaflets</a:t>
            </a:r>
          </a:p>
          <a:p>
            <a:pPr lvl="2">
              <a:buNone/>
            </a:pPr>
            <a:r>
              <a:rPr lang="en-US" dirty="0" err="1" smtClean="0"/>
              <a:t>commissures</a:t>
            </a:r>
            <a:endParaRPr lang="en-US" dirty="0" smtClean="0"/>
          </a:p>
          <a:p>
            <a:pPr lvl="2">
              <a:buNone/>
            </a:pPr>
            <a:r>
              <a:rPr lang="en-US" dirty="0" err="1" smtClean="0"/>
              <a:t>interleaflet</a:t>
            </a:r>
            <a:r>
              <a:rPr lang="en-US" dirty="0" smtClean="0"/>
              <a:t> triangles</a:t>
            </a:r>
          </a:p>
          <a:p>
            <a:pPr lvl="2">
              <a:buNone/>
            </a:pPr>
            <a:r>
              <a:rPr lang="en-US" dirty="0" smtClean="0"/>
              <a:t>annulus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Surgical considerations</a:t>
            </a:r>
            <a:br>
              <a:rPr lang="en-US" b="1" dirty="0" smtClean="0"/>
            </a:br>
            <a:r>
              <a:rPr lang="en-US" b="1" dirty="0" smtClean="0"/>
              <a:t>LEAFLET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1981200"/>
            <a:ext cx="2311946" cy="504635"/>
          </a:xfrm>
        </p:spPr>
        <p:txBody>
          <a:bodyPr/>
          <a:lstStyle/>
          <a:p>
            <a:r>
              <a:rPr lang="en-US" dirty="0" smtClean="0"/>
              <a:t>cusp extension</a:t>
            </a:r>
            <a:endParaRPr lang="en-US" dirty="0"/>
          </a:p>
        </p:txBody>
      </p:sp>
      <p:pic>
        <p:nvPicPr>
          <p:cNvPr id="4" name="Picture 3" descr="cusp extensi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773" y="2168335"/>
            <a:ext cx="5608045" cy="38642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Surgical considerations</a:t>
            </a:r>
            <a:br>
              <a:rPr lang="en-US" b="1" dirty="0" smtClean="0"/>
            </a:br>
            <a:r>
              <a:rPr lang="en-US" b="1" dirty="0" smtClean="0"/>
              <a:t>LEAFLET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1981200"/>
            <a:ext cx="2311946" cy="504635"/>
          </a:xfrm>
        </p:spPr>
        <p:txBody>
          <a:bodyPr/>
          <a:lstStyle/>
          <a:p>
            <a:r>
              <a:rPr lang="en-US" dirty="0" smtClean="0"/>
              <a:t>cusp </a:t>
            </a:r>
            <a:r>
              <a:rPr lang="en-US" dirty="0" err="1" smtClean="0"/>
              <a:t>prolapse</a:t>
            </a:r>
            <a:endParaRPr lang="en-US" dirty="0"/>
          </a:p>
        </p:txBody>
      </p:sp>
      <p:pic>
        <p:nvPicPr>
          <p:cNvPr id="5" name="Picture 4" descr="prolap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101" y="1121831"/>
            <a:ext cx="6057019" cy="3983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Surgical considerations</a:t>
            </a:r>
            <a:br>
              <a:rPr lang="en-US" b="1" dirty="0" smtClean="0"/>
            </a:br>
            <a:r>
              <a:rPr lang="en-US" b="1" dirty="0" smtClean="0"/>
              <a:t>LEAFLET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1981200"/>
            <a:ext cx="3987388" cy="504635"/>
          </a:xfrm>
        </p:spPr>
        <p:txBody>
          <a:bodyPr>
            <a:normAutofit/>
          </a:bodyPr>
          <a:lstStyle/>
          <a:p>
            <a:r>
              <a:rPr lang="en-US" dirty="0" smtClean="0"/>
              <a:t>cusp with stress fenestration</a:t>
            </a:r>
            <a:endParaRPr lang="en-US" dirty="0"/>
          </a:p>
        </p:txBody>
      </p:sp>
      <p:pic>
        <p:nvPicPr>
          <p:cNvPr id="4" name="Content Placeholder 3" descr="cusp reinforce.gif"/>
          <p:cNvPicPr>
            <a:picLocks noChangeAspect="1"/>
          </p:cNvPicPr>
          <p:nvPr/>
        </p:nvPicPr>
        <p:blipFill>
          <a:blip r:embed="rId3"/>
          <a:srcRect l="3868" r="-5044"/>
          <a:stretch>
            <a:fillRect/>
          </a:stretch>
        </p:blipFill>
        <p:spPr>
          <a:xfrm>
            <a:off x="4634514" y="1371600"/>
            <a:ext cx="2807686" cy="51739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Surgical considerations</a:t>
            </a:r>
            <a:br>
              <a:rPr lang="en-US" b="1" dirty="0" smtClean="0"/>
            </a:br>
            <a:r>
              <a:rPr lang="en-US" b="1" dirty="0" smtClean="0"/>
              <a:t>LEAFLET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1981200"/>
            <a:ext cx="3987388" cy="504635"/>
          </a:xfrm>
        </p:spPr>
        <p:txBody>
          <a:bodyPr>
            <a:normAutofit/>
          </a:bodyPr>
          <a:lstStyle/>
          <a:p>
            <a:r>
              <a:rPr lang="en-US" dirty="0" smtClean="0"/>
              <a:t>bicuspid aortic valve</a:t>
            </a:r>
          </a:p>
          <a:p>
            <a:endParaRPr lang="en-US" dirty="0"/>
          </a:p>
        </p:txBody>
      </p:sp>
      <p:pic>
        <p:nvPicPr>
          <p:cNvPr id="4" name="Content Placeholder 3" descr="cusp bicusp.gif"/>
          <p:cNvPicPr>
            <a:picLocks noChangeAspect="1"/>
          </p:cNvPicPr>
          <p:nvPr/>
        </p:nvPicPr>
        <p:blipFill>
          <a:blip r:embed="rId3"/>
          <a:srcRect l="1104" t="-11885" r="-125" b="2806"/>
          <a:stretch>
            <a:fillRect/>
          </a:stretch>
        </p:blipFill>
        <p:spPr>
          <a:xfrm>
            <a:off x="1168400" y="2485835"/>
            <a:ext cx="6718300" cy="32799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/>
              <a:t>Surgical considerations</a:t>
            </a:r>
            <a:br>
              <a:rPr lang="en-US" b="1" dirty="0" smtClean="0"/>
            </a:br>
            <a:r>
              <a:rPr lang="en-US" b="1" dirty="0" smtClean="0"/>
              <a:t>ROOT</a:t>
            </a:r>
            <a:endParaRPr lang="en-US" b="1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8229600" cy="3951288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en-US" sz="3600" dirty="0" smtClean="0"/>
              <a:t>Aneurysms</a:t>
            </a:r>
          </a:p>
          <a:p>
            <a:pPr>
              <a:buNone/>
            </a:pPr>
            <a:r>
              <a:rPr lang="en-US" sz="3600" dirty="0" err="1" smtClean="0"/>
              <a:t>Annulo</a:t>
            </a:r>
            <a:r>
              <a:rPr lang="en-US" sz="3600" dirty="0" smtClean="0"/>
              <a:t> </a:t>
            </a:r>
            <a:r>
              <a:rPr lang="en-US" sz="3600" dirty="0" err="1" smtClean="0"/>
              <a:t>Ectasia</a:t>
            </a:r>
            <a:endParaRPr lang="en-US" sz="3600" dirty="0" smtClean="0"/>
          </a:p>
          <a:p>
            <a:pPr>
              <a:buNone/>
            </a:pPr>
            <a:r>
              <a:rPr lang="en-US" sz="3600" dirty="0" err="1" smtClean="0"/>
              <a:t>Marfans</a:t>
            </a:r>
            <a:endParaRPr lang="en-US" sz="3600" dirty="0" smtClean="0"/>
          </a:p>
          <a:p>
            <a:pPr>
              <a:buNone/>
            </a:pPr>
            <a:r>
              <a:rPr lang="en-US" sz="3600" dirty="0" smtClean="0"/>
              <a:t>Other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/>
              <a:t>Surgical considerations</a:t>
            </a:r>
            <a:br>
              <a:rPr lang="en-US" b="1" dirty="0" smtClean="0"/>
            </a:br>
            <a:r>
              <a:rPr lang="en-US" b="1" dirty="0" smtClean="0"/>
              <a:t>ROOT</a:t>
            </a:r>
            <a:endParaRPr lang="en-US" b="1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57201" y="2906712"/>
            <a:ext cx="8229600" cy="3166197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3200" dirty="0" smtClean="0"/>
              <a:t>YACOUB</a:t>
            </a:r>
          </a:p>
          <a:p>
            <a:pPr>
              <a:buNone/>
            </a:pPr>
            <a:endParaRPr lang="en-US" sz="3200" dirty="0" smtClean="0"/>
          </a:p>
          <a:p>
            <a:pPr>
              <a:buNone/>
            </a:pPr>
            <a:r>
              <a:rPr lang="en-US" sz="3200" dirty="0" smtClean="0"/>
              <a:t>DAVID</a:t>
            </a:r>
          </a:p>
          <a:p>
            <a:pPr>
              <a:buNone/>
            </a:pPr>
            <a:endParaRPr lang="en-US" sz="3200" dirty="0" smtClean="0"/>
          </a:p>
          <a:p>
            <a:pPr>
              <a:buNone/>
            </a:pPr>
            <a:endParaRPr lang="en-US" sz="32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526815" y="1752084"/>
            <a:ext cx="5810004" cy="639762"/>
          </a:xfrm>
        </p:spPr>
        <p:txBody>
          <a:bodyPr>
            <a:noAutofit/>
          </a:bodyPr>
          <a:lstStyle/>
          <a:p>
            <a:r>
              <a:rPr lang="en-US" sz="3600" dirty="0" smtClean="0"/>
              <a:t>REMODELING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/>
              <a:t>Surgical considerations</a:t>
            </a:r>
            <a:br>
              <a:rPr lang="en-US" b="1" dirty="0" smtClean="0"/>
            </a:br>
            <a:r>
              <a:rPr lang="en-US" b="1" dirty="0" smtClean="0"/>
              <a:t>ROOT</a:t>
            </a:r>
            <a:endParaRPr lang="en-US" b="1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668296" y="1920081"/>
            <a:ext cx="5559248" cy="639762"/>
          </a:xfrm>
        </p:spPr>
        <p:txBody>
          <a:bodyPr>
            <a:noAutofit/>
          </a:bodyPr>
          <a:lstStyle/>
          <a:p>
            <a:r>
              <a:rPr lang="en-US" sz="3600" dirty="0" smtClean="0"/>
              <a:t>YACOUB PROCEDURE</a:t>
            </a:r>
            <a:endParaRPr lang="en-US" sz="3600" dirty="0"/>
          </a:p>
        </p:txBody>
      </p:sp>
      <p:pic>
        <p:nvPicPr>
          <p:cNvPr id="8" name="Content Placeholder 3" descr="aortic root intra op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6" r="829"/>
          <a:stretch>
            <a:fillRect/>
          </a:stretch>
        </p:blipFill>
        <p:spPr>
          <a:xfrm>
            <a:off x="282288" y="1082463"/>
            <a:ext cx="4810143" cy="4144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Picture 10" descr="aroot remodel.jpg"/>
          <p:cNvPicPr>
            <a:picLocks noChangeAspect="1"/>
          </p:cNvPicPr>
          <p:nvPr/>
        </p:nvPicPr>
        <p:blipFill>
          <a:blip r:embed="rId4"/>
          <a:srcRect l="11859" t="10638" r="37798" b="31248"/>
          <a:stretch>
            <a:fillRect/>
          </a:stretch>
        </p:blipFill>
        <p:spPr>
          <a:xfrm>
            <a:off x="5550137" y="1920081"/>
            <a:ext cx="3354813" cy="46457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/>
              <a:t>Surgical considerations</a:t>
            </a:r>
            <a:br>
              <a:rPr lang="en-US" b="1" dirty="0" smtClean="0"/>
            </a:br>
            <a:r>
              <a:rPr lang="en-US" b="1" dirty="0" smtClean="0"/>
              <a:t>ROOT</a:t>
            </a:r>
            <a:endParaRPr lang="en-US" b="1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668296" y="1920081"/>
            <a:ext cx="5559248" cy="639762"/>
          </a:xfrm>
        </p:spPr>
        <p:txBody>
          <a:bodyPr>
            <a:noAutofit/>
          </a:bodyPr>
          <a:lstStyle/>
          <a:p>
            <a:r>
              <a:rPr lang="en-US" sz="3600" dirty="0" smtClean="0"/>
              <a:t>DAVID PROCEDURE</a:t>
            </a:r>
            <a:endParaRPr lang="en-US" sz="3600" dirty="0"/>
          </a:p>
        </p:txBody>
      </p:sp>
      <p:pic>
        <p:nvPicPr>
          <p:cNvPr id="6" name="Picture 5" descr="aortic Completed David Procedur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3090" y="1320800"/>
            <a:ext cx="2861697" cy="44714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Picture 8" descr="aortic root david procedu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74" y="1600200"/>
            <a:ext cx="4643332" cy="34846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/>
              <a:t>Surgical considerations</a:t>
            </a:r>
            <a:br>
              <a:rPr lang="en-US" b="1" dirty="0" smtClean="0"/>
            </a:br>
            <a:r>
              <a:rPr lang="en-US" b="1" dirty="0" smtClean="0"/>
              <a:t>ROOT</a:t>
            </a:r>
            <a:endParaRPr lang="en-US" b="1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57201" y="2906712"/>
            <a:ext cx="8229600" cy="3166197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sz="3200" dirty="0" smtClean="0"/>
          </a:p>
          <a:p>
            <a:pPr>
              <a:buNone/>
            </a:pPr>
            <a:r>
              <a:rPr lang="en-US" sz="3200" dirty="0" smtClean="0"/>
              <a:t>BENTALL</a:t>
            </a:r>
          </a:p>
          <a:p>
            <a:pPr>
              <a:buNone/>
            </a:pPr>
            <a:endParaRPr lang="en-US" sz="3200" dirty="0" smtClean="0"/>
          </a:p>
          <a:p>
            <a:pPr>
              <a:buNone/>
            </a:pPr>
            <a:endParaRPr lang="en-US" sz="32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526815" y="1752084"/>
            <a:ext cx="5810004" cy="639762"/>
          </a:xfrm>
        </p:spPr>
        <p:txBody>
          <a:bodyPr>
            <a:noAutofit/>
          </a:bodyPr>
          <a:lstStyle/>
          <a:p>
            <a:r>
              <a:rPr lang="en-US" sz="3600" dirty="0" smtClean="0"/>
              <a:t>RECONSTRUCTION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/>
              <a:t>Surgical considerations</a:t>
            </a:r>
            <a:br>
              <a:rPr lang="en-US" b="1" dirty="0" smtClean="0"/>
            </a:br>
            <a:r>
              <a:rPr lang="en-US" b="1" dirty="0" smtClean="0"/>
              <a:t>ROOT</a:t>
            </a:r>
            <a:endParaRPr lang="en-US" b="1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668296" y="1920081"/>
            <a:ext cx="5559248" cy="639762"/>
          </a:xfrm>
        </p:spPr>
        <p:txBody>
          <a:bodyPr>
            <a:noAutofit/>
          </a:bodyPr>
          <a:lstStyle/>
          <a:p>
            <a:r>
              <a:rPr lang="en-US" sz="3600" dirty="0" smtClean="0"/>
              <a:t>BENTALL PROCEDURE</a:t>
            </a:r>
            <a:endParaRPr lang="en-US" sz="3600" dirty="0"/>
          </a:p>
        </p:txBody>
      </p:sp>
      <p:pic>
        <p:nvPicPr>
          <p:cNvPr id="8" name="Picture 7" descr="bentall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400" y="3686903"/>
            <a:ext cx="3728794" cy="26784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1" name="Content Placeholder 3" descr="bentall2.jpg"/>
          <p:cNvPicPr>
            <a:picLocks noGrp="1" noChangeAspect="1"/>
          </p:cNvPicPr>
          <p:nvPr>
            <p:ph idx="1"/>
          </p:nvPr>
        </p:nvPicPr>
        <p:blipFill>
          <a:blip r:embed="rId3"/>
          <a:srcRect l="-686" r="-1005"/>
          <a:stretch>
            <a:fillRect/>
          </a:stretch>
        </p:blipFill>
        <p:spPr>
          <a:xfrm>
            <a:off x="498474" y="-30210"/>
            <a:ext cx="5234649" cy="51801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Aortic Regurgitation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4854" y="2243387"/>
            <a:ext cx="7556313" cy="3495303"/>
          </a:xfrm>
          <a:solidFill>
            <a:schemeClr val="tx2">
              <a:lumMod val="25000"/>
              <a:lumOff val="75000"/>
            </a:schemeClr>
          </a:solidFill>
        </p:spPr>
        <p:txBody>
          <a:bodyPr>
            <a:normAutofit/>
          </a:bodyPr>
          <a:lstStyle/>
          <a:p>
            <a:pPr lvl="3"/>
            <a:endParaRPr lang="en-US" sz="2400" dirty="0" smtClean="0"/>
          </a:p>
          <a:p>
            <a:pPr lvl="3"/>
            <a:r>
              <a:rPr lang="en-US" sz="2400" dirty="0" smtClean="0"/>
              <a:t>The anatomy of the aortic root</a:t>
            </a:r>
          </a:p>
          <a:p>
            <a:pPr lvl="3"/>
            <a:r>
              <a:rPr lang="en-US" sz="2400" dirty="0" smtClean="0"/>
              <a:t>How the root functions</a:t>
            </a:r>
          </a:p>
          <a:p>
            <a:pPr lvl="3"/>
            <a:r>
              <a:rPr lang="en-US" sz="2400" dirty="0" smtClean="0"/>
              <a:t>Surgical consideration of the </a:t>
            </a:r>
            <a:r>
              <a:rPr lang="en-US" sz="2400" dirty="0" err="1" smtClean="0"/>
              <a:t>valvular</a:t>
            </a:r>
            <a:r>
              <a:rPr lang="en-US" sz="2400" dirty="0" smtClean="0"/>
              <a:t> and leaflet component </a:t>
            </a:r>
          </a:p>
          <a:p>
            <a:pPr lvl="3"/>
            <a:r>
              <a:rPr lang="en-US" sz="2400" dirty="0" smtClean="0"/>
              <a:t>Surgical consideration of the annular component</a:t>
            </a:r>
          </a:p>
          <a:p>
            <a:pPr>
              <a:buNone/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POINTS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44853" y="2210396"/>
            <a:ext cx="7556313" cy="4144963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endParaRPr lang="en-US" sz="2800" dirty="0" smtClean="0"/>
          </a:p>
          <a:p>
            <a:r>
              <a:rPr lang="en-US" sz="2800" dirty="0" smtClean="0"/>
              <a:t>remodeling -  late deterioration in valve function </a:t>
            </a:r>
          </a:p>
          <a:p>
            <a:r>
              <a:rPr lang="en-US" sz="2800" dirty="0" err="1" smtClean="0"/>
              <a:t>dacron</a:t>
            </a:r>
            <a:r>
              <a:rPr lang="en-US" sz="2800" dirty="0" smtClean="0"/>
              <a:t> damage</a:t>
            </a:r>
          </a:p>
          <a:p>
            <a:r>
              <a:rPr lang="en-US" sz="2800" dirty="0" err="1" smtClean="0"/>
              <a:t>marfan</a:t>
            </a:r>
            <a:r>
              <a:rPr lang="en-US" sz="2800" dirty="0" smtClean="0"/>
              <a:t> syndrome 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 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071" y="1981200"/>
            <a:ext cx="8645526" cy="4876800"/>
          </a:xfrm>
        </p:spPr>
        <p:txBody>
          <a:bodyPr/>
          <a:lstStyle/>
          <a:p>
            <a:r>
              <a:rPr lang="en-US" dirty="0" smtClean="0">
                <a:latin typeface="Rockwell (Body)"/>
                <a:cs typeface="Rockwell (Body)"/>
              </a:rPr>
              <a:t>The aortic root: structure, function, and surgical reconstruction, M J Underwood, G El </a:t>
            </a:r>
            <a:r>
              <a:rPr lang="en-US" dirty="0" err="1" smtClean="0">
                <a:latin typeface="Rockwell (Body)"/>
                <a:cs typeface="Rockwell (Body)"/>
              </a:rPr>
              <a:t>Khoury</a:t>
            </a:r>
            <a:r>
              <a:rPr lang="en-US" dirty="0" smtClean="0">
                <a:latin typeface="Rockwell (Body)"/>
                <a:cs typeface="Rockwell (Body)"/>
              </a:rPr>
              <a:t>, D </a:t>
            </a:r>
            <a:r>
              <a:rPr lang="en-US" dirty="0" err="1" smtClean="0">
                <a:latin typeface="Rockwell (Body)"/>
                <a:cs typeface="Rockwell (Body)"/>
              </a:rPr>
              <a:t>Deronck</a:t>
            </a:r>
            <a:r>
              <a:rPr lang="en-US" dirty="0" smtClean="0">
                <a:latin typeface="Rockwell (Body)"/>
                <a:cs typeface="Rockwell (Body)"/>
              </a:rPr>
              <a:t>, D </a:t>
            </a:r>
            <a:r>
              <a:rPr lang="en-US" dirty="0" err="1" smtClean="0">
                <a:latin typeface="Rockwell (Body)"/>
                <a:cs typeface="Rockwell (Body)"/>
              </a:rPr>
              <a:t>Glineur</a:t>
            </a:r>
            <a:r>
              <a:rPr lang="en-US" dirty="0" smtClean="0">
                <a:latin typeface="Rockwell (Body)"/>
                <a:cs typeface="Rockwell (Body)"/>
              </a:rPr>
              <a:t>, R Dion, Heart 2000;83:376–380</a:t>
            </a:r>
          </a:p>
          <a:p>
            <a:r>
              <a:rPr lang="en-US" dirty="0" smtClean="0">
                <a:latin typeface="Rockwell (Body)"/>
                <a:cs typeface="Rockwell (Body)"/>
              </a:rPr>
              <a:t>David T </a:t>
            </a:r>
            <a:r>
              <a:rPr lang="en-US" dirty="0" err="1" smtClean="0">
                <a:latin typeface="Rockwell (Body)"/>
                <a:cs typeface="Rockwell (Body)"/>
              </a:rPr>
              <a:t>Ei</a:t>
            </a:r>
            <a:r>
              <a:rPr lang="en-US" dirty="0" smtClean="0">
                <a:latin typeface="Rockwell (Body)"/>
                <a:cs typeface="Rockwell (Body)"/>
              </a:rPr>
              <a:t> . Aortic Valve Repair and Aortic Valve–Sparing </a:t>
            </a:r>
            <a:r>
              <a:rPr lang="en-US" dirty="0" err="1" smtClean="0">
                <a:latin typeface="Rockwell (Body)"/>
                <a:cs typeface="Rockwell (Body)"/>
              </a:rPr>
              <a:t>Operations. Cohn</a:t>
            </a:r>
            <a:r>
              <a:rPr lang="en-US" dirty="0" smtClean="0">
                <a:latin typeface="Rockwell (Body)"/>
                <a:cs typeface="Rockwell (Body)"/>
              </a:rPr>
              <a:t> </a:t>
            </a:r>
            <a:r>
              <a:rPr lang="en-US" dirty="0" err="1" smtClean="0">
                <a:latin typeface="Rockwell (Body)"/>
                <a:cs typeface="Rockwell (Body)"/>
              </a:rPr>
              <a:t>Lh</a:t>
            </a:r>
            <a:r>
              <a:rPr lang="en-US" dirty="0" smtClean="0">
                <a:latin typeface="Rockwell (Body)"/>
                <a:cs typeface="Rockwell (Body)"/>
              </a:rPr>
              <a:t>, ed. Cardiac Surgery in the Adult. New York: McGraw-Hill, 2008:935-948.</a:t>
            </a:r>
          </a:p>
          <a:p>
            <a:r>
              <a:rPr lang="en-US" dirty="0" err="1" smtClean="0">
                <a:latin typeface="Rockwell (Body)"/>
                <a:cs typeface="Rockwell (Body)"/>
              </a:rPr>
              <a:t>Kunzelman</a:t>
            </a:r>
            <a:r>
              <a:rPr lang="en-US" dirty="0" smtClean="0">
                <a:latin typeface="Rockwell (Body)"/>
                <a:cs typeface="Rockwell (Body)"/>
              </a:rPr>
              <a:t> KS, Grande J, David TE, Cochran RP, </a:t>
            </a:r>
            <a:r>
              <a:rPr lang="en-US" dirty="0" err="1" smtClean="0">
                <a:latin typeface="Rockwell (Body)"/>
                <a:cs typeface="Rockwell (Body)"/>
              </a:rPr>
              <a:t>Verrier</a:t>
            </a:r>
            <a:r>
              <a:rPr lang="en-US" dirty="0" smtClean="0">
                <a:latin typeface="Rockwell (Body)"/>
                <a:cs typeface="Rockwell (Body)"/>
              </a:rPr>
              <a:t> ED. Aortic root and valve relationships: impact on surgical repair. J </a:t>
            </a:r>
            <a:r>
              <a:rPr lang="en-US" dirty="0" err="1" smtClean="0">
                <a:latin typeface="Rockwell (Body)"/>
                <a:cs typeface="Rockwell (Body)"/>
              </a:rPr>
              <a:t>Thorac</a:t>
            </a:r>
            <a:r>
              <a:rPr lang="en-US" dirty="0" smtClean="0">
                <a:latin typeface="Rockwell (Body)"/>
                <a:cs typeface="Rockwell (Body)"/>
              </a:rPr>
              <a:t> </a:t>
            </a:r>
            <a:r>
              <a:rPr lang="en-US" dirty="0" err="1" smtClean="0">
                <a:latin typeface="Rockwell (Body)"/>
                <a:cs typeface="Rockwell (Body)"/>
              </a:rPr>
              <a:t>Cardiovasc</a:t>
            </a:r>
            <a:r>
              <a:rPr lang="en-US" dirty="0" smtClean="0">
                <a:latin typeface="Rockwell (Body)"/>
                <a:cs typeface="Rockwell (Body)"/>
              </a:rPr>
              <a:t> </a:t>
            </a:r>
            <a:r>
              <a:rPr lang="en-US" dirty="0" err="1" smtClean="0">
                <a:latin typeface="Rockwell (Body)"/>
                <a:cs typeface="Rockwell (Body)"/>
              </a:rPr>
              <a:t>Surg</a:t>
            </a:r>
            <a:r>
              <a:rPr lang="en-US" dirty="0" smtClean="0">
                <a:latin typeface="Rockwell (Body)"/>
                <a:cs typeface="Rockwell (Body)"/>
              </a:rPr>
              <a:t> 1994;107:162–170.</a:t>
            </a:r>
          </a:p>
          <a:p>
            <a:r>
              <a:rPr lang="en-US" dirty="0" smtClean="0">
                <a:latin typeface="Rockwell (Body)"/>
                <a:cs typeface="Rockwell (Body)"/>
              </a:rPr>
              <a:t>The surgical anatomy of the aortic root, Robert H. Anderson, mmcts.2006.002527</a:t>
            </a:r>
            <a:endParaRPr lang="en-US" dirty="0">
              <a:latin typeface="Rockwell (Body)"/>
              <a:cs typeface="Rockwell (Body)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Aortic Valve Competence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err="1" smtClean="0"/>
              <a:t>Sinotubular</a:t>
            </a:r>
            <a:r>
              <a:rPr lang="en-US" dirty="0" smtClean="0"/>
              <a:t> junction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/>
              <a:t>L</a:t>
            </a:r>
            <a:r>
              <a:rPr lang="en-US" dirty="0" smtClean="0"/>
              <a:t>eaflets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err="1" smtClean="0"/>
              <a:t>Ventriculo</a:t>
            </a:r>
            <a:r>
              <a:rPr lang="en-US" dirty="0" smtClean="0"/>
              <a:t> aortic junction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601" y="1650307"/>
            <a:ext cx="4501678" cy="44758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AORTIC ROOT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7964" y="1981200"/>
            <a:ext cx="4325180" cy="4144963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err="1" smtClean="0"/>
              <a:t>Boundries</a:t>
            </a:r>
            <a:r>
              <a:rPr lang="en-US" dirty="0" smtClean="0"/>
              <a:t>:</a:t>
            </a:r>
          </a:p>
          <a:p>
            <a:pPr>
              <a:buNone/>
            </a:pPr>
            <a:endParaRPr lang="en-US" dirty="0" smtClean="0"/>
          </a:p>
          <a:p>
            <a:pPr lvl="2">
              <a:buNone/>
            </a:pPr>
            <a:r>
              <a:rPr lang="en-US" dirty="0" err="1"/>
              <a:t>Sinotubular</a:t>
            </a:r>
            <a:r>
              <a:rPr lang="en-US" dirty="0"/>
              <a:t> Junction</a:t>
            </a:r>
          </a:p>
          <a:p>
            <a:pPr lvl="2">
              <a:buNone/>
            </a:pPr>
            <a:r>
              <a:rPr lang="en-US" dirty="0" err="1"/>
              <a:t>Ventriculo</a:t>
            </a:r>
            <a:r>
              <a:rPr lang="en-US" dirty="0"/>
              <a:t>-aortic Junction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Contents: </a:t>
            </a:r>
            <a:endParaRPr lang="en-US" dirty="0"/>
          </a:p>
          <a:p>
            <a:pPr lvl="2">
              <a:buNone/>
            </a:pPr>
            <a:r>
              <a:rPr lang="en-US" dirty="0"/>
              <a:t>sinuses</a:t>
            </a:r>
          </a:p>
          <a:p>
            <a:pPr lvl="2">
              <a:buNone/>
            </a:pPr>
            <a:r>
              <a:rPr lang="en-US" dirty="0"/>
              <a:t>aortic valve leaflets</a:t>
            </a:r>
          </a:p>
          <a:p>
            <a:pPr lvl="2">
              <a:buNone/>
            </a:pPr>
            <a:r>
              <a:rPr lang="en-US" dirty="0" err="1"/>
              <a:t>commissures</a:t>
            </a:r>
            <a:endParaRPr lang="en-US" dirty="0"/>
          </a:p>
          <a:p>
            <a:pPr lvl="2">
              <a:buNone/>
            </a:pPr>
            <a:r>
              <a:rPr lang="en-US" dirty="0" err="1"/>
              <a:t>interleaflet</a:t>
            </a:r>
            <a:r>
              <a:rPr lang="en-US" dirty="0"/>
              <a:t> triangles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ortic root final.jpg"/>
          <p:cNvPicPr>
            <a:picLocks noGrp="1" noChangeAspect="1"/>
          </p:cNvPicPr>
          <p:nvPr>
            <p:ph idx="1"/>
          </p:nvPr>
        </p:nvPicPr>
        <p:blipFill>
          <a:blip r:embed="rId3"/>
          <a:srcRect l="-932" t="5927" r="986" b="5326"/>
          <a:stretch>
            <a:fillRect/>
          </a:stretch>
        </p:blipFill>
        <p:spPr>
          <a:xfrm>
            <a:off x="209492" y="1285943"/>
            <a:ext cx="7638063" cy="4980750"/>
          </a:xfrm>
          <a:prstGeom prst="rect">
            <a:avLst/>
          </a:prstGeom>
          <a:ln w="127000" cap="rnd">
            <a:solidFill>
              <a:srgbClr val="FFFFFF"/>
            </a:solidFill>
          </a:ln>
          <a:effectLst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OF THE ROOT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OF THE ROOT</a:t>
            </a:r>
            <a:endParaRPr lang="en-US" dirty="0"/>
          </a:p>
        </p:txBody>
      </p:sp>
      <p:pic>
        <p:nvPicPr>
          <p:cNvPr id="6" name="Content Placeholder 5" descr="sinus.jpg"/>
          <p:cNvPicPr>
            <a:picLocks noGrp="1" noChangeAspect="1"/>
          </p:cNvPicPr>
          <p:nvPr>
            <p:ph idx="1"/>
          </p:nvPr>
        </p:nvPicPr>
        <p:blipFill>
          <a:blip r:embed="rId3"/>
          <a:srcRect l="3582" t="4092" r="5917"/>
          <a:stretch>
            <a:fillRect/>
          </a:stretch>
        </p:blipFill>
        <p:spPr>
          <a:xfrm>
            <a:off x="2459117" y="2193054"/>
            <a:ext cx="3823793" cy="32143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OF THE ROOT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7100" y="2120900"/>
            <a:ext cx="4677124" cy="3420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OF THE ROOT</a:t>
            </a:r>
            <a:endParaRPr lang="en-US" dirty="0"/>
          </a:p>
        </p:txBody>
      </p:sp>
      <p:pic>
        <p:nvPicPr>
          <p:cNvPr id="6" name="Content Placeholder 5" descr="leaf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430" r="18029" b="37"/>
          <a:stretch>
            <a:fillRect/>
          </a:stretch>
        </p:blipFill>
        <p:spPr>
          <a:xfrm>
            <a:off x="894336" y="1385621"/>
            <a:ext cx="3674571" cy="28867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Content Placeholder 6" descr="Aortic valve.jpg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t="-18770" b="-18770"/>
          <a:stretch>
            <a:fillRect/>
          </a:stretch>
        </p:blipFill>
        <p:spPr>
          <a:xfrm>
            <a:off x="4778064" y="2202232"/>
            <a:ext cx="3657600" cy="41402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dvantage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  <a:font script="Jpan" typeface="ＭＳ ゴシック"/>
      </a:majorFont>
      <a:minorFont>
        <a:latin typeface="Rockwell"/>
        <a:ea typeface=""/>
        <a:cs typeface=""/>
        <a:font script="Jpan" typeface="ＭＳ ゴシック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buNone/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Advantage.thmx</Template>
  <TotalTime>2796</TotalTime>
  <Words>517</Words>
  <Application>Microsoft Office PowerPoint</Application>
  <PresentationFormat>On-screen Show (4:3)</PresentationFormat>
  <Paragraphs>404</Paragraphs>
  <Slides>31</Slides>
  <Notes>24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Advantage</vt:lpstr>
      <vt:lpstr>Bitmap Image</vt:lpstr>
      <vt:lpstr>Aortic Regurgitation 23 March 2012 – Hannes Meyer Symposium</vt:lpstr>
      <vt:lpstr>Aortic Valve Competence</vt:lpstr>
      <vt:lpstr>Aortic Regurgitation</vt:lpstr>
      <vt:lpstr>Aortic Valve Competence</vt:lpstr>
      <vt:lpstr>AORTIC ROOT</vt:lpstr>
      <vt:lpstr>ANATOMY OF THE ROOT</vt:lpstr>
      <vt:lpstr>ANATOMY OF THE ROOT</vt:lpstr>
      <vt:lpstr>ANATOMY OF THE ROOT</vt:lpstr>
      <vt:lpstr>ANATOMY OF THE ROOT</vt:lpstr>
      <vt:lpstr>ANATOMY OF THE ROOT</vt:lpstr>
      <vt:lpstr>ANATOMY OF THE ROOT</vt:lpstr>
      <vt:lpstr>Slide 12</vt:lpstr>
      <vt:lpstr>ROOT FUNCTION</vt:lpstr>
      <vt:lpstr>ROOT FUNCTION</vt:lpstr>
      <vt:lpstr>Surgical considerations LEAFLET DISEASE</vt:lpstr>
      <vt:lpstr>Surgical considerations LEAFLET DISEASE</vt:lpstr>
      <vt:lpstr>Surgical considerations LEAFLET DISEASE (ROSS)</vt:lpstr>
      <vt:lpstr>Surgical considerations LEAFLET DISEASE</vt:lpstr>
      <vt:lpstr>Surgical considerations LEAFLET DISEASE</vt:lpstr>
      <vt:lpstr>Surgical considerations LEAFLET DISEASE</vt:lpstr>
      <vt:lpstr>Surgical considerations LEAFLET DISEASE</vt:lpstr>
      <vt:lpstr>Surgical considerations LEAFLET DISEASE</vt:lpstr>
      <vt:lpstr>Surgical considerations LEAFLET DISEASE</vt:lpstr>
      <vt:lpstr>Surgical considerations ROOT</vt:lpstr>
      <vt:lpstr>Surgical considerations ROOT</vt:lpstr>
      <vt:lpstr>Surgical considerations ROOT</vt:lpstr>
      <vt:lpstr>Surgical considerations ROOT</vt:lpstr>
      <vt:lpstr>Surgical considerations ROOT</vt:lpstr>
      <vt:lpstr>Surgical considerations ROOT</vt:lpstr>
      <vt:lpstr>FINAL POINTS</vt:lpstr>
      <vt:lpstr>REFERENCES</vt:lpstr>
    </vt:vector>
  </TitlesOfParts>
  <Company>Charlotte Maxeke Johannesburg Academic Hospital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Jehron Pillay</dc:creator>
  <cp:lastModifiedBy>Bellville Park Campus</cp:lastModifiedBy>
  <cp:revision>45</cp:revision>
  <dcterms:created xsi:type="dcterms:W3CDTF">2012-03-23T11:17:40Z</dcterms:created>
  <dcterms:modified xsi:type="dcterms:W3CDTF">2012-03-23T13:39:35Z</dcterms:modified>
</cp:coreProperties>
</file>