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0" r:id="rId3"/>
    <p:sldId id="318" r:id="rId4"/>
    <p:sldId id="257" r:id="rId5"/>
    <p:sldId id="263" r:id="rId6"/>
    <p:sldId id="377" r:id="rId7"/>
    <p:sldId id="393" r:id="rId8"/>
    <p:sldId id="269" r:id="rId9"/>
    <p:sldId id="321" r:id="rId10"/>
    <p:sldId id="262" r:id="rId11"/>
    <p:sldId id="287" r:id="rId12"/>
    <p:sldId id="264" r:id="rId13"/>
    <p:sldId id="309" r:id="rId14"/>
    <p:sldId id="313" r:id="rId15"/>
    <p:sldId id="324" r:id="rId16"/>
    <p:sldId id="270" r:id="rId17"/>
    <p:sldId id="286" r:id="rId18"/>
    <p:sldId id="379" r:id="rId19"/>
    <p:sldId id="319" r:id="rId20"/>
    <p:sldId id="288" r:id="rId21"/>
    <p:sldId id="367" r:id="rId22"/>
    <p:sldId id="320" r:id="rId23"/>
    <p:sldId id="267" r:id="rId24"/>
    <p:sldId id="316" r:id="rId25"/>
    <p:sldId id="387" r:id="rId26"/>
    <p:sldId id="388" r:id="rId27"/>
    <p:sldId id="389" r:id="rId28"/>
    <p:sldId id="390" r:id="rId29"/>
    <p:sldId id="392" r:id="rId30"/>
    <p:sldId id="284" r:id="rId31"/>
  </p:sldIdLst>
  <p:sldSz cx="9144000" cy="6858000" type="screen4x3"/>
  <p:notesSz cx="6858000" cy="9144000"/>
  <p:custDataLst>
    <p:tags r:id="rId33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33" autoAdjust="0"/>
  </p:normalViewPr>
  <p:slideViewPr>
    <p:cSldViewPr>
      <p:cViewPr varScale="1">
        <p:scale>
          <a:sx n="81" d="100"/>
          <a:sy n="81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C973E-DE68-4F69-B799-9DD3CBA62BA2}" type="datetimeFigureOut">
              <a:rPr lang="nl-BE" smtClean="0"/>
              <a:pPr/>
              <a:t>23/03/2012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E2BF3-74C1-4BC7-8104-C875DBA2293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7391" y="8685893"/>
            <a:ext cx="2970609" cy="4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b"/>
          <a:lstStyle/>
          <a:p>
            <a:pPr algn="r" defTabSz="912983">
              <a:spcBef>
                <a:spcPct val="0"/>
              </a:spcBef>
            </a:pPr>
            <a:fld id="{1F773045-0006-4CD7-988E-493229EC0B0E}" type="slidenum">
              <a:rPr lang="en-US" altLang="ja-JP" sz="1100"/>
              <a:pPr algn="r" defTabSz="912983">
                <a:spcBef>
                  <a:spcPct val="0"/>
                </a:spcBef>
              </a:pPr>
              <a:t>12</a:t>
            </a:fld>
            <a:endParaRPr lang="en-US" altLang="ja-JP" sz="1100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983"/>
            <a:fld id="{521FC9FA-47A5-4325-8731-A402F77355CA}" type="slidenum">
              <a:rPr lang="en-US" altLang="ja-JP" smtClean="0">
                <a:ea typeface="ＭＳ Ｐゴシック" pitchFamily="34" charset="-128"/>
              </a:rPr>
              <a:pPr defTabSz="912983"/>
              <a:t>15</a:t>
            </a:fld>
            <a:endParaRPr lang="en-US" altLang="ja-JP" dirty="0" smtClean="0">
              <a:ea typeface="ＭＳ Ｐゴシック" pitchFamily="34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  <a:noFill/>
          <a:ln/>
        </p:spPr>
        <p:txBody>
          <a:bodyPr/>
          <a:lstStyle/>
          <a:p>
            <a:pPr eaLnBrk="1" hangingPunct="1"/>
            <a:r>
              <a:rPr lang="en-US" altLang="ja-JP" smtClean="0">
                <a:ea typeface="ＭＳ Ｐゴシック" pitchFamily="34" charset="-128"/>
              </a:rPr>
              <a:t>Exhibit 1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1616A-ECFD-41F6-99F1-810C635C6CD7}" type="slidenum">
              <a:rPr lang="nl-NL" smtClean="0"/>
              <a:pPr/>
              <a:t>20</a:t>
            </a:fld>
            <a:endParaRPr lang="nl-NL" smtClean="0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64969"/>
            <a:ext cx="5033963" cy="40819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60ED81-A479-44C0-8C92-6E2CC0A2A1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reïntervention</a:t>
            </a:r>
            <a:r>
              <a:rPr lang="en-US" baseline="0" dirty="0" smtClean="0"/>
              <a:t> rate within the first year in the CABG group is half the rate in the registry versus in the trial. </a:t>
            </a:r>
          </a:p>
          <a:p>
            <a:r>
              <a:rPr lang="en-US" baseline="0" dirty="0" smtClean="0"/>
              <a:t>In the registry were the worst patients situated.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7391" y="8685893"/>
            <a:ext cx="2970609" cy="4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b"/>
          <a:lstStyle/>
          <a:p>
            <a:pPr algn="r" defTabSz="912983">
              <a:spcBef>
                <a:spcPct val="0"/>
              </a:spcBef>
            </a:pPr>
            <a:fld id="{D801C6C6-82C5-4212-A913-AB8EC8ECC2D1}" type="slidenum">
              <a:rPr lang="en-US" altLang="ja-JP" sz="1100"/>
              <a:pPr algn="r" defTabSz="912983">
                <a:spcBef>
                  <a:spcPct val="0"/>
                </a:spcBef>
              </a:pPr>
              <a:t>4</a:t>
            </a:fld>
            <a:endParaRPr lang="en-US" altLang="ja-JP" sz="11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Lucida Sans Unicode" pitchFamily="-110" charset="0"/>
              <a:ea typeface="ＭＳ Ｐゴシック" pitchFamily="-110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2971A2-A1AB-447D-B251-76BD415D3C2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2BF3-74C1-4BC7-8104-C875DBA229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7391" y="8685893"/>
            <a:ext cx="2970609" cy="4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b"/>
          <a:lstStyle/>
          <a:p>
            <a:pPr algn="r" defTabSz="912983">
              <a:spcBef>
                <a:spcPct val="0"/>
              </a:spcBef>
            </a:pPr>
            <a:fld id="{5407332A-E0E3-4FD5-8F9F-E08A9E4AD2F6}" type="slidenum">
              <a:rPr lang="en-US" altLang="ja-JP" sz="1100"/>
              <a:pPr algn="r" defTabSz="912983">
                <a:spcBef>
                  <a:spcPct val="0"/>
                </a:spcBef>
              </a:pPr>
              <a:t>9</a:t>
            </a:fld>
            <a:endParaRPr lang="en-US" altLang="ja-JP" sz="1100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7391" y="8685893"/>
            <a:ext cx="2970609" cy="4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 anchor="b"/>
          <a:lstStyle/>
          <a:p>
            <a:pPr algn="r" defTabSz="912983">
              <a:spcBef>
                <a:spcPct val="0"/>
              </a:spcBef>
            </a:pPr>
            <a:fld id="{7D1DA487-960B-45E6-A5C7-DFD5CB7732E2}" type="slidenum">
              <a:rPr lang="en-US" altLang="ja-JP" sz="1100"/>
              <a:pPr algn="r" defTabSz="912983">
                <a:spcBef>
                  <a:spcPct val="0"/>
                </a:spcBef>
              </a:pPr>
              <a:t>10</a:t>
            </a:fld>
            <a:endParaRPr lang="en-US" altLang="ja-JP" sz="1100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5E78-3CA2-4AB9-BAFD-0E620F74890B}" type="datetimeFigureOut">
              <a:rPr lang="nl-BE" smtClean="0"/>
              <a:pPr/>
              <a:t>23/03/2012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3B93-671A-4092-8EF8-CDD2A9FD321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5E78-3CA2-4AB9-BAFD-0E620F74890B}" type="datetimeFigureOut">
              <a:rPr lang="nl-BE" smtClean="0"/>
              <a:pPr/>
              <a:t>23/03/2012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3B93-671A-4092-8EF8-CDD2A9FD321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5E78-3CA2-4AB9-BAFD-0E620F74890B}" type="datetimeFigureOut">
              <a:rPr lang="nl-BE" smtClean="0"/>
              <a:pPr/>
              <a:t>23/03/2012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3B93-671A-4092-8EF8-CDD2A9FD321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A79C21-067F-4723-A589-A293BAC33A2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216057-8995-4860-A844-85976E454599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5E78-3CA2-4AB9-BAFD-0E620F74890B}" type="datetimeFigureOut">
              <a:rPr lang="nl-BE" smtClean="0"/>
              <a:pPr/>
              <a:t>23/03/2012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3B93-671A-4092-8EF8-CDD2A9FD321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5E78-3CA2-4AB9-BAFD-0E620F74890B}" type="datetimeFigureOut">
              <a:rPr lang="nl-BE" smtClean="0"/>
              <a:pPr/>
              <a:t>23/03/2012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3B93-671A-4092-8EF8-CDD2A9FD321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5E78-3CA2-4AB9-BAFD-0E620F74890B}" type="datetimeFigureOut">
              <a:rPr lang="nl-BE" smtClean="0"/>
              <a:pPr/>
              <a:t>23/03/2012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3B93-671A-4092-8EF8-CDD2A9FD321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5E78-3CA2-4AB9-BAFD-0E620F74890B}" type="datetimeFigureOut">
              <a:rPr lang="nl-BE" smtClean="0"/>
              <a:pPr/>
              <a:t>23/03/2012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3B93-671A-4092-8EF8-CDD2A9FD321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5E78-3CA2-4AB9-BAFD-0E620F74890B}" type="datetimeFigureOut">
              <a:rPr lang="nl-BE" smtClean="0"/>
              <a:pPr/>
              <a:t>23/03/2012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3B93-671A-4092-8EF8-CDD2A9FD321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5E78-3CA2-4AB9-BAFD-0E620F74890B}" type="datetimeFigureOut">
              <a:rPr lang="nl-BE" smtClean="0"/>
              <a:pPr/>
              <a:t>23/03/2012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3B93-671A-4092-8EF8-CDD2A9FD321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5E78-3CA2-4AB9-BAFD-0E620F74890B}" type="datetimeFigureOut">
              <a:rPr lang="nl-BE" smtClean="0"/>
              <a:pPr/>
              <a:t>23/03/2012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3B93-671A-4092-8EF8-CDD2A9FD321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5E78-3CA2-4AB9-BAFD-0E620F74890B}" type="datetimeFigureOut">
              <a:rPr lang="nl-BE" smtClean="0"/>
              <a:pPr/>
              <a:t>23/03/2012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3B93-671A-4092-8EF8-CDD2A9FD321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5E78-3CA2-4AB9-BAFD-0E620F74890B}" type="datetimeFigureOut">
              <a:rPr lang="nl-BE" smtClean="0"/>
              <a:pPr/>
              <a:t>23/03/2012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A3B93-671A-4092-8EF8-CDD2A9FD321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-werkblad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61708"/>
            <a:ext cx="8524899" cy="31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hthoek 2"/>
          <p:cNvSpPr/>
          <p:nvPr/>
        </p:nvSpPr>
        <p:spPr>
          <a:xfrm>
            <a:off x="1043608" y="69269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</a:rPr>
              <a:t>Is this the “</a:t>
            </a:r>
            <a:r>
              <a:rPr lang="en-US" sz="4000" b="1" dirty="0" err="1" smtClean="0">
                <a:solidFill>
                  <a:prstClr val="black"/>
                </a:solidFill>
              </a:rPr>
              <a:t>spioenkop</a:t>
            </a:r>
            <a:r>
              <a:rPr lang="en-US" sz="4000" b="1" dirty="0" smtClean="0">
                <a:solidFill>
                  <a:prstClr val="black"/>
                </a:solidFill>
              </a:rPr>
              <a:t>” for CABG?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357166"/>
            <a:ext cx="7929618" cy="50004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</a:rPr>
              <a:t>Syntax RCT Pt data I </a:t>
            </a:r>
            <a:endParaRPr lang="en-US" b="1" i="1" dirty="0" smtClean="0">
              <a:latin typeface="Calibri" pitchFamily="34" charset="0"/>
            </a:endParaRPr>
          </a:p>
        </p:txBody>
      </p:sp>
      <p:graphicFrame>
        <p:nvGraphicFramePr>
          <p:cNvPr id="30835" name="Group 115"/>
          <p:cNvGraphicFramePr>
            <a:graphicFrameLocks noGrp="1"/>
          </p:cNvGraphicFramePr>
          <p:nvPr>
            <p:ph idx="4294967295"/>
          </p:nvPr>
        </p:nvGraphicFramePr>
        <p:xfrm>
          <a:off x="142844" y="1079529"/>
          <a:ext cx="8837581" cy="4667240"/>
        </p:xfrm>
        <a:graphic>
          <a:graphicData uri="http://schemas.openxmlformats.org/drawingml/2006/table">
            <a:tbl>
              <a:tblPr/>
              <a:tblGrid>
                <a:gridCol w="4165585"/>
                <a:gridCol w="1497007"/>
                <a:gridCol w="1512883"/>
                <a:gridCol w="1662106"/>
              </a:tblGrid>
              <a:tr h="688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endParaRPr kumimoji="0" lang="ja-JP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CABG</a:t>
                      </a:r>
                      <a:b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n=897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TAXUS</a:t>
                      </a:r>
                      <a:b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n=903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value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Age, mean ± SD (y)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65.0 </a:t>
                      </a:r>
                      <a:r>
                        <a:rPr kumimoji="0" lang="en-US" altLang="ja-JP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Lucida Sans Unicode" pitchFamily="34" charset="0"/>
                        </a:rPr>
                        <a:t>± 9.8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65.2 </a:t>
                      </a:r>
                      <a:r>
                        <a:rPr kumimoji="0" lang="en-US" altLang="ja-JP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Lucida Sans Unicode" pitchFamily="34" charset="0"/>
                        </a:rPr>
                        <a:t>± 9.7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Male,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78.9</a:t>
                      </a:r>
                      <a:endParaRPr kumimoji="0" lang="en-US" altLang="ja-JP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sym typeface="Symbol" pitchFamily="18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Symbol" pitchFamily="18" charset="2"/>
                        </a:rPr>
                        <a:t>76.4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BMI, mean ± SD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27.9 </a:t>
                      </a:r>
                      <a:r>
                        <a:rPr kumimoji="0" lang="en-US" altLang="ja-JP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Lucida Sans Unicode" pitchFamily="34" charset="0"/>
                        </a:rPr>
                        <a:t>± 4.5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28.1 </a:t>
                      </a:r>
                      <a:r>
                        <a:rPr kumimoji="0" lang="en-US" altLang="ja-JP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Lucida Sans Unicode" pitchFamily="34" charset="0"/>
                        </a:rPr>
                        <a:t>± 4.8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0.37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Diabetes,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28.5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Symbol" pitchFamily="18" charset="2"/>
                        </a:rPr>
                        <a:t>28.2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0.89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175" marR="0" lvl="0" indent="-3175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Hypertension,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77.0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74.0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Hyperlipidemia,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77.2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78.7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Current smoker,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18.5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0.06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Prior MI,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33.8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31.9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Unstable angina,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28.0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28.9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0.67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Additive EuroSCORE, mean ± SD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3.8 </a:t>
                      </a:r>
                      <a:r>
                        <a:rPr kumimoji="0" lang="en-US" altLang="ja-JP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Lucida Sans Unicode" pitchFamily="34" charset="0"/>
                        </a:rPr>
                        <a:t>± 2.7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3.8 </a:t>
                      </a:r>
                      <a:r>
                        <a:rPr kumimoji="0" lang="en-US" altLang="ja-JP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Lucida Sans Unicode" pitchFamily="34" charset="0"/>
                        </a:rPr>
                        <a:t>± 2.6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vaal 9"/>
          <p:cNvSpPr/>
          <p:nvPr/>
        </p:nvSpPr>
        <p:spPr>
          <a:xfrm>
            <a:off x="71406" y="2857496"/>
            <a:ext cx="214314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1"/>
          <p:cNvSpPr/>
          <p:nvPr/>
        </p:nvSpPr>
        <p:spPr>
          <a:xfrm>
            <a:off x="1428728" y="5786454"/>
            <a:ext cx="664373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an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059" y="1340768"/>
            <a:ext cx="7219341" cy="5296211"/>
          </a:xfrm>
          <a:prstGeom prst="rect">
            <a:avLst/>
          </a:prstGeom>
          <a:noFill/>
        </p:spPr>
      </p:pic>
      <p:sp>
        <p:nvSpPr>
          <p:cNvPr id="2" name="Rechthoek 1"/>
          <p:cNvSpPr/>
          <p:nvPr/>
        </p:nvSpPr>
        <p:spPr>
          <a:xfrm>
            <a:off x="953059" y="188640"/>
            <a:ext cx="7003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Very young </a:t>
            </a:r>
            <a:r>
              <a:rPr lang="en-US" b="1" dirty="0" smtClean="0"/>
              <a:t>patients</a:t>
            </a:r>
            <a:r>
              <a:rPr lang="en-US" b="1" dirty="0"/>
              <a:t>!</a:t>
            </a:r>
          </a:p>
          <a:p>
            <a:pPr algn="ctr"/>
            <a:r>
              <a:rPr lang="en-US" b="1" dirty="0"/>
              <a:t>Medically Treated Diabetes is an irrelevant risk factor.</a:t>
            </a:r>
          </a:p>
          <a:p>
            <a:pPr algn="ctr"/>
            <a:r>
              <a:rPr lang="en-US" b="1" dirty="0"/>
              <a:t>Only insulin treated diabetes  (in Syntax only 7 %) has any impact.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66849" y="142852"/>
            <a:ext cx="6805613" cy="8604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</a:rPr>
              <a:t>Syntax RCT Pt data II</a:t>
            </a:r>
            <a:endParaRPr lang="en-US" b="1" i="1" dirty="0" smtClean="0">
              <a:latin typeface="Calibri" pitchFamily="34" charset="0"/>
            </a:endParaRPr>
          </a:p>
        </p:txBody>
      </p:sp>
      <p:graphicFrame>
        <p:nvGraphicFramePr>
          <p:cNvPr id="98418" name="Group 114"/>
          <p:cNvGraphicFramePr>
            <a:graphicFrameLocks noGrp="1"/>
          </p:cNvGraphicFramePr>
          <p:nvPr>
            <p:ph idx="4294967295"/>
          </p:nvPr>
        </p:nvGraphicFramePr>
        <p:xfrm>
          <a:off x="285720" y="1214422"/>
          <a:ext cx="8837612" cy="5548322"/>
        </p:xfrm>
        <a:graphic>
          <a:graphicData uri="http://schemas.openxmlformats.org/drawingml/2006/table">
            <a:tbl>
              <a:tblPr/>
              <a:tblGrid>
                <a:gridCol w="4165600"/>
                <a:gridCol w="1497012"/>
                <a:gridCol w="1512888"/>
                <a:gridCol w="1662112"/>
              </a:tblGrid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endParaRPr kumimoji="0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CABG</a:t>
                      </a:r>
                      <a:b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n=897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TAXUS</a:t>
                      </a:r>
                      <a:b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</a:b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n=903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value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SYNTAX Score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29.1 </a:t>
                      </a:r>
                      <a:r>
                        <a:rPr kumimoji="0" lang="en-US" altLang="ja-JP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Lucida Sans Unicode" pitchFamily="34" charset="0"/>
                        </a:rPr>
                        <a:t>±11.4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28.4 </a:t>
                      </a:r>
                      <a:r>
                        <a:rPr kumimoji="0" lang="en-US" altLang="ja-JP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Lucida Sans Unicode" pitchFamily="34" charset="0"/>
                        </a:rPr>
                        <a:t>±11.5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Diffuse disease or small vessels, %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Symbol" pitchFamily="18" charset="2"/>
                        </a:rPr>
                        <a:t>10.7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Symbol" pitchFamily="18" charset="2"/>
                        </a:rPr>
                        <a:t>11.3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0.69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No. lesions, mean ± SD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4.4 </a:t>
                      </a:r>
                      <a:r>
                        <a:rPr kumimoji="0" lang="en-US" altLang="ja-JP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Lucida Sans Unicode" pitchFamily="34" charset="0"/>
                        </a:rPr>
                        <a:t>±1.8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Symbol" pitchFamily="18" charset="2"/>
                        </a:rPr>
                        <a:t>4.3 </a:t>
                      </a:r>
                      <a:r>
                        <a:rPr kumimoji="0" lang="en-US" altLang="ja-JP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Lucida Sans Unicode" pitchFamily="34" charset="0"/>
                        </a:rPr>
                        <a:t>±1.8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3VD only,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66.3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65.4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175" marR="0" lvl="0" indent="-3175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Left main, any,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33.7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34.6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Left Main only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0.46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Left Main + 1 vessel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Left Main + 2 vessel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0.72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Left Main + 3 vessel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13.5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13.9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occlusion,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22.2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24.2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Bifurcation,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73.3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72.4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0.67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Trifurcation,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Ovaal 7"/>
          <p:cNvSpPr/>
          <p:nvPr/>
        </p:nvSpPr>
        <p:spPr>
          <a:xfrm>
            <a:off x="71406" y="3071810"/>
            <a:ext cx="2143140" cy="500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al 4"/>
          <p:cNvSpPr/>
          <p:nvPr/>
        </p:nvSpPr>
        <p:spPr>
          <a:xfrm>
            <a:off x="35496" y="3857628"/>
            <a:ext cx="2786082" cy="178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390" y="3645024"/>
            <a:ext cx="6949391" cy="24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hoek 5"/>
          <p:cNvSpPr/>
          <p:nvPr/>
        </p:nvSpPr>
        <p:spPr>
          <a:xfrm>
            <a:off x="1094730" y="1052736"/>
            <a:ext cx="7143800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staged procedures of the PCI were not considered as re-interventions of incomplete procedures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but as staged procedures !!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002270" y="3612486"/>
            <a:ext cx="100811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928670"/>
            <a:ext cx="5768368" cy="348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vak 2"/>
          <p:cNvSpPr txBox="1"/>
          <p:nvPr/>
        </p:nvSpPr>
        <p:spPr>
          <a:xfrm>
            <a:off x="1500166" y="357166"/>
            <a:ext cx="636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Primary Outcome event: MACCE</a:t>
            </a:r>
            <a:endParaRPr lang="en-US" sz="3600" b="1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050" y="4548211"/>
            <a:ext cx="68199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5"/>
          <p:cNvGraphicFramePr>
            <a:graphicFrameLocks noChangeAspect="1"/>
          </p:cNvGraphicFramePr>
          <p:nvPr/>
        </p:nvGraphicFramePr>
        <p:xfrm>
          <a:off x="2843213" y="2405063"/>
          <a:ext cx="4014787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2" name="グラフ" r:id="rId4" imgW="3705225" imgH="2114550" progId="Excel.Sheet.8">
                  <p:embed/>
                </p:oleObj>
              </mc:Choice>
              <mc:Fallback>
                <p:oleObj name="グラフ" r:id="rId4" imgW="3705225" imgH="2114550" progId="Excel.Sheet.8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9158"/>
                      <a:stretch>
                        <a:fillRect/>
                      </a:stretch>
                    </p:blipFill>
                    <p:spPr bwMode="auto">
                      <a:xfrm>
                        <a:off x="2843213" y="2405063"/>
                        <a:ext cx="4014787" cy="226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9002" name="Rectangle 74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6805613" cy="8794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sz="2800" dirty="0" smtClean="0">
                <a:latin typeface="Calibri" pitchFamily="34" charset="0"/>
              </a:rPr>
              <a:t>Primary Endpoint:12 months MACCE  </a:t>
            </a:r>
            <a:br>
              <a:rPr lang="en-US" altLang="ja-JP" sz="2800" dirty="0" smtClean="0">
                <a:latin typeface="Calibri" pitchFamily="34" charset="0"/>
              </a:rPr>
            </a:br>
            <a:r>
              <a:rPr lang="en-US" altLang="ja-JP" sz="2800" i="1" dirty="0" smtClean="0">
                <a:latin typeface="Calibri" pitchFamily="34" charset="0"/>
              </a:rPr>
              <a:t>Non-inferiority analysis</a:t>
            </a:r>
            <a:endParaRPr lang="en-US" altLang="ja-JP" sz="2800" i="1" baseline="50000" dirty="0" smtClean="0">
              <a:latin typeface="Calibri" pitchFamily="34" charset="0"/>
            </a:endParaRPr>
          </a:p>
        </p:txBody>
      </p:sp>
      <p:sp>
        <p:nvSpPr>
          <p:cNvPr id="2052" name="Rectangle 34"/>
          <p:cNvSpPr>
            <a:spLocks noChangeArrowheads="1"/>
          </p:cNvSpPr>
          <p:nvPr/>
        </p:nvSpPr>
        <p:spPr bwMode="auto">
          <a:xfrm>
            <a:off x="2424113" y="1573213"/>
            <a:ext cx="4279900" cy="3949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buClrTx/>
              <a:buFontTx/>
              <a:buNone/>
            </a:pPr>
            <a:endParaRPr lang="ja-JP" altLang="ja-JP" sz="2400">
              <a:cs typeface="Arial" charset="0"/>
            </a:endParaRPr>
          </a:p>
        </p:txBody>
      </p:sp>
      <p:sp>
        <p:nvSpPr>
          <p:cNvPr id="29702" name="Rectangle 23"/>
          <p:cNvSpPr>
            <a:spLocks noChangeArrowheads="1"/>
          </p:cNvSpPr>
          <p:nvPr/>
        </p:nvSpPr>
        <p:spPr bwMode="auto">
          <a:xfrm>
            <a:off x="2999303" y="2418277"/>
            <a:ext cx="1103973" cy="207681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33400" indent="-533400" algn="ctr">
              <a:buClrTx/>
              <a:buFontTx/>
              <a:buNone/>
              <a:defRPr/>
            </a:pPr>
            <a:endParaRPr lang="ja-JP" altLang="ja-JP" sz="3600" b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2056" name="Rectangle 44"/>
          <p:cNvSpPr>
            <a:spLocks noChangeArrowheads="1"/>
          </p:cNvSpPr>
          <p:nvPr/>
        </p:nvSpPr>
        <p:spPr bwMode="auto">
          <a:xfrm>
            <a:off x="2943225" y="2797175"/>
            <a:ext cx="3238500" cy="1363663"/>
          </a:xfrm>
          <a:prstGeom prst="rect">
            <a:avLst/>
          </a:prstGeom>
          <a:gradFill rotWithShape="1">
            <a:gsLst>
              <a:gs pos="0">
                <a:srgbClr val="000000">
                  <a:alpha val="14000"/>
                </a:srgbClr>
              </a:gs>
              <a:gs pos="100000">
                <a:srgbClr val="B6B6B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533400" indent="-533400" algn="ctr">
              <a:buClrTx/>
              <a:buFontTx/>
              <a:buNone/>
            </a:pPr>
            <a:endParaRPr lang="ja-JP" altLang="ja-JP" sz="3600" b="0">
              <a:solidFill>
                <a:schemeClr val="bg1"/>
              </a:solidFill>
            </a:endParaRPr>
          </a:p>
        </p:txBody>
      </p:sp>
      <p:sp>
        <p:nvSpPr>
          <p:cNvPr id="2057" name="Text Box 59"/>
          <p:cNvSpPr txBox="1">
            <a:spLocks noChangeArrowheads="1"/>
          </p:cNvSpPr>
          <p:nvPr/>
        </p:nvSpPr>
        <p:spPr bwMode="auto">
          <a:xfrm>
            <a:off x="2779713" y="4664075"/>
            <a:ext cx="301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 algn="ctr">
              <a:buClrTx/>
              <a:buFontTx/>
              <a:buNone/>
            </a:pPr>
            <a:r>
              <a:rPr lang="en-US" altLang="ja-JP" sz="1800" b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58" name="Text Box 60"/>
          <p:cNvSpPr txBox="1">
            <a:spLocks noChangeArrowheads="1"/>
          </p:cNvSpPr>
          <p:nvPr/>
        </p:nvSpPr>
        <p:spPr bwMode="auto">
          <a:xfrm>
            <a:off x="3500430" y="4714884"/>
            <a:ext cx="481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 algn="ctr">
              <a:buClrTx/>
              <a:buFontTx/>
              <a:buNone/>
            </a:pPr>
            <a:r>
              <a:rPr lang="en-US" altLang="ja-JP" sz="1800" b="0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2059" name="Text Box 61"/>
          <p:cNvSpPr txBox="1">
            <a:spLocks noChangeArrowheads="1"/>
          </p:cNvSpPr>
          <p:nvPr/>
        </p:nvSpPr>
        <p:spPr bwMode="auto">
          <a:xfrm>
            <a:off x="4324350" y="4664075"/>
            <a:ext cx="583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 algn="ctr">
              <a:buClrTx/>
              <a:buFontTx/>
              <a:buNone/>
            </a:pPr>
            <a:r>
              <a:rPr lang="en-US" altLang="ja-JP" sz="1800" b="0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2060" name="Text Box 62"/>
          <p:cNvSpPr txBox="1">
            <a:spLocks noChangeArrowheads="1"/>
          </p:cNvSpPr>
          <p:nvPr/>
        </p:nvSpPr>
        <p:spPr bwMode="auto">
          <a:xfrm>
            <a:off x="5157788" y="4664075"/>
            <a:ext cx="583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 algn="ctr">
              <a:buClrTx/>
              <a:buFontTx/>
              <a:buNone/>
            </a:pPr>
            <a:r>
              <a:rPr lang="en-US" altLang="ja-JP" sz="1800" b="0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6160" name="Text Box 63"/>
          <p:cNvSpPr txBox="1">
            <a:spLocks noChangeArrowheads="1"/>
          </p:cNvSpPr>
          <p:nvPr/>
        </p:nvSpPr>
        <p:spPr bwMode="auto">
          <a:xfrm>
            <a:off x="2724150" y="1881188"/>
            <a:ext cx="3095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Pre-specified Margin = 6.6%</a:t>
            </a:r>
          </a:p>
        </p:txBody>
      </p:sp>
      <p:sp>
        <p:nvSpPr>
          <p:cNvPr id="6161" name="Text Box 64"/>
          <p:cNvSpPr txBox="1">
            <a:spLocks noChangeArrowheads="1"/>
          </p:cNvSpPr>
          <p:nvPr/>
        </p:nvSpPr>
        <p:spPr bwMode="auto">
          <a:xfrm>
            <a:off x="3216275" y="4970463"/>
            <a:ext cx="233903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2" charset="-128"/>
                <a:cs typeface="Arial" charset="0"/>
              </a:rPr>
              <a:t>Difference in MACCE</a:t>
            </a:r>
          </a:p>
        </p:txBody>
      </p:sp>
      <p:sp>
        <p:nvSpPr>
          <p:cNvPr id="2063" name="Text Box 62"/>
          <p:cNvSpPr txBox="1">
            <a:spLocks noChangeArrowheads="1"/>
          </p:cNvSpPr>
          <p:nvPr/>
        </p:nvSpPr>
        <p:spPr bwMode="auto">
          <a:xfrm>
            <a:off x="5948363" y="4673600"/>
            <a:ext cx="583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 algn="ctr">
              <a:buClrTx/>
              <a:buFontTx/>
              <a:buNone/>
            </a:pPr>
            <a:r>
              <a:rPr lang="en-US" altLang="ja-JP" sz="1800" b="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2064" name="Line 67"/>
          <p:cNvSpPr>
            <a:spLocks noChangeShapeType="1"/>
          </p:cNvSpPr>
          <p:nvPr/>
        </p:nvSpPr>
        <p:spPr bwMode="auto">
          <a:xfrm>
            <a:off x="4111625" y="2414588"/>
            <a:ext cx="1588" cy="207962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065" name="Line 41"/>
          <p:cNvSpPr>
            <a:spLocks noChangeShapeType="1"/>
          </p:cNvSpPr>
          <p:nvPr/>
        </p:nvSpPr>
        <p:spPr bwMode="auto">
          <a:xfrm flipV="1">
            <a:off x="2986088" y="2424113"/>
            <a:ext cx="0" cy="20843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Text Box 70"/>
          <p:cNvSpPr txBox="1">
            <a:spLocks noChangeArrowheads="1"/>
          </p:cNvSpPr>
          <p:nvPr/>
        </p:nvSpPr>
        <p:spPr bwMode="auto">
          <a:xfrm>
            <a:off x="4086225" y="2879725"/>
            <a:ext cx="1763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+95% CI = 8.3%</a:t>
            </a:r>
          </a:p>
        </p:txBody>
      </p:sp>
      <p:cxnSp>
        <p:nvCxnSpPr>
          <p:cNvPr id="2067" name="直線コネクタ 26"/>
          <p:cNvCxnSpPr>
            <a:cxnSpLocks noChangeShapeType="1"/>
          </p:cNvCxnSpPr>
          <p:nvPr/>
        </p:nvCxnSpPr>
        <p:spPr bwMode="auto">
          <a:xfrm>
            <a:off x="3000364" y="4500570"/>
            <a:ext cx="3289300" cy="15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068" name="直線コネクタ 31"/>
          <p:cNvCxnSpPr>
            <a:cxnSpLocks noChangeShapeType="1"/>
          </p:cNvCxnSpPr>
          <p:nvPr/>
        </p:nvCxnSpPr>
        <p:spPr bwMode="auto">
          <a:xfrm rot="5400000">
            <a:off x="3735388" y="4565650"/>
            <a:ext cx="106362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069" name="直線コネクタ 37"/>
          <p:cNvCxnSpPr>
            <a:cxnSpLocks noChangeShapeType="1"/>
          </p:cNvCxnSpPr>
          <p:nvPr/>
        </p:nvCxnSpPr>
        <p:spPr bwMode="auto">
          <a:xfrm rot="5400000">
            <a:off x="4588668" y="4564857"/>
            <a:ext cx="106363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070" name="直線コネクタ 38"/>
          <p:cNvCxnSpPr>
            <a:cxnSpLocks noChangeShapeType="1"/>
          </p:cNvCxnSpPr>
          <p:nvPr/>
        </p:nvCxnSpPr>
        <p:spPr bwMode="auto">
          <a:xfrm rot="5400000">
            <a:off x="5419725" y="4564063"/>
            <a:ext cx="106363" cy="15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071" name="直線コネクタ 39"/>
          <p:cNvCxnSpPr>
            <a:cxnSpLocks noChangeShapeType="1"/>
          </p:cNvCxnSpPr>
          <p:nvPr/>
        </p:nvCxnSpPr>
        <p:spPr bwMode="auto">
          <a:xfrm rot="5400000">
            <a:off x="6226969" y="4575969"/>
            <a:ext cx="1063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Rectangle 3"/>
          <p:cNvSpPr/>
          <p:nvPr/>
        </p:nvSpPr>
        <p:spPr bwMode="auto">
          <a:xfrm>
            <a:off x="1412875" y="5630863"/>
            <a:ext cx="7366000" cy="915987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The criteria for Non-inferiority comparison was not met for the primary endpoint, further comparisons for the LM and 3VD subgroups are observational only and hypothesis generating </a:t>
            </a:r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3886200" y="3389313"/>
            <a:ext cx="527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2800" b="0">
              <a:ea typeface="ＭＳ Ｐゴシック" pitchFamily="-112" charset="-128"/>
            </a:endParaRPr>
          </a:p>
        </p:txBody>
      </p:sp>
      <p:sp>
        <p:nvSpPr>
          <p:cNvPr id="2076" name="テキスト ボックス 23"/>
          <p:cNvSpPr txBox="1">
            <a:spLocks noChangeArrowheads="1"/>
          </p:cNvSpPr>
          <p:nvPr/>
        </p:nvSpPr>
        <p:spPr bwMode="auto">
          <a:xfrm>
            <a:off x="3378200" y="2886075"/>
            <a:ext cx="691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kumimoji="1" lang="en-US" altLang="ja-JP" sz="2000" dirty="0">
                <a:solidFill>
                  <a:schemeClr val="bg1"/>
                </a:solidFill>
              </a:rPr>
              <a:t>5.5%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Oval 109"/>
          <p:cNvSpPr>
            <a:spLocks noChangeArrowheads="1"/>
          </p:cNvSpPr>
          <p:nvPr/>
        </p:nvSpPr>
        <p:spPr bwMode="auto">
          <a:xfrm>
            <a:off x="3829917" y="3429603"/>
            <a:ext cx="144256" cy="13449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ja-JP" sz="2800" b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57166"/>
            <a:ext cx="61314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4000500" y="2268538"/>
            <a:ext cx="1700213" cy="258762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2000" b="0" i="1" dirty="0"/>
              <a:t>P</a:t>
            </a:r>
            <a:r>
              <a:rPr lang="en-US" altLang="ja-JP" sz="2000" b="0" dirty="0"/>
              <a:t>=0.37</a:t>
            </a:r>
            <a:r>
              <a:rPr lang="en-US" altLang="ja-JP" sz="2000" b="0" baseline="30000" dirty="0"/>
              <a:t>*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857752" y="500042"/>
            <a:ext cx="2143140" cy="104644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2000" b="0" i="1" dirty="0" smtClean="0">
                <a:solidFill>
                  <a:srgbClr val="FFFF00"/>
                </a:solidFill>
              </a:rPr>
              <a:t>P</a:t>
            </a:r>
            <a:r>
              <a:rPr lang="en-US" altLang="ja-JP" sz="2000" b="0" dirty="0" smtClean="0">
                <a:solidFill>
                  <a:srgbClr val="FFFF00"/>
                </a:solidFill>
              </a:rPr>
              <a:t>=0.37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2000" dirty="0" smtClean="0">
                <a:solidFill>
                  <a:srgbClr val="FFFF00"/>
                </a:solidFill>
              </a:rPr>
              <a:t>22 % higher mortality in PCI</a:t>
            </a:r>
            <a:r>
              <a:rPr lang="en-US" altLang="ja-JP" sz="2000" b="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2000" b="0" dirty="0" smtClean="0">
                <a:solidFill>
                  <a:srgbClr val="FFFF00"/>
                </a:solidFill>
              </a:rPr>
              <a:t>PCI-</a:t>
            </a:r>
            <a:r>
              <a:rPr lang="en-US" altLang="ja-JP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CABG</a:t>
            </a:r>
            <a:endParaRPr lang="en-US" altLang="ja-JP" sz="2000" b="0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14282" y="714356"/>
            <a:ext cx="1210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Death</a:t>
            </a:r>
            <a:endParaRPr lang="en-US" sz="3200" b="1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2690842" y="385762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CABG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PCI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96522"/>
            <a:ext cx="6146519" cy="30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5143504" y="428604"/>
            <a:ext cx="1700213" cy="69916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2000" b="0" i="1" dirty="0" smtClean="0">
                <a:solidFill>
                  <a:srgbClr val="FFFF00"/>
                </a:solidFill>
              </a:rPr>
              <a:t>P</a:t>
            </a:r>
            <a:r>
              <a:rPr lang="en-US" altLang="ja-JP" sz="2000" b="0" dirty="0" smtClean="0">
                <a:solidFill>
                  <a:srgbClr val="FFFF00"/>
                </a:solidFill>
              </a:rPr>
              <a:t>=0.003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2000" dirty="0" smtClean="0">
                <a:solidFill>
                  <a:srgbClr val="FFFF00"/>
                </a:solidFill>
              </a:rPr>
              <a:t>PCI-</a:t>
            </a:r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CABG</a:t>
            </a:r>
            <a:endParaRPr lang="en-US" altLang="ja-JP" sz="2000" b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ja-JP" sz="2000" b="0" baseline="30000" dirty="0">
              <a:solidFill>
                <a:srgbClr val="FFFF00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285720" y="343895"/>
            <a:ext cx="127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Stroke</a:t>
            </a:r>
            <a:endParaRPr lang="en-US" sz="3200" b="1" dirty="0"/>
          </a:p>
        </p:txBody>
      </p:sp>
      <p:sp>
        <p:nvSpPr>
          <p:cNvPr id="36" name="Tekstvak 35"/>
          <p:cNvSpPr txBox="1"/>
          <p:nvPr/>
        </p:nvSpPr>
        <p:spPr>
          <a:xfrm>
            <a:off x="694146" y="3786190"/>
            <a:ext cx="1663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2.2 % CABG:</a:t>
            </a:r>
          </a:p>
          <a:p>
            <a:pPr>
              <a:tabLst>
                <a:tab pos="174625" algn="l"/>
                <a:tab pos="363538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	0.8 % pre-op</a:t>
            </a:r>
          </a:p>
          <a:p>
            <a:pPr>
              <a:tabLst>
                <a:tab pos="17462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	1.2 % </a:t>
            </a:r>
            <a:r>
              <a:rPr lang="en-US" b="1" dirty="0" err="1" smtClean="0">
                <a:solidFill>
                  <a:srgbClr val="FF0000"/>
                </a:solidFill>
              </a:rPr>
              <a:t>peri</a:t>
            </a:r>
            <a:r>
              <a:rPr lang="en-US" b="1" dirty="0" smtClean="0">
                <a:solidFill>
                  <a:srgbClr val="FF0000"/>
                </a:solidFill>
              </a:rPr>
              <a:t>-op</a:t>
            </a:r>
          </a:p>
          <a:p>
            <a:pPr>
              <a:tabLst>
                <a:tab pos="174625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	0.2 % post-op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2762280" y="385762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CABG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PCI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528892" cy="55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00" y="476672"/>
            <a:ext cx="17684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779912" y="260648"/>
            <a:ext cx="1410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Stroke</a:t>
            </a:r>
            <a:endParaRPr lang="en-US" sz="3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8444"/>
            <a:ext cx="63590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2124326"/>
            <a:ext cx="6552728" cy="442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16" y="116632"/>
            <a:ext cx="8821672" cy="187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5" descr="stro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157163"/>
            <a:ext cx="87249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Text Box 6"/>
          <p:cNvSpPr txBox="1">
            <a:spLocks noChangeArrowheads="1"/>
          </p:cNvSpPr>
          <p:nvPr/>
        </p:nvSpPr>
        <p:spPr bwMode="auto">
          <a:xfrm>
            <a:off x="5508625" y="4581525"/>
            <a:ext cx="30384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CC"/>
                </a:solidFill>
              </a:rPr>
              <a:t>CABG on-pump (N=1583)</a:t>
            </a:r>
          </a:p>
        </p:txBody>
      </p:sp>
      <p:sp>
        <p:nvSpPr>
          <p:cNvPr id="130052" name="Text Box 7"/>
          <p:cNvSpPr txBox="1">
            <a:spLocks noChangeArrowheads="1"/>
          </p:cNvSpPr>
          <p:nvPr/>
        </p:nvSpPr>
        <p:spPr bwMode="auto">
          <a:xfrm>
            <a:off x="1763713" y="5300663"/>
            <a:ext cx="306546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CABG off-pump (N=3247)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kstvak 33"/>
          <p:cNvSpPr txBox="1">
            <a:spLocks noChangeArrowheads="1"/>
          </p:cNvSpPr>
          <p:nvPr/>
        </p:nvSpPr>
        <p:spPr bwMode="auto">
          <a:xfrm>
            <a:off x="214313" y="714375"/>
            <a:ext cx="12905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Infarct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85750"/>
            <a:ext cx="61309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5143500" y="428625"/>
            <a:ext cx="1700213" cy="122078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altLang="ja-JP" sz="2000" i="1" dirty="0">
                <a:solidFill>
                  <a:srgbClr val="FFFF00"/>
                </a:solidFill>
                <a:latin typeface="+mn-lt"/>
                <a:cs typeface="+mn-cs"/>
              </a:rPr>
              <a:t>P</a:t>
            </a:r>
            <a:r>
              <a:rPr lang="en-US" altLang="ja-JP" sz="2000" dirty="0">
                <a:solidFill>
                  <a:srgbClr val="FFFF00"/>
                </a:solidFill>
                <a:latin typeface="+mn-lt"/>
                <a:cs typeface="+mn-cs"/>
              </a:rPr>
              <a:t>=0.11</a:t>
            </a:r>
          </a:p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FFFF00"/>
                </a:solidFill>
                <a:latin typeface="+mn-lt"/>
                <a:cs typeface="+mn-cs"/>
              </a:rPr>
              <a:t>50 % higher infarct in PCI </a:t>
            </a:r>
          </a:p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FFFF00"/>
                </a:solidFill>
                <a:latin typeface="+mn-lt"/>
                <a:cs typeface="+mn-cs"/>
              </a:rPr>
              <a:t>PCI-</a:t>
            </a:r>
            <a:r>
              <a:rPr lang="en-US" altLang="ja-JP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CABG</a:t>
            </a:r>
          </a:p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endParaRPr lang="en-US" altLang="ja-JP" sz="2000" baseline="300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vak 33"/>
          <p:cNvSpPr txBox="1"/>
          <p:nvPr/>
        </p:nvSpPr>
        <p:spPr>
          <a:xfrm>
            <a:off x="214282" y="714356"/>
            <a:ext cx="2292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Re-</a:t>
            </a:r>
          </a:p>
          <a:p>
            <a:r>
              <a:rPr lang="en-US" sz="3200" b="1" dirty="0" smtClean="0"/>
              <a:t>intervention</a:t>
            </a:r>
            <a:endParaRPr lang="en-US" sz="3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0170" y="214290"/>
            <a:ext cx="63075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5072066" y="300942"/>
            <a:ext cx="1700213" cy="69916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2000" b="0" i="1" dirty="0" smtClean="0">
                <a:solidFill>
                  <a:srgbClr val="FFFF00"/>
                </a:solidFill>
              </a:rPr>
              <a:t>P</a:t>
            </a:r>
            <a:r>
              <a:rPr lang="en-US" altLang="ja-JP" sz="2000" dirty="0" smtClean="0">
                <a:solidFill>
                  <a:srgbClr val="FFFF00"/>
                </a:solidFill>
              </a:rPr>
              <a:t>&lt;</a:t>
            </a:r>
            <a:r>
              <a:rPr lang="en-US" altLang="ja-JP" sz="2000" b="0" dirty="0" smtClean="0">
                <a:solidFill>
                  <a:srgbClr val="FFFF00"/>
                </a:solidFill>
              </a:rPr>
              <a:t>0.0001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2000" dirty="0" smtClean="0">
                <a:solidFill>
                  <a:srgbClr val="FFFF00"/>
                </a:solidFill>
              </a:rPr>
              <a:t>PCI-</a:t>
            </a:r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CABG</a:t>
            </a:r>
            <a:endParaRPr lang="en-US" altLang="ja-JP" sz="2000" b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ja-JP" sz="2000" b="0" baseline="30000" dirty="0">
              <a:solidFill>
                <a:srgbClr val="FFFF00"/>
              </a:solidFill>
            </a:endParaRPr>
          </a:p>
        </p:txBody>
      </p:sp>
      <p:graphicFrame>
        <p:nvGraphicFramePr>
          <p:cNvPr id="8" name="Group 35"/>
          <p:cNvGraphicFramePr>
            <a:graphicFrameLocks noGrp="1"/>
          </p:cNvGraphicFramePr>
          <p:nvPr>
            <p:ph idx="4294967295"/>
          </p:nvPr>
        </p:nvGraphicFramePr>
        <p:xfrm>
          <a:off x="2843808" y="3429000"/>
          <a:ext cx="6111057" cy="3229356"/>
        </p:xfrm>
        <a:graphic>
          <a:graphicData uri="http://schemas.openxmlformats.org/drawingml/2006/table">
            <a:tbl>
              <a:tblPr/>
              <a:tblGrid>
                <a:gridCol w="4494934"/>
                <a:gridCol w="1616123"/>
              </a:tblGrid>
              <a:tr h="486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Graft revascularization,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endParaRPr kumimoji="0" lang="en-US" altLang="ja-JP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CABG</a:t>
                      </a:r>
                      <a:b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n=897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At least one arterial graft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Symbol" pitchFamily="18" charset="2"/>
                        </a:rPr>
                        <a:t>97.3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Arterial graft to LAD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Symbol" pitchFamily="18" charset="2"/>
                        </a:rPr>
                        <a:t>95.6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74">
                <a:tc>
                  <a:txBody>
                    <a:bodyPr/>
                    <a:lstStyle/>
                    <a:p>
                      <a:pPr marL="3175" marR="0" lvl="0" indent="-3175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LIMA + venous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Symbol" pitchFamily="18" charset="2"/>
                        </a:rPr>
                        <a:t>78.1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Double LIMA/RIMA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Symbol" pitchFamily="18" charset="2"/>
                        </a:rPr>
                        <a:t>27.6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19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Complete arterial revascularization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  <a:sym typeface="Symbol" pitchFamily="18" charset="2"/>
                        </a:rPr>
                        <a:t>18.9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19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Radial Artery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14.1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252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Venous graft only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FCC00"/>
                        </a:buClr>
                        <a:buSzPct val="50000"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71" y="357166"/>
            <a:ext cx="8771923" cy="61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483768" y="260648"/>
            <a:ext cx="425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Death, Stroke, Infarct</a:t>
            </a:r>
            <a:endParaRPr lang="en-US" sz="3600" b="1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7573" y="928670"/>
            <a:ext cx="5419071" cy="321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7288" y="4214818"/>
            <a:ext cx="68294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525" y="5348303"/>
            <a:ext cx="6838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179512" y="1916832"/>
            <a:ext cx="8712200" cy="44148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ja-JP" altLang="ja-JP" sz="280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850188" y="6473825"/>
            <a:ext cx="1084262" cy="1825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66788">
              <a:spcBef>
                <a:spcPct val="0"/>
              </a:spcBef>
            </a:pPr>
            <a:r>
              <a:rPr lang="en-US" altLang="ja-JP" sz="1200"/>
              <a:t>ITT population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4211960" y="2276872"/>
            <a:ext cx="1700213" cy="23750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 i="1" dirty="0">
                <a:solidFill>
                  <a:schemeClr val="bg1"/>
                </a:solidFill>
              </a:rPr>
              <a:t>P</a:t>
            </a:r>
            <a:r>
              <a:rPr lang="en-US" altLang="ja-JP" dirty="0">
                <a:solidFill>
                  <a:schemeClr val="bg1"/>
                </a:solidFill>
              </a:rPr>
              <a:t>=0.13</a:t>
            </a:r>
            <a:endParaRPr lang="en-US" altLang="ja-JP" baseline="30000" dirty="0">
              <a:solidFill>
                <a:schemeClr val="bg1"/>
              </a:solidFill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269288" y="4621213"/>
            <a:ext cx="571500" cy="258762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>
                <a:solidFill>
                  <a:srgbClr val="FFCC00"/>
                </a:solidFill>
              </a:rPr>
              <a:t>8.6%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8167688" y="5245100"/>
            <a:ext cx="755650" cy="2587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>
                <a:solidFill>
                  <a:srgbClr val="99CCFF"/>
                </a:solidFill>
              </a:rPr>
              <a:t>6.7%</a:t>
            </a:r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1201738" y="548798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54388" y="6065838"/>
            <a:ext cx="2265300" cy="23750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 dirty="0">
                <a:solidFill>
                  <a:schemeClr val="bg1"/>
                </a:solidFill>
              </a:rPr>
              <a:t>Months Since Allocation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 rot="16200000">
            <a:off x="-515431" y="3860413"/>
            <a:ext cx="2469137" cy="27699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Cumulative Event Rate (%)</a:t>
            </a:r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2237383" y="1411288"/>
            <a:ext cx="5214937" cy="469900"/>
            <a:chOff x="1352" y="889"/>
            <a:chExt cx="3285" cy="296"/>
          </a:xfrm>
        </p:grpSpPr>
        <p:sp>
          <p:nvSpPr>
            <p:cNvPr id="13" name="Rectangle 16"/>
            <p:cNvSpPr/>
            <p:nvPr/>
          </p:nvSpPr>
          <p:spPr bwMode="auto">
            <a:xfrm>
              <a:off x="1365" y="970"/>
              <a:ext cx="129" cy="129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>
                <a:defRPr/>
              </a:pPr>
              <a:endParaRPr lang="ja-JP" altLang="ja-JP" sz="2800">
                <a:ea typeface="ＭＳ Ｐゴシック" pitchFamily="50" charset="-128"/>
              </a:endParaRPr>
            </a:p>
          </p:txBody>
        </p:sp>
        <p:sp>
          <p:nvSpPr>
            <p:cNvPr id="14" name="Text Box 96"/>
            <p:cNvSpPr txBox="1">
              <a:spLocks noChangeArrowheads="1"/>
            </p:cNvSpPr>
            <p:nvPr/>
          </p:nvSpPr>
          <p:spPr bwMode="auto">
            <a:xfrm>
              <a:off x="3365" y="889"/>
              <a:ext cx="1272" cy="28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altLang="ja-JP" dirty="0"/>
                <a:t>TAXUS</a:t>
              </a:r>
              <a:r>
                <a:rPr lang="en-US" altLang="ja-JP" sz="2400" dirty="0"/>
                <a:t> </a:t>
              </a:r>
              <a:r>
                <a:rPr lang="en-US" altLang="ja-JP" sz="1800" dirty="0"/>
                <a:t>(N=903)</a:t>
              </a:r>
              <a:endParaRPr lang="en-US" altLang="ja-JP" sz="2400" dirty="0"/>
            </a:p>
          </p:txBody>
        </p:sp>
        <p:sp>
          <p:nvSpPr>
            <p:cNvPr id="15" name="Text Box 97"/>
            <p:cNvSpPr txBox="1">
              <a:spLocks noChangeArrowheads="1"/>
            </p:cNvSpPr>
            <p:nvPr/>
          </p:nvSpPr>
          <p:spPr bwMode="auto">
            <a:xfrm>
              <a:off x="1512" y="897"/>
              <a:ext cx="1193" cy="28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altLang="ja-JP"/>
                <a:t>CABG</a:t>
              </a:r>
              <a:r>
                <a:rPr lang="en-US" altLang="ja-JP" sz="2400"/>
                <a:t> </a:t>
              </a:r>
              <a:r>
                <a:rPr lang="en-US" altLang="ja-JP" sz="1800"/>
                <a:t>(N=897)</a:t>
              </a:r>
            </a:p>
          </p:txBody>
        </p:sp>
        <p:sp>
          <p:nvSpPr>
            <p:cNvPr id="16" name="Rectangle 19"/>
            <p:cNvSpPr/>
            <p:nvPr/>
          </p:nvSpPr>
          <p:spPr bwMode="auto">
            <a:xfrm>
              <a:off x="3212" y="968"/>
              <a:ext cx="129" cy="130"/>
            </a:xfrm>
            <a:prstGeom prst="rect">
              <a:avLst/>
            </a:prstGeom>
            <a:solidFill>
              <a:srgbClr val="DEB3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>
                <a:defRPr/>
              </a:pPr>
              <a:endParaRPr lang="ja-JP" altLang="ja-JP" sz="2800">
                <a:ea typeface="ＭＳ Ｐゴシック" pitchFamily="50" charset="-128"/>
              </a:endParaRPr>
            </a:p>
          </p:txBody>
        </p:sp>
      </p:grpSp>
      <p:sp>
        <p:nvSpPr>
          <p:cNvPr id="17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12750"/>
            <a:ext cx="8198048" cy="476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Lucida Sans Unicode" pitchFamily="34" charset="0"/>
              </a:rPr>
              <a:t>All-Cause Death to 3 Years</a:t>
            </a:r>
          </a:p>
        </p:txBody>
      </p: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1041400" y="2643188"/>
            <a:ext cx="460375" cy="2995612"/>
            <a:chOff x="656" y="1665"/>
            <a:chExt cx="290" cy="1887"/>
          </a:xfrm>
        </p:grpSpPr>
        <p:sp>
          <p:nvSpPr>
            <p:cNvPr id="19" name="Line 25"/>
            <p:cNvSpPr>
              <a:spLocks noChangeShapeType="1"/>
            </p:cNvSpPr>
            <p:nvPr/>
          </p:nvSpPr>
          <p:spPr bwMode="auto">
            <a:xfrm rot="-5400000">
              <a:off x="927" y="2627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rot="-5400000">
              <a:off x="921" y="1741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56" y="2565"/>
              <a:ext cx="1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656" y="1665"/>
              <a:ext cx="147" cy="1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V="1">
              <a:off x="945" y="1730"/>
              <a:ext cx="0" cy="18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38"/>
            <p:cNvSpPr>
              <a:spLocks noChangeShapeType="1"/>
            </p:cNvSpPr>
            <p:nvPr/>
          </p:nvSpPr>
          <p:spPr bwMode="auto">
            <a:xfrm rot="-5400000">
              <a:off x="924" y="3489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75"/>
            <p:cNvSpPr>
              <a:spLocks noChangeShapeType="1"/>
            </p:cNvSpPr>
            <p:nvPr/>
          </p:nvSpPr>
          <p:spPr bwMode="auto">
            <a:xfrm>
              <a:off x="946" y="1723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78"/>
            <p:cNvSpPr>
              <a:spLocks noChangeShapeType="1"/>
            </p:cNvSpPr>
            <p:nvPr/>
          </p:nvSpPr>
          <p:spPr bwMode="auto">
            <a:xfrm>
              <a:off x="944" y="3513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944" y="3076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84"/>
            <p:cNvSpPr>
              <a:spLocks noChangeShapeType="1"/>
            </p:cNvSpPr>
            <p:nvPr/>
          </p:nvSpPr>
          <p:spPr bwMode="auto">
            <a:xfrm>
              <a:off x="944" y="2640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87"/>
            <p:cNvSpPr>
              <a:spLocks noChangeShapeType="1"/>
            </p:cNvSpPr>
            <p:nvPr/>
          </p:nvSpPr>
          <p:spPr bwMode="auto">
            <a:xfrm>
              <a:off x="944" y="2203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90"/>
            <p:cNvSpPr>
              <a:spLocks noChangeShapeType="1"/>
            </p:cNvSpPr>
            <p:nvPr/>
          </p:nvSpPr>
          <p:spPr bwMode="auto">
            <a:xfrm>
              <a:off x="944" y="1766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36538" y="6430963"/>
            <a:ext cx="4879975" cy="1825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6788"/>
            <a:r>
              <a:rPr lang="en-US" altLang="ja-JP" sz="1200"/>
              <a:t>Cumulative KM Event Rate ± 1.5 SE; log-rank </a:t>
            </a:r>
            <a:r>
              <a:rPr lang="en-US" altLang="ja-JP" sz="1200" i="1"/>
              <a:t>P</a:t>
            </a:r>
            <a:r>
              <a:rPr lang="en-US" altLang="ja-JP" sz="1200"/>
              <a:t> value;</a:t>
            </a:r>
            <a:r>
              <a:rPr lang="en-US" altLang="ja-JP" sz="1200" baseline="30000"/>
              <a:t>*</a:t>
            </a:r>
            <a:r>
              <a:rPr lang="en-US" altLang="ja-JP" sz="1200"/>
              <a:t>Binary rates</a:t>
            </a: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1682750" y="2698750"/>
            <a:ext cx="1706563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Before 1 year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3.5% </a:t>
            </a:r>
            <a:r>
              <a:rPr lang="en-US" sz="1600">
                <a:cs typeface="Arial" charset="0"/>
              </a:rPr>
              <a:t>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4.4%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=0.37</a:t>
            </a:r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3970338" y="2698750"/>
            <a:ext cx="1709737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1-2 years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1.5%</a:t>
            </a:r>
            <a:r>
              <a:rPr lang="en-US" sz="1600">
                <a:cs typeface="Arial" charset="0"/>
              </a:rPr>
              <a:t> 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1.9%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=0.53</a:t>
            </a:r>
          </a:p>
        </p:txBody>
      </p:sp>
      <p:grpSp>
        <p:nvGrpSpPr>
          <p:cNvPr id="34" name="Group 50"/>
          <p:cNvGrpSpPr>
            <a:grpSpLocks/>
          </p:cNvGrpSpPr>
          <p:nvPr/>
        </p:nvGrpSpPr>
        <p:grpSpPr bwMode="auto">
          <a:xfrm>
            <a:off x="1495425" y="5643563"/>
            <a:ext cx="7239000" cy="392112"/>
            <a:chOff x="942" y="3555"/>
            <a:chExt cx="4560" cy="247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954" y="3645"/>
              <a:ext cx="74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2329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5217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36</a:t>
              </a: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981" y="3561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942" y="3557"/>
              <a:ext cx="45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Line 159"/>
            <p:cNvSpPr>
              <a:spLocks noChangeShapeType="1"/>
            </p:cNvSpPr>
            <p:nvPr/>
          </p:nvSpPr>
          <p:spPr bwMode="auto">
            <a:xfrm>
              <a:off x="980" y="3555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981" y="3561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>
              <a:off x="2429" y="3561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5330" y="3555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3781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>
              <a:off x="3883" y="3556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6227763" y="2698750"/>
            <a:ext cx="1709737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2-3 years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1.9%</a:t>
            </a:r>
            <a:r>
              <a:rPr lang="en-US" sz="1600">
                <a:cs typeface="Arial" charset="0"/>
              </a:rPr>
              <a:t> 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2.6%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=0.32</a:t>
            </a:r>
          </a:p>
        </p:txBody>
      </p:sp>
      <p:pic>
        <p:nvPicPr>
          <p:cNvPr id="47" name="Picture 48" descr="SYNTAX_Overall_3_Year_DEATH_Rand_01JUL10"/>
          <p:cNvPicPr>
            <a:picLocks noChangeAspect="1" noChangeArrowheads="1"/>
          </p:cNvPicPr>
          <p:nvPr/>
        </p:nvPicPr>
        <p:blipFill>
          <a:blip r:embed="rId2" cstate="print"/>
          <a:srcRect l="15372" r="5313" b="34804"/>
          <a:stretch>
            <a:fillRect/>
          </a:stretch>
        </p:blipFill>
        <p:spPr bwMode="auto">
          <a:xfrm>
            <a:off x="1547664" y="2708920"/>
            <a:ext cx="713422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4" name="Rectangle 43"/>
          <p:cNvSpPr>
            <a:spLocks noChangeArrowheads="1"/>
          </p:cNvSpPr>
          <p:nvPr/>
        </p:nvSpPr>
        <p:spPr bwMode="auto">
          <a:xfrm>
            <a:off x="1691680" y="2852936"/>
            <a:ext cx="1706562" cy="895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>
                <a:solidFill>
                  <a:schemeClr val="bg1"/>
                </a:solidFill>
                <a:cs typeface="Arial" charset="0"/>
              </a:rPr>
              <a:t>Before 1 </a:t>
            </a:r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year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99CCFF"/>
                </a:solidFill>
                <a:cs typeface="Arial" charset="0"/>
              </a:rPr>
              <a:t>3.5% </a:t>
            </a:r>
            <a:r>
              <a:rPr lang="en-US" sz="1600" dirty="0">
                <a:cs typeface="Arial" charset="0"/>
              </a:rPr>
              <a:t>vs </a:t>
            </a:r>
            <a:r>
              <a:rPr lang="en-US" sz="1600" dirty="0">
                <a:solidFill>
                  <a:srgbClr val="FFCC00"/>
                </a:solidFill>
                <a:cs typeface="Arial" charset="0"/>
              </a:rPr>
              <a:t>4.4%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=0.37</a:t>
            </a:r>
          </a:p>
        </p:txBody>
      </p:sp>
      <p:sp>
        <p:nvSpPr>
          <p:cNvPr id="555" name="Rectangle 44"/>
          <p:cNvSpPr>
            <a:spLocks noChangeArrowheads="1"/>
          </p:cNvSpPr>
          <p:nvPr/>
        </p:nvSpPr>
        <p:spPr bwMode="auto">
          <a:xfrm>
            <a:off x="3923928" y="2852936"/>
            <a:ext cx="1440160" cy="95388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1-2 years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99CCFF"/>
                </a:solidFill>
                <a:cs typeface="Arial" charset="0"/>
              </a:rPr>
              <a:t>1.5%</a:t>
            </a:r>
            <a:r>
              <a:rPr lang="en-US" sz="1600" dirty="0">
                <a:cs typeface="Arial" charset="0"/>
              </a:rPr>
              <a:t> vs </a:t>
            </a:r>
            <a:r>
              <a:rPr lang="en-US" sz="1600" dirty="0">
                <a:solidFill>
                  <a:srgbClr val="FFCC00"/>
                </a:solidFill>
                <a:cs typeface="Arial" charset="0"/>
              </a:rPr>
              <a:t>1.9%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=0.53</a:t>
            </a:r>
          </a:p>
        </p:txBody>
      </p:sp>
      <p:sp>
        <p:nvSpPr>
          <p:cNvPr id="556" name="Rectangle 44"/>
          <p:cNvSpPr>
            <a:spLocks noChangeArrowheads="1"/>
          </p:cNvSpPr>
          <p:nvPr/>
        </p:nvSpPr>
        <p:spPr bwMode="auto">
          <a:xfrm>
            <a:off x="5924550" y="2911475"/>
            <a:ext cx="1449388" cy="895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2-3 years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 smtClean="0">
                <a:solidFill>
                  <a:srgbClr val="99CCFF"/>
                </a:solidFill>
                <a:cs typeface="Arial" charset="0"/>
              </a:rPr>
              <a:t>1.9%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vs </a:t>
            </a:r>
            <a:r>
              <a:rPr lang="en-US" sz="1600" dirty="0" smtClean="0">
                <a:solidFill>
                  <a:srgbClr val="FFCC00"/>
                </a:solidFill>
                <a:cs typeface="Arial" charset="0"/>
              </a:rPr>
              <a:t>2.6%</a:t>
            </a:r>
            <a:endParaRPr lang="en-US" sz="1600" dirty="0">
              <a:solidFill>
                <a:srgbClr val="FFCC00"/>
              </a:solidFill>
              <a:cs typeface="Arial" charset="0"/>
            </a:endParaRP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=0.32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2" grpId="0" animBg="1"/>
      <p:bldP spid="33" grpId="0" animBg="1"/>
      <p:bldP spid="46" grpId="0" animBg="1"/>
      <p:bldP spid="554" grpId="0" animBg="1"/>
      <p:bldP spid="555" grpId="0" animBg="1"/>
      <p:bldP spid="5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236538" y="1935163"/>
            <a:ext cx="8712200" cy="4414837"/>
          </a:xfrm>
          <a:prstGeom prst="rect">
            <a:avLst/>
          </a:prstGeom>
          <a:solidFill>
            <a:srgbClr val="00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ja-JP" altLang="ja-JP" sz="280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6805612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Lucida Sans Unicode" pitchFamily="-65" charset="0"/>
              </a:rPr>
              <a:t>CVA to 3 Years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62100" y="2212975"/>
            <a:ext cx="2209800" cy="639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sz="2800"/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985963" y="1411288"/>
            <a:ext cx="5214937" cy="469900"/>
            <a:chOff x="1352" y="889"/>
            <a:chExt cx="3285" cy="296"/>
          </a:xfrm>
        </p:grpSpPr>
        <p:sp>
          <p:nvSpPr>
            <p:cNvPr id="9" name="Rectangle 16"/>
            <p:cNvSpPr/>
            <p:nvPr/>
          </p:nvSpPr>
          <p:spPr bwMode="auto">
            <a:xfrm>
              <a:off x="1365" y="970"/>
              <a:ext cx="129" cy="129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>
                <a:defRPr/>
              </a:pPr>
              <a:endParaRPr lang="ja-JP" altLang="ja-JP" sz="2800">
                <a:ea typeface="ＭＳ Ｐゴシック" pitchFamily="50" charset="-128"/>
              </a:endParaRPr>
            </a:p>
          </p:txBody>
        </p:sp>
        <p:sp>
          <p:nvSpPr>
            <p:cNvPr id="10" name="Text Box 96"/>
            <p:cNvSpPr txBox="1">
              <a:spLocks noChangeArrowheads="1"/>
            </p:cNvSpPr>
            <p:nvPr/>
          </p:nvSpPr>
          <p:spPr bwMode="auto">
            <a:xfrm>
              <a:off x="3365" y="889"/>
              <a:ext cx="1272" cy="28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altLang="ja-JP"/>
                <a:t>TAXUS</a:t>
              </a:r>
              <a:r>
                <a:rPr lang="en-US" altLang="ja-JP" sz="2400"/>
                <a:t> </a:t>
              </a:r>
              <a:r>
                <a:rPr lang="en-US" altLang="ja-JP" sz="1800"/>
                <a:t>(N=903)</a:t>
              </a:r>
              <a:endParaRPr lang="en-US" altLang="ja-JP" sz="2400"/>
            </a:p>
          </p:txBody>
        </p:sp>
        <p:sp>
          <p:nvSpPr>
            <p:cNvPr id="11" name="Text Box 97"/>
            <p:cNvSpPr txBox="1">
              <a:spLocks noChangeArrowheads="1"/>
            </p:cNvSpPr>
            <p:nvPr/>
          </p:nvSpPr>
          <p:spPr bwMode="auto">
            <a:xfrm>
              <a:off x="1512" y="897"/>
              <a:ext cx="1193" cy="28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altLang="ja-JP"/>
                <a:t>CABG</a:t>
              </a:r>
              <a:r>
                <a:rPr lang="en-US" altLang="ja-JP" sz="2400"/>
                <a:t> </a:t>
              </a:r>
              <a:r>
                <a:rPr lang="en-US" altLang="ja-JP" sz="1800"/>
                <a:t>(N=897)</a:t>
              </a:r>
            </a:p>
          </p:txBody>
        </p:sp>
        <p:sp>
          <p:nvSpPr>
            <p:cNvPr id="12" name="Rectangle 19"/>
            <p:cNvSpPr/>
            <p:nvPr/>
          </p:nvSpPr>
          <p:spPr bwMode="auto">
            <a:xfrm>
              <a:off x="3212" y="968"/>
              <a:ext cx="129" cy="130"/>
            </a:xfrm>
            <a:prstGeom prst="rect">
              <a:avLst/>
            </a:prstGeom>
            <a:solidFill>
              <a:srgbClr val="DEB3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>
                <a:defRPr/>
              </a:pPr>
              <a:endParaRPr lang="ja-JP" altLang="ja-JP" sz="2800">
                <a:ea typeface="ＭＳ Ｐゴシック" pitchFamily="50" charset="-128"/>
              </a:endParaRPr>
            </a:p>
          </p:txBody>
        </p:sp>
      </p:grp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975100" y="2268538"/>
            <a:ext cx="1700213" cy="23750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 i="1" dirty="0">
                <a:solidFill>
                  <a:schemeClr val="bg1"/>
                </a:solidFill>
              </a:rPr>
              <a:t>P</a:t>
            </a:r>
            <a:r>
              <a:rPr lang="en-US" altLang="ja-JP" dirty="0">
                <a:solidFill>
                  <a:schemeClr val="bg1"/>
                </a:solidFill>
              </a:rPr>
              <a:t>=0.07</a:t>
            </a:r>
            <a:endParaRPr lang="en-US" altLang="ja-JP" baseline="30000" dirty="0">
              <a:solidFill>
                <a:schemeClr val="bg1"/>
              </a:solidFill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220075" y="5449888"/>
            <a:ext cx="571500" cy="258762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>
                <a:solidFill>
                  <a:srgbClr val="FFCC00"/>
                </a:solidFill>
              </a:rPr>
              <a:t>2.0%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8167688" y="5006975"/>
            <a:ext cx="755650" cy="2587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>
                <a:solidFill>
                  <a:srgbClr val="99CCFF"/>
                </a:solidFill>
              </a:rPr>
              <a:t>3.4%</a:t>
            </a:r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1201738" y="548798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54388" y="6065838"/>
            <a:ext cx="2265300" cy="23750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 dirty="0">
                <a:solidFill>
                  <a:schemeClr val="bg1"/>
                </a:solidFill>
              </a:rPr>
              <a:t>Months Since Allocation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 rot="16200000">
            <a:off x="-515431" y="3860413"/>
            <a:ext cx="2469137" cy="27699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Cumulative Event Rate (%)</a:t>
            </a:r>
          </a:p>
        </p:txBody>
      </p:sp>
      <p:grpSp>
        <p:nvGrpSpPr>
          <p:cNvPr id="20" name="Group 326"/>
          <p:cNvGrpSpPr>
            <a:grpSpLocks/>
          </p:cNvGrpSpPr>
          <p:nvPr/>
        </p:nvGrpSpPr>
        <p:grpSpPr bwMode="auto">
          <a:xfrm>
            <a:off x="1041400" y="2643188"/>
            <a:ext cx="460375" cy="2995612"/>
            <a:chOff x="656" y="1665"/>
            <a:chExt cx="290" cy="1887"/>
          </a:xfrm>
        </p:grpSpPr>
        <p:sp>
          <p:nvSpPr>
            <p:cNvPr id="21" name="Line 25"/>
            <p:cNvSpPr>
              <a:spLocks noChangeShapeType="1"/>
            </p:cNvSpPr>
            <p:nvPr/>
          </p:nvSpPr>
          <p:spPr bwMode="auto">
            <a:xfrm rot="-5400000">
              <a:off x="927" y="2627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rot="-5400000">
              <a:off x="921" y="1741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656" y="2565"/>
              <a:ext cx="1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656" y="1665"/>
              <a:ext cx="1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 flipV="1">
              <a:off x="945" y="1730"/>
              <a:ext cx="0" cy="18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 rot="-5400000">
              <a:off x="924" y="3489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75"/>
            <p:cNvSpPr>
              <a:spLocks noChangeShapeType="1"/>
            </p:cNvSpPr>
            <p:nvPr/>
          </p:nvSpPr>
          <p:spPr bwMode="auto">
            <a:xfrm>
              <a:off x="946" y="1723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78"/>
            <p:cNvSpPr>
              <a:spLocks noChangeShapeType="1"/>
            </p:cNvSpPr>
            <p:nvPr/>
          </p:nvSpPr>
          <p:spPr bwMode="auto">
            <a:xfrm>
              <a:off x="944" y="3513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81"/>
            <p:cNvSpPr>
              <a:spLocks noChangeShapeType="1"/>
            </p:cNvSpPr>
            <p:nvPr/>
          </p:nvSpPr>
          <p:spPr bwMode="auto">
            <a:xfrm>
              <a:off x="944" y="3076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84"/>
            <p:cNvSpPr>
              <a:spLocks noChangeShapeType="1"/>
            </p:cNvSpPr>
            <p:nvPr/>
          </p:nvSpPr>
          <p:spPr bwMode="auto">
            <a:xfrm>
              <a:off x="944" y="2640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87"/>
            <p:cNvSpPr>
              <a:spLocks noChangeShapeType="1"/>
            </p:cNvSpPr>
            <p:nvPr/>
          </p:nvSpPr>
          <p:spPr bwMode="auto">
            <a:xfrm>
              <a:off x="944" y="2203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90"/>
            <p:cNvSpPr>
              <a:spLocks noChangeShapeType="1"/>
            </p:cNvSpPr>
            <p:nvPr/>
          </p:nvSpPr>
          <p:spPr bwMode="auto">
            <a:xfrm>
              <a:off x="944" y="1766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1682750" y="2698750"/>
            <a:ext cx="1706563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Before 1 year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2.2% </a:t>
            </a:r>
            <a:r>
              <a:rPr lang="en-US" sz="1600">
                <a:cs typeface="Arial" charset="0"/>
              </a:rPr>
              <a:t>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0.6%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=0.003</a:t>
            </a: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3970338" y="2698750"/>
            <a:ext cx="1709737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1-2 years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0.6%</a:t>
            </a:r>
            <a:r>
              <a:rPr lang="en-US" sz="1600">
                <a:cs typeface="Arial" charset="0"/>
              </a:rPr>
              <a:t> 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0.7%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=0.82</a:t>
            </a:r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6227763" y="2698750"/>
            <a:ext cx="1709737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2-3 years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0.5%</a:t>
            </a:r>
            <a:r>
              <a:rPr lang="en-US" sz="1600">
                <a:cs typeface="Arial" charset="0"/>
              </a:rPr>
              <a:t> 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0.6%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=1.00</a:t>
            </a:r>
          </a:p>
        </p:txBody>
      </p:sp>
      <p:pic>
        <p:nvPicPr>
          <p:cNvPr id="36" name="Picture 348" descr="SYNTAX_Overall_3_Year_CVA_Rand_01JUL10"/>
          <p:cNvPicPr>
            <a:picLocks noChangeAspect="1" noChangeArrowheads="1"/>
          </p:cNvPicPr>
          <p:nvPr/>
        </p:nvPicPr>
        <p:blipFill>
          <a:blip r:embed="rId2" cstate="print"/>
          <a:srcRect l="15372" r="5313" b="34805"/>
          <a:stretch>
            <a:fillRect/>
          </a:stretch>
        </p:blipFill>
        <p:spPr bwMode="auto">
          <a:xfrm>
            <a:off x="1506538" y="2684463"/>
            <a:ext cx="713422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50"/>
          <p:cNvGrpSpPr>
            <a:grpSpLocks/>
          </p:cNvGrpSpPr>
          <p:nvPr/>
        </p:nvGrpSpPr>
        <p:grpSpPr bwMode="auto">
          <a:xfrm>
            <a:off x="1495425" y="5643563"/>
            <a:ext cx="7239000" cy="392112"/>
            <a:chOff x="942" y="3555"/>
            <a:chExt cx="4560" cy="247"/>
          </a:xfrm>
        </p:grpSpPr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954" y="3645"/>
              <a:ext cx="74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2329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5217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36</a:t>
              </a:r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981" y="3561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942" y="3557"/>
              <a:ext cx="45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159"/>
            <p:cNvSpPr>
              <a:spLocks noChangeShapeType="1"/>
            </p:cNvSpPr>
            <p:nvPr/>
          </p:nvSpPr>
          <p:spPr bwMode="auto">
            <a:xfrm>
              <a:off x="980" y="3555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981" y="3561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>
              <a:off x="2429" y="3561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37"/>
            <p:cNvSpPr>
              <a:spLocks noChangeShapeType="1"/>
            </p:cNvSpPr>
            <p:nvPr/>
          </p:nvSpPr>
          <p:spPr bwMode="auto">
            <a:xfrm>
              <a:off x="5330" y="3555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3781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>
              <a:off x="3883" y="3556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9" name="Rectangle 43"/>
          <p:cNvSpPr>
            <a:spLocks noChangeArrowheads="1"/>
          </p:cNvSpPr>
          <p:nvPr/>
        </p:nvSpPr>
        <p:spPr bwMode="auto">
          <a:xfrm>
            <a:off x="1763688" y="2909888"/>
            <a:ext cx="1706562" cy="895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>
                <a:solidFill>
                  <a:schemeClr val="bg1"/>
                </a:solidFill>
                <a:cs typeface="Arial" charset="0"/>
              </a:rPr>
              <a:t>Before 1 </a:t>
            </a:r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year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99CCFF"/>
                </a:solidFill>
                <a:cs typeface="Arial" charset="0"/>
              </a:rPr>
              <a:t>2.2% </a:t>
            </a:r>
            <a:r>
              <a:rPr lang="en-US" sz="1600" dirty="0">
                <a:cs typeface="Arial" charset="0"/>
              </a:rPr>
              <a:t>vs </a:t>
            </a:r>
            <a:r>
              <a:rPr lang="en-US" sz="1600" dirty="0">
                <a:solidFill>
                  <a:srgbClr val="FFCC00"/>
                </a:solidFill>
                <a:cs typeface="Arial" charset="0"/>
              </a:rPr>
              <a:t>0.6%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=0.003</a:t>
            </a:r>
          </a:p>
        </p:txBody>
      </p: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3995936" y="2911475"/>
            <a:ext cx="1449388" cy="895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1-2 years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99CCFF"/>
                </a:solidFill>
                <a:cs typeface="Arial" charset="0"/>
              </a:rPr>
              <a:t>0.6%</a:t>
            </a:r>
            <a:r>
              <a:rPr lang="en-US" sz="1600" dirty="0">
                <a:cs typeface="Arial" charset="0"/>
              </a:rPr>
              <a:t> vs </a:t>
            </a:r>
            <a:r>
              <a:rPr lang="en-US" sz="1600" dirty="0">
                <a:solidFill>
                  <a:srgbClr val="FFCC00"/>
                </a:solidFill>
                <a:cs typeface="Arial" charset="0"/>
              </a:rPr>
              <a:t>0.7%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=0.82</a:t>
            </a:r>
          </a:p>
        </p:txBody>
      </p:sp>
      <p:sp>
        <p:nvSpPr>
          <p:cNvPr id="51" name="Rectangle 44"/>
          <p:cNvSpPr>
            <a:spLocks noChangeArrowheads="1"/>
          </p:cNvSpPr>
          <p:nvPr/>
        </p:nvSpPr>
        <p:spPr bwMode="auto">
          <a:xfrm>
            <a:off x="5924550" y="2911475"/>
            <a:ext cx="1449388" cy="895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2-3 years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 smtClean="0">
                <a:solidFill>
                  <a:srgbClr val="99CCFF"/>
                </a:solidFill>
                <a:cs typeface="Arial" charset="0"/>
              </a:rPr>
              <a:t>0.5%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vs </a:t>
            </a:r>
            <a:r>
              <a:rPr lang="en-US" sz="1600" dirty="0" smtClean="0">
                <a:solidFill>
                  <a:srgbClr val="FFCC00"/>
                </a:solidFill>
                <a:cs typeface="Arial" charset="0"/>
              </a:rPr>
              <a:t>0.6%</a:t>
            </a:r>
            <a:endParaRPr lang="en-US" sz="1600" dirty="0">
              <a:solidFill>
                <a:srgbClr val="FFCC00"/>
              </a:solidFill>
              <a:cs typeface="Arial" charset="0"/>
            </a:endParaRP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=1.0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3" grpId="0" animBg="1"/>
      <p:bldP spid="34" grpId="0" animBg="1"/>
      <p:bldP spid="35" grpId="0" animBg="1"/>
      <p:bldP spid="49" grpId="0" animBg="1"/>
      <p:bldP spid="50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236538" y="1935163"/>
            <a:ext cx="8712200" cy="4414837"/>
          </a:xfrm>
          <a:prstGeom prst="rect">
            <a:avLst/>
          </a:prstGeom>
          <a:solidFill>
            <a:srgbClr val="00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ja-JP" altLang="ja-JP" sz="280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01638"/>
            <a:ext cx="8270056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Lucida Sans Unicode" pitchFamily="-65" charset="0"/>
              </a:rPr>
              <a:t>Myocardial Infarction to 3 Years </a:t>
            </a: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985963" y="1411288"/>
            <a:ext cx="5214937" cy="469900"/>
            <a:chOff x="1352" y="889"/>
            <a:chExt cx="3285" cy="296"/>
          </a:xfrm>
        </p:grpSpPr>
        <p:sp>
          <p:nvSpPr>
            <p:cNvPr id="8" name="Rectangle 16"/>
            <p:cNvSpPr/>
            <p:nvPr/>
          </p:nvSpPr>
          <p:spPr bwMode="auto">
            <a:xfrm>
              <a:off x="1365" y="970"/>
              <a:ext cx="129" cy="129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>
                <a:defRPr/>
              </a:pPr>
              <a:endParaRPr lang="ja-JP" altLang="ja-JP" sz="2800">
                <a:ea typeface="ＭＳ Ｐゴシック" pitchFamily="50" charset="-128"/>
              </a:endParaRPr>
            </a:p>
          </p:txBody>
        </p:sp>
        <p:sp>
          <p:nvSpPr>
            <p:cNvPr id="9" name="Text Box 96"/>
            <p:cNvSpPr txBox="1">
              <a:spLocks noChangeArrowheads="1"/>
            </p:cNvSpPr>
            <p:nvPr/>
          </p:nvSpPr>
          <p:spPr bwMode="auto">
            <a:xfrm>
              <a:off x="3365" y="889"/>
              <a:ext cx="1272" cy="28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altLang="ja-JP"/>
                <a:t>TAXUS</a:t>
              </a:r>
              <a:r>
                <a:rPr lang="en-US" altLang="ja-JP" sz="2400"/>
                <a:t> </a:t>
              </a:r>
              <a:r>
                <a:rPr lang="en-US" altLang="ja-JP" sz="1800"/>
                <a:t>(N=903)</a:t>
              </a:r>
              <a:endParaRPr lang="en-US" altLang="ja-JP" sz="2400"/>
            </a:p>
          </p:txBody>
        </p:sp>
        <p:sp>
          <p:nvSpPr>
            <p:cNvPr id="10" name="Text Box 97"/>
            <p:cNvSpPr txBox="1">
              <a:spLocks noChangeArrowheads="1"/>
            </p:cNvSpPr>
            <p:nvPr/>
          </p:nvSpPr>
          <p:spPr bwMode="auto">
            <a:xfrm>
              <a:off x="1512" y="897"/>
              <a:ext cx="1193" cy="28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altLang="ja-JP"/>
                <a:t>CABG</a:t>
              </a:r>
              <a:r>
                <a:rPr lang="en-US" altLang="ja-JP" sz="2400"/>
                <a:t> </a:t>
              </a:r>
              <a:r>
                <a:rPr lang="en-US" altLang="ja-JP" sz="1800"/>
                <a:t>(N=897)</a:t>
              </a:r>
            </a:p>
          </p:txBody>
        </p:sp>
        <p:sp>
          <p:nvSpPr>
            <p:cNvPr id="11" name="Rectangle 19"/>
            <p:cNvSpPr/>
            <p:nvPr/>
          </p:nvSpPr>
          <p:spPr bwMode="auto">
            <a:xfrm>
              <a:off x="3212" y="968"/>
              <a:ext cx="129" cy="130"/>
            </a:xfrm>
            <a:prstGeom prst="rect">
              <a:avLst/>
            </a:prstGeom>
            <a:solidFill>
              <a:srgbClr val="DEB3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>
                <a:defRPr/>
              </a:pPr>
              <a:endParaRPr lang="ja-JP" altLang="ja-JP" sz="2800">
                <a:ea typeface="ＭＳ Ｐゴシック" pitchFamily="50" charset="-128"/>
              </a:endParaRPr>
            </a:p>
          </p:txBody>
        </p:sp>
      </p:grp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3975100" y="2268538"/>
            <a:ext cx="1700213" cy="23750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 i="1" dirty="0">
                <a:solidFill>
                  <a:schemeClr val="bg1"/>
                </a:solidFill>
              </a:rPr>
              <a:t>P</a:t>
            </a:r>
            <a:r>
              <a:rPr lang="en-US" altLang="ja-JP" dirty="0">
                <a:solidFill>
                  <a:schemeClr val="bg1"/>
                </a:solidFill>
              </a:rPr>
              <a:t>=0.002</a:t>
            </a:r>
            <a:endParaRPr lang="en-US" altLang="ja-JP" baseline="30000" dirty="0">
              <a:solidFill>
                <a:schemeClr val="bg1"/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8267700" y="4735513"/>
            <a:ext cx="571500" cy="258762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>
                <a:solidFill>
                  <a:srgbClr val="FFCC00"/>
                </a:solidFill>
              </a:rPr>
              <a:t>7.1%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8167688" y="5407025"/>
            <a:ext cx="755650" cy="2587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>
                <a:solidFill>
                  <a:srgbClr val="99CCFF"/>
                </a:solidFill>
              </a:rPr>
              <a:t>3.6%</a:t>
            </a: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1201738" y="548798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354388" y="6065838"/>
            <a:ext cx="2265300" cy="23750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 dirty="0">
                <a:solidFill>
                  <a:schemeClr val="bg1"/>
                </a:solidFill>
              </a:rPr>
              <a:t>Months Since Allocation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 rot="16200000">
            <a:off x="-515431" y="3860413"/>
            <a:ext cx="2469137" cy="27699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Cumulative Event Rate (%)</a:t>
            </a:r>
          </a:p>
        </p:txBody>
      </p:sp>
      <p:grpSp>
        <p:nvGrpSpPr>
          <p:cNvPr id="19" name="Group 434"/>
          <p:cNvGrpSpPr>
            <a:grpSpLocks/>
          </p:cNvGrpSpPr>
          <p:nvPr/>
        </p:nvGrpSpPr>
        <p:grpSpPr bwMode="auto">
          <a:xfrm>
            <a:off x="1041400" y="2643188"/>
            <a:ext cx="460375" cy="2995612"/>
            <a:chOff x="656" y="1665"/>
            <a:chExt cx="290" cy="1887"/>
          </a:xfrm>
        </p:grpSpPr>
        <p:sp>
          <p:nvSpPr>
            <p:cNvPr id="20" name="Line 25"/>
            <p:cNvSpPr>
              <a:spLocks noChangeShapeType="1"/>
            </p:cNvSpPr>
            <p:nvPr/>
          </p:nvSpPr>
          <p:spPr bwMode="auto">
            <a:xfrm rot="-5400000">
              <a:off x="927" y="262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rot="-5400000">
              <a:off x="921" y="174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656" y="2565"/>
              <a:ext cx="1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656" y="1665"/>
              <a:ext cx="1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 flipV="1">
              <a:off x="945" y="1730"/>
              <a:ext cx="0" cy="18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rot="-5400000">
              <a:off x="924" y="3489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75"/>
            <p:cNvSpPr>
              <a:spLocks noChangeShapeType="1"/>
            </p:cNvSpPr>
            <p:nvPr/>
          </p:nvSpPr>
          <p:spPr bwMode="auto">
            <a:xfrm>
              <a:off x="946" y="1723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78"/>
            <p:cNvSpPr>
              <a:spLocks noChangeShapeType="1"/>
            </p:cNvSpPr>
            <p:nvPr/>
          </p:nvSpPr>
          <p:spPr bwMode="auto">
            <a:xfrm>
              <a:off x="944" y="3513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81"/>
            <p:cNvSpPr>
              <a:spLocks noChangeShapeType="1"/>
            </p:cNvSpPr>
            <p:nvPr/>
          </p:nvSpPr>
          <p:spPr bwMode="auto">
            <a:xfrm>
              <a:off x="944" y="3076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84"/>
            <p:cNvSpPr>
              <a:spLocks noChangeShapeType="1"/>
            </p:cNvSpPr>
            <p:nvPr/>
          </p:nvSpPr>
          <p:spPr bwMode="auto">
            <a:xfrm>
              <a:off x="944" y="2640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87"/>
            <p:cNvSpPr>
              <a:spLocks noChangeShapeType="1"/>
            </p:cNvSpPr>
            <p:nvPr/>
          </p:nvSpPr>
          <p:spPr bwMode="auto">
            <a:xfrm>
              <a:off x="944" y="2203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90"/>
            <p:cNvSpPr>
              <a:spLocks noChangeShapeType="1"/>
            </p:cNvSpPr>
            <p:nvPr/>
          </p:nvSpPr>
          <p:spPr bwMode="auto">
            <a:xfrm>
              <a:off x="944" y="1766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1682750" y="2698750"/>
            <a:ext cx="1706563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Before 1 year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3.3% </a:t>
            </a:r>
            <a:r>
              <a:rPr lang="en-US" sz="1600">
                <a:cs typeface="Arial" charset="0"/>
              </a:rPr>
              <a:t>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4.8%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=0.11</a:t>
            </a:r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3970338" y="2698750"/>
            <a:ext cx="1709737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1-2 years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0.1%</a:t>
            </a:r>
            <a:r>
              <a:rPr lang="en-US" sz="1600">
                <a:cs typeface="Arial" charset="0"/>
              </a:rPr>
              <a:t> 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1.2%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=0.008</a:t>
            </a:r>
          </a:p>
        </p:txBody>
      </p:sp>
      <p:sp>
        <p:nvSpPr>
          <p:cNvPr id="34" name="Rectangle 44"/>
          <p:cNvSpPr>
            <a:spLocks noChangeArrowheads="1"/>
          </p:cNvSpPr>
          <p:nvPr/>
        </p:nvSpPr>
        <p:spPr bwMode="auto">
          <a:xfrm>
            <a:off x="6227763" y="2698750"/>
            <a:ext cx="1709737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2-3 years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0.3%</a:t>
            </a:r>
            <a:r>
              <a:rPr lang="en-US" sz="1600">
                <a:cs typeface="Arial" charset="0"/>
              </a:rPr>
              <a:t> 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1.2%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=0.03</a:t>
            </a:r>
          </a:p>
        </p:txBody>
      </p:sp>
      <p:pic>
        <p:nvPicPr>
          <p:cNvPr id="35" name="Picture 456" descr="SYNTAX_Overall_3_Year_MI_Rand_01JUL10"/>
          <p:cNvPicPr>
            <a:picLocks noChangeAspect="1" noChangeArrowheads="1"/>
          </p:cNvPicPr>
          <p:nvPr/>
        </p:nvPicPr>
        <p:blipFill>
          <a:blip r:embed="rId2" cstate="print"/>
          <a:srcRect l="15372" r="5313" b="34805"/>
          <a:stretch>
            <a:fillRect/>
          </a:stretch>
        </p:blipFill>
        <p:spPr bwMode="auto">
          <a:xfrm>
            <a:off x="1506538" y="2684463"/>
            <a:ext cx="713422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458"/>
          <p:cNvGrpSpPr>
            <a:grpSpLocks/>
          </p:cNvGrpSpPr>
          <p:nvPr/>
        </p:nvGrpSpPr>
        <p:grpSpPr bwMode="auto">
          <a:xfrm>
            <a:off x="1495425" y="5643563"/>
            <a:ext cx="7239000" cy="417512"/>
            <a:chOff x="942" y="3555"/>
            <a:chExt cx="4560" cy="263"/>
          </a:xfrm>
        </p:grpSpPr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954" y="3645"/>
              <a:ext cx="101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/>
                <a:t>0</a:t>
              </a: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2329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5217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36</a:t>
              </a: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981" y="356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942" y="3557"/>
              <a:ext cx="45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159"/>
            <p:cNvSpPr>
              <a:spLocks noChangeShapeType="1"/>
            </p:cNvSpPr>
            <p:nvPr/>
          </p:nvSpPr>
          <p:spPr bwMode="auto">
            <a:xfrm>
              <a:off x="980" y="3555"/>
              <a:ext cx="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981" y="356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429" y="356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>
              <a:off x="5330" y="355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3781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47" name="Line 37"/>
            <p:cNvSpPr>
              <a:spLocks noChangeShapeType="1"/>
            </p:cNvSpPr>
            <p:nvPr/>
          </p:nvSpPr>
          <p:spPr bwMode="auto">
            <a:xfrm>
              <a:off x="3883" y="3556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1763688" y="2911475"/>
            <a:ext cx="1449388" cy="895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Before 1 year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 smtClean="0">
                <a:solidFill>
                  <a:srgbClr val="99CCFF"/>
                </a:solidFill>
                <a:cs typeface="Arial" charset="0"/>
              </a:rPr>
              <a:t>3.3%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vs </a:t>
            </a:r>
            <a:r>
              <a:rPr lang="en-US" sz="1600" dirty="0" smtClean="0">
                <a:solidFill>
                  <a:srgbClr val="FFCC00"/>
                </a:solidFill>
                <a:cs typeface="Arial" charset="0"/>
              </a:rPr>
              <a:t>4.8%</a:t>
            </a:r>
            <a:endParaRPr lang="en-US" sz="1600" dirty="0">
              <a:solidFill>
                <a:srgbClr val="FFCC00"/>
              </a:solidFill>
              <a:cs typeface="Arial" charset="0"/>
            </a:endParaRP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=0.11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3923928" y="2911475"/>
            <a:ext cx="1449388" cy="895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1-2 years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 smtClean="0">
                <a:solidFill>
                  <a:srgbClr val="99CCFF"/>
                </a:solidFill>
                <a:cs typeface="Arial" charset="0"/>
              </a:rPr>
              <a:t>0.1%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vs </a:t>
            </a:r>
            <a:r>
              <a:rPr lang="en-US" sz="1600" dirty="0" smtClean="0">
                <a:solidFill>
                  <a:srgbClr val="FFCC00"/>
                </a:solidFill>
                <a:cs typeface="Arial" charset="0"/>
              </a:rPr>
              <a:t>1.2%</a:t>
            </a:r>
            <a:endParaRPr lang="en-US" sz="1600" dirty="0">
              <a:solidFill>
                <a:srgbClr val="FFCC00"/>
              </a:solidFill>
              <a:cs typeface="Arial" charset="0"/>
            </a:endParaRP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=0.008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5924550" y="2911475"/>
            <a:ext cx="1449388" cy="895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2-3 years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 smtClean="0">
                <a:solidFill>
                  <a:srgbClr val="99CCFF"/>
                </a:solidFill>
                <a:cs typeface="Arial" charset="0"/>
              </a:rPr>
              <a:t>0.3%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vs </a:t>
            </a:r>
            <a:r>
              <a:rPr lang="en-US" sz="1600" dirty="0" smtClean="0">
                <a:solidFill>
                  <a:srgbClr val="FFCC00"/>
                </a:solidFill>
                <a:cs typeface="Arial" charset="0"/>
              </a:rPr>
              <a:t>1.2%</a:t>
            </a:r>
            <a:endParaRPr lang="en-US" sz="1600" dirty="0">
              <a:solidFill>
                <a:srgbClr val="FFCC00"/>
              </a:solidFill>
              <a:cs typeface="Arial" charset="0"/>
            </a:endParaRP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=0.03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2" grpId="0" animBg="1"/>
      <p:bldP spid="33" grpId="0" animBg="1"/>
      <p:bldP spid="34" grpId="0" animBg="1"/>
      <p:bldP spid="48" grpId="0" animBg="1"/>
      <p:bldP spid="49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89"/>
          <p:cNvSpPr>
            <a:spLocks noChangeArrowheads="1"/>
          </p:cNvSpPr>
          <p:nvPr/>
        </p:nvSpPr>
        <p:spPr bwMode="auto">
          <a:xfrm>
            <a:off x="236538" y="1935163"/>
            <a:ext cx="8712200" cy="4414837"/>
          </a:xfrm>
          <a:prstGeom prst="rect">
            <a:avLst/>
          </a:prstGeom>
          <a:solidFill>
            <a:srgbClr val="00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ja-JP" altLang="ja-JP" sz="2800"/>
          </a:p>
        </p:txBody>
      </p:sp>
      <p:sp>
        <p:nvSpPr>
          <p:cNvPr id="4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01638"/>
            <a:ext cx="8928992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Lucida Sans Unicode" pitchFamily="34" charset="0"/>
              </a:rPr>
              <a:t>Repeat Revascularization to 3 Years</a:t>
            </a:r>
          </a:p>
        </p:txBody>
      </p:sp>
      <p:grpSp>
        <p:nvGrpSpPr>
          <p:cNvPr id="51" name="Group 62"/>
          <p:cNvGrpSpPr>
            <a:grpSpLocks/>
          </p:cNvGrpSpPr>
          <p:nvPr/>
        </p:nvGrpSpPr>
        <p:grpSpPr bwMode="auto">
          <a:xfrm>
            <a:off x="1985963" y="1411288"/>
            <a:ext cx="5214937" cy="469900"/>
            <a:chOff x="1352" y="889"/>
            <a:chExt cx="3285" cy="296"/>
          </a:xfrm>
        </p:grpSpPr>
        <p:sp>
          <p:nvSpPr>
            <p:cNvPr id="52" name="Rectangle 16"/>
            <p:cNvSpPr/>
            <p:nvPr/>
          </p:nvSpPr>
          <p:spPr bwMode="auto">
            <a:xfrm>
              <a:off x="1365" y="970"/>
              <a:ext cx="129" cy="129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>
                <a:defRPr/>
              </a:pPr>
              <a:endParaRPr lang="ja-JP" altLang="ja-JP" sz="2800">
                <a:ea typeface="ＭＳ Ｐゴシック" pitchFamily="50" charset="-128"/>
              </a:endParaRPr>
            </a:p>
          </p:txBody>
        </p:sp>
        <p:sp>
          <p:nvSpPr>
            <p:cNvPr id="53" name="Text Box 96"/>
            <p:cNvSpPr txBox="1">
              <a:spLocks noChangeArrowheads="1"/>
            </p:cNvSpPr>
            <p:nvPr/>
          </p:nvSpPr>
          <p:spPr bwMode="auto">
            <a:xfrm>
              <a:off x="3365" y="889"/>
              <a:ext cx="1272" cy="28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altLang="ja-JP"/>
                <a:t>TAXUS</a:t>
              </a:r>
              <a:r>
                <a:rPr lang="en-US" altLang="ja-JP" sz="2400"/>
                <a:t> </a:t>
              </a:r>
              <a:r>
                <a:rPr lang="en-US" altLang="ja-JP" sz="1800"/>
                <a:t>(N=903)</a:t>
              </a:r>
              <a:endParaRPr lang="en-US" altLang="ja-JP" sz="2400"/>
            </a:p>
          </p:txBody>
        </p:sp>
        <p:sp>
          <p:nvSpPr>
            <p:cNvPr id="54" name="Text Box 97"/>
            <p:cNvSpPr txBox="1">
              <a:spLocks noChangeArrowheads="1"/>
            </p:cNvSpPr>
            <p:nvPr/>
          </p:nvSpPr>
          <p:spPr bwMode="auto">
            <a:xfrm>
              <a:off x="1512" y="897"/>
              <a:ext cx="1193" cy="28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altLang="ja-JP"/>
                <a:t>CABG</a:t>
              </a:r>
              <a:r>
                <a:rPr lang="en-US" altLang="ja-JP" sz="2400"/>
                <a:t> </a:t>
              </a:r>
              <a:r>
                <a:rPr lang="en-US" altLang="ja-JP" sz="1800"/>
                <a:t>(N=897)</a:t>
              </a:r>
            </a:p>
          </p:txBody>
        </p:sp>
        <p:sp>
          <p:nvSpPr>
            <p:cNvPr id="55" name="Rectangle 19"/>
            <p:cNvSpPr/>
            <p:nvPr/>
          </p:nvSpPr>
          <p:spPr bwMode="auto">
            <a:xfrm>
              <a:off x="3212" y="968"/>
              <a:ext cx="129" cy="130"/>
            </a:xfrm>
            <a:prstGeom prst="rect">
              <a:avLst/>
            </a:prstGeom>
            <a:solidFill>
              <a:srgbClr val="DEB3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>
                <a:defRPr/>
              </a:pPr>
              <a:endParaRPr lang="ja-JP" altLang="ja-JP" sz="2800">
                <a:ea typeface="ＭＳ Ｐゴシック" pitchFamily="50" charset="-128"/>
              </a:endParaRPr>
            </a:p>
          </p:txBody>
        </p:sp>
      </p:grpSp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3975100" y="2268538"/>
            <a:ext cx="1700213" cy="23750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 i="1" dirty="0">
                <a:solidFill>
                  <a:schemeClr val="bg1"/>
                </a:solidFill>
              </a:rPr>
              <a:t>P</a:t>
            </a:r>
            <a:r>
              <a:rPr lang="en-US" altLang="ja-JP" dirty="0">
                <a:solidFill>
                  <a:schemeClr val="bg1"/>
                </a:solidFill>
              </a:rPr>
              <a:t>&lt;0.001</a:t>
            </a:r>
            <a:endParaRPr lang="en-US" altLang="ja-JP" baseline="30000" dirty="0">
              <a:solidFill>
                <a:schemeClr val="bg1"/>
              </a:solidFill>
            </a:endParaRP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auto">
          <a:xfrm>
            <a:off x="8188325" y="3744913"/>
            <a:ext cx="731838" cy="258762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>
                <a:solidFill>
                  <a:srgbClr val="FFCC00"/>
                </a:solidFill>
              </a:rPr>
              <a:t>19.7%</a:t>
            </a:r>
          </a:p>
        </p:txBody>
      </p: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8167688" y="5045075"/>
            <a:ext cx="755650" cy="2587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>
                <a:solidFill>
                  <a:srgbClr val="99CCFF"/>
                </a:solidFill>
              </a:rPr>
              <a:t>10.7%</a:t>
            </a:r>
          </a:p>
        </p:txBody>
      </p:sp>
      <p:sp>
        <p:nvSpPr>
          <p:cNvPr id="60" name="Text Box 88"/>
          <p:cNvSpPr txBox="1">
            <a:spLocks noChangeArrowheads="1"/>
          </p:cNvSpPr>
          <p:nvPr/>
        </p:nvSpPr>
        <p:spPr bwMode="auto">
          <a:xfrm>
            <a:off x="1201738" y="548798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 rot="16200000">
            <a:off x="-515431" y="3860413"/>
            <a:ext cx="2469137" cy="27699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Cumulative Event Rate (%)</a:t>
            </a:r>
          </a:p>
        </p:txBody>
      </p:sp>
      <p:grpSp>
        <p:nvGrpSpPr>
          <p:cNvPr id="62" name="Group 2418"/>
          <p:cNvGrpSpPr>
            <a:grpSpLocks/>
          </p:cNvGrpSpPr>
          <p:nvPr/>
        </p:nvGrpSpPr>
        <p:grpSpPr bwMode="auto">
          <a:xfrm>
            <a:off x="1041400" y="2643188"/>
            <a:ext cx="460375" cy="2995612"/>
            <a:chOff x="656" y="1665"/>
            <a:chExt cx="290" cy="1887"/>
          </a:xfrm>
        </p:grpSpPr>
        <p:sp>
          <p:nvSpPr>
            <p:cNvPr id="63" name="Line 25"/>
            <p:cNvSpPr>
              <a:spLocks noChangeShapeType="1"/>
            </p:cNvSpPr>
            <p:nvPr/>
          </p:nvSpPr>
          <p:spPr bwMode="auto">
            <a:xfrm rot="-5400000">
              <a:off x="927" y="262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Line 26"/>
            <p:cNvSpPr>
              <a:spLocks noChangeShapeType="1"/>
            </p:cNvSpPr>
            <p:nvPr/>
          </p:nvSpPr>
          <p:spPr bwMode="auto">
            <a:xfrm rot="-5400000">
              <a:off x="921" y="174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>
              <a:off x="656" y="2565"/>
              <a:ext cx="1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656" y="1665"/>
              <a:ext cx="1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 flipV="1">
              <a:off x="945" y="1730"/>
              <a:ext cx="0" cy="18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38"/>
            <p:cNvSpPr>
              <a:spLocks noChangeShapeType="1"/>
            </p:cNvSpPr>
            <p:nvPr/>
          </p:nvSpPr>
          <p:spPr bwMode="auto">
            <a:xfrm rot="-5400000">
              <a:off x="924" y="3489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75"/>
            <p:cNvSpPr>
              <a:spLocks noChangeShapeType="1"/>
            </p:cNvSpPr>
            <p:nvPr/>
          </p:nvSpPr>
          <p:spPr bwMode="auto">
            <a:xfrm>
              <a:off x="946" y="1723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78"/>
            <p:cNvSpPr>
              <a:spLocks noChangeShapeType="1"/>
            </p:cNvSpPr>
            <p:nvPr/>
          </p:nvSpPr>
          <p:spPr bwMode="auto">
            <a:xfrm>
              <a:off x="944" y="3513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81"/>
            <p:cNvSpPr>
              <a:spLocks noChangeShapeType="1"/>
            </p:cNvSpPr>
            <p:nvPr/>
          </p:nvSpPr>
          <p:spPr bwMode="auto">
            <a:xfrm>
              <a:off x="944" y="3076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84"/>
            <p:cNvSpPr>
              <a:spLocks noChangeShapeType="1"/>
            </p:cNvSpPr>
            <p:nvPr/>
          </p:nvSpPr>
          <p:spPr bwMode="auto">
            <a:xfrm>
              <a:off x="944" y="2640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87"/>
            <p:cNvSpPr>
              <a:spLocks noChangeShapeType="1"/>
            </p:cNvSpPr>
            <p:nvPr/>
          </p:nvSpPr>
          <p:spPr bwMode="auto">
            <a:xfrm>
              <a:off x="944" y="2203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944" y="1766"/>
              <a:ext cx="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1682750" y="2698750"/>
            <a:ext cx="1706563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Before 1 year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5.9% </a:t>
            </a:r>
            <a:r>
              <a:rPr lang="en-US" sz="1600">
                <a:cs typeface="Arial" charset="0"/>
              </a:rPr>
              <a:t>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13.5%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&lt;0.001</a:t>
            </a:r>
          </a:p>
        </p:txBody>
      </p:sp>
      <p:sp>
        <p:nvSpPr>
          <p:cNvPr id="76" name="Rectangle 44"/>
          <p:cNvSpPr>
            <a:spLocks noChangeArrowheads="1"/>
          </p:cNvSpPr>
          <p:nvPr/>
        </p:nvSpPr>
        <p:spPr bwMode="auto">
          <a:xfrm>
            <a:off x="3970338" y="2698750"/>
            <a:ext cx="1709737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1-2 years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3.7%</a:t>
            </a:r>
            <a:r>
              <a:rPr lang="en-US" sz="1600">
                <a:cs typeface="Arial" charset="0"/>
              </a:rPr>
              <a:t> 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5.6%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=0.06</a:t>
            </a:r>
          </a:p>
        </p:txBody>
      </p:sp>
      <p:sp>
        <p:nvSpPr>
          <p:cNvPr id="77" name="Rectangle 44"/>
          <p:cNvSpPr>
            <a:spLocks noChangeArrowheads="1"/>
          </p:cNvSpPr>
          <p:nvPr/>
        </p:nvSpPr>
        <p:spPr bwMode="auto">
          <a:xfrm>
            <a:off x="6227763" y="2698750"/>
            <a:ext cx="1709737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2-3 years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2.5%</a:t>
            </a:r>
            <a:r>
              <a:rPr lang="en-US" sz="1600">
                <a:cs typeface="Arial" charset="0"/>
              </a:rPr>
              <a:t> 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3.4%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=0.33</a:t>
            </a:r>
          </a:p>
        </p:txBody>
      </p:sp>
      <p:pic>
        <p:nvPicPr>
          <p:cNvPr id="78" name="Picture 2440" descr="SYNTAX_Overall_3_Year_REVASC_Rand_01JUL10"/>
          <p:cNvPicPr>
            <a:picLocks noChangeAspect="1" noChangeArrowheads="1"/>
          </p:cNvPicPr>
          <p:nvPr/>
        </p:nvPicPr>
        <p:blipFill>
          <a:blip r:embed="rId2" cstate="print"/>
          <a:srcRect l="15372" r="5313" b="34805"/>
          <a:stretch>
            <a:fillRect/>
          </a:stretch>
        </p:blipFill>
        <p:spPr bwMode="auto">
          <a:xfrm>
            <a:off x="1506538" y="2684463"/>
            <a:ext cx="713422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" name="Group 2442"/>
          <p:cNvGrpSpPr>
            <a:grpSpLocks/>
          </p:cNvGrpSpPr>
          <p:nvPr/>
        </p:nvGrpSpPr>
        <p:grpSpPr bwMode="auto">
          <a:xfrm>
            <a:off x="1547664" y="5661248"/>
            <a:ext cx="7239000" cy="417512"/>
            <a:chOff x="942" y="3555"/>
            <a:chExt cx="4560" cy="263"/>
          </a:xfrm>
        </p:grpSpPr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954" y="3645"/>
              <a:ext cx="101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/>
                <a:t>0</a:t>
              </a:r>
            </a:p>
          </p:txBody>
        </p:sp>
        <p:sp>
          <p:nvSpPr>
            <p:cNvPr id="81" name="Rectangle 7"/>
            <p:cNvSpPr>
              <a:spLocks noChangeArrowheads="1"/>
            </p:cNvSpPr>
            <p:nvPr/>
          </p:nvSpPr>
          <p:spPr bwMode="auto">
            <a:xfrm>
              <a:off x="2329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82" name="Rectangle 8"/>
            <p:cNvSpPr>
              <a:spLocks noChangeArrowheads="1"/>
            </p:cNvSpPr>
            <p:nvPr/>
          </p:nvSpPr>
          <p:spPr bwMode="auto">
            <a:xfrm>
              <a:off x="5217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36</a:t>
              </a:r>
            </a:p>
          </p:txBody>
        </p:sp>
        <p:sp>
          <p:nvSpPr>
            <p:cNvPr id="83" name="Line 37"/>
            <p:cNvSpPr>
              <a:spLocks noChangeShapeType="1"/>
            </p:cNvSpPr>
            <p:nvPr/>
          </p:nvSpPr>
          <p:spPr bwMode="auto">
            <a:xfrm>
              <a:off x="981" y="356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41"/>
            <p:cNvSpPr>
              <a:spLocks noChangeShapeType="1"/>
            </p:cNvSpPr>
            <p:nvPr/>
          </p:nvSpPr>
          <p:spPr bwMode="auto">
            <a:xfrm>
              <a:off x="942" y="3557"/>
              <a:ext cx="45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159"/>
            <p:cNvSpPr>
              <a:spLocks noChangeShapeType="1"/>
            </p:cNvSpPr>
            <p:nvPr/>
          </p:nvSpPr>
          <p:spPr bwMode="auto">
            <a:xfrm>
              <a:off x="980" y="3555"/>
              <a:ext cx="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37"/>
            <p:cNvSpPr>
              <a:spLocks noChangeShapeType="1"/>
            </p:cNvSpPr>
            <p:nvPr/>
          </p:nvSpPr>
          <p:spPr bwMode="auto">
            <a:xfrm>
              <a:off x="981" y="356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37"/>
            <p:cNvSpPr>
              <a:spLocks noChangeShapeType="1"/>
            </p:cNvSpPr>
            <p:nvPr/>
          </p:nvSpPr>
          <p:spPr bwMode="auto">
            <a:xfrm>
              <a:off x="2429" y="356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37"/>
            <p:cNvSpPr>
              <a:spLocks noChangeShapeType="1"/>
            </p:cNvSpPr>
            <p:nvPr/>
          </p:nvSpPr>
          <p:spPr bwMode="auto">
            <a:xfrm>
              <a:off x="5330" y="355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3781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90" name="Line 37"/>
            <p:cNvSpPr>
              <a:spLocks noChangeShapeType="1"/>
            </p:cNvSpPr>
            <p:nvPr/>
          </p:nvSpPr>
          <p:spPr bwMode="auto">
            <a:xfrm>
              <a:off x="3883" y="3556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1" name="Text Box 5"/>
          <p:cNvSpPr txBox="1">
            <a:spLocks noChangeArrowheads="1"/>
          </p:cNvSpPr>
          <p:nvPr/>
        </p:nvSpPr>
        <p:spPr bwMode="auto">
          <a:xfrm>
            <a:off x="3354388" y="6065838"/>
            <a:ext cx="2265300" cy="23750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 dirty="0">
                <a:solidFill>
                  <a:schemeClr val="bg1"/>
                </a:solidFill>
              </a:rPr>
              <a:t>Months Since Allocation</a:t>
            </a:r>
          </a:p>
        </p:txBody>
      </p:sp>
      <p:sp>
        <p:nvSpPr>
          <p:cNvPr id="92" name="Rectangle 44"/>
          <p:cNvSpPr>
            <a:spLocks noChangeArrowheads="1"/>
          </p:cNvSpPr>
          <p:nvPr/>
        </p:nvSpPr>
        <p:spPr bwMode="auto">
          <a:xfrm>
            <a:off x="1763688" y="2911475"/>
            <a:ext cx="1449388" cy="895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Before 1 year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 smtClean="0">
                <a:solidFill>
                  <a:srgbClr val="99CCFF"/>
                </a:solidFill>
                <a:cs typeface="Arial" charset="0"/>
              </a:rPr>
              <a:t>5.9%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vs </a:t>
            </a:r>
            <a:r>
              <a:rPr lang="en-US" sz="1600" dirty="0" smtClean="0">
                <a:solidFill>
                  <a:srgbClr val="FFCC00"/>
                </a:solidFill>
                <a:cs typeface="Arial" charset="0"/>
              </a:rPr>
              <a:t>13.5%</a:t>
            </a:r>
            <a:endParaRPr lang="en-US" sz="1600" dirty="0">
              <a:solidFill>
                <a:srgbClr val="FFCC00"/>
              </a:solidFill>
              <a:cs typeface="Arial" charset="0"/>
            </a:endParaRP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&lt;0.001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3" name="Rectangle 44"/>
          <p:cNvSpPr>
            <a:spLocks noChangeArrowheads="1"/>
          </p:cNvSpPr>
          <p:nvPr/>
        </p:nvSpPr>
        <p:spPr bwMode="auto">
          <a:xfrm>
            <a:off x="3914700" y="2924944"/>
            <a:ext cx="1449388" cy="895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1-2 years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 smtClean="0">
                <a:solidFill>
                  <a:srgbClr val="99CCFF"/>
                </a:solidFill>
                <a:cs typeface="Arial" charset="0"/>
              </a:rPr>
              <a:t>3.7%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vs </a:t>
            </a:r>
            <a:r>
              <a:rPr lang="en-US" sz="1600" dirty="0" smtClean="0">
                <a:solidFill>
                  <a:srgbClr val="FFCC00"/>
                </a:solidFill>
                <a:cs typeface="Arial" charset="0"/>
              </a:rPr>
              <a:t>5.6%</a:t>
            </a:r>
            <a:endParaRPr lang="en-US" sz="1600" dirty="0">
              <a:solidFill>
                <a:srgbClr val="FFCC00"/>
              </a:solidFill>
              <a:cs typeface="Arial" charset="0"/>
            </a:endParaRP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=0.06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290964" y="2924944"/>
            <a:ext cx="1449388" cy="895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2-3 years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 smtClean="0">
                <a:solidFill>
                  <a:srgbClr val="99CCFF"/>
                </a:solidFill>
                <a:cs typeface="Arial" charset="0"/>
              </a:rPr>
              <a:t>2.5%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vs </a:t>
            </a:r>
            <a:r>
              <a:rPr lang="en-US" sz="1600" dirty="0" smtClean="0">
                <a:solidFill>
                  <a:srgbClr val="FFCC00"/>
                </a:solidFill>
                <a:cs typeface="Arial" charset="0"/>
              </a:rPr>
              <a:t>3.4%</a:t>
            </a:r>
            <a:endParaRPr lang="en-US" sz="1600" dirty="0">
              <a:solidFill>
                <a:srgbClr val="FFCC00"/>
              </a:solidFill>
              <a:cs typeface="Arial" charset="0"/>
            </a:endParaRP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=0.33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75" grpId="0" animBg="1"/>
      <p:bldP spid="76" grpId="0" animBg="1"/>
      <p:bldP spid="77" grpId="0" animBg="1"/>
      <p:bldP spid="92" grpId="0" animBg="1"/>
      <p:bldP spid="93" grpId="0" animBg="1"/>
      <p:bldP spid="9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251520" y="1772816"/>
            <a:ext cx="8712200" cy="4608512"/>
          </a:xfrm>
          <a:prstGeom prst="rect">
            <a:avLst/>
          </a:prstGeom>
          <a:solidFill>
            <a:srgbClr val="00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ja-JP" altLang="ja-JP" sz="280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76672"/>
            <a:ext cx="6805613" cy="503237"/>
          </a:xfrm>
          <a:noFill/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effectLst/>
                <a:latin typeface="Lucida Sans Unicode" pitchFamily="34" charset="0"/>
              </a:rPr>
              <a:t>MACCE to 3 Years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985963" y="1268760"/>
            <a:ext cx="5214937" cy="469900"/>
            <a:chOff x="1352" y="889"/>
            <a:chExt cx="3285" cy="296"/>
          </a:xfrm>
        </p:grpSpPr>
        <p:sp>
          <p:nvSpPr>
            <p:cNvPr id="7" name="Rectangle 16"/>
            <p:cNvSpPr/>
            <p:nvPr/>
          </p:nvSpPr>
          <p:spPr bwMode="auto">
            <a:xfrm>
              <a:off x="1365" y="970"/>
              <a:ext cx="129" cy="129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>
                <a:defRPr/>
              </a:pPr>
              <a:endParaRPr lang="ja-JP" altLang="ja-JP" sz="2800">
                <a:ea typeface="ＭＳ Ｐゴシック" pitchFamily="50" charset="-128"/>
              </a:endParaRPr>
            </a:p>
          </p:txBody>
        </p:sp>
        <p:sp>
          <p:nvSpPr>
            <p:cNvPr id="8" name="Text Box 96"/>
            <p:cNvSpPr txBox="1">
              <a:spLocks noChangeArrowheads="1"/>
            </p:cNvSpPr>
            <p:nvPr/>
          </p:nvSpPr>
          <p:spPr bwMode="auto">
            <a:xfrm>
              <a:off x="3365" y="889"/>
              <a:ext cx="1272" cy="28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altLang="ja-JP" dirty="0"/>
                <a:t>TAXUS</a:t>
              </a:r>
              <a:r>
                <a:rPr lang="en-US" altLang="ja-JP" sz="2400" dirty="0"/>
                <a:t> </a:t>
              </a:r>
              <a:r>
                <a:rPr lang="en-US" altLang="ja-JP" sz="1800" dirty="0"/>
                <a:t>(N=903)</a:t>
              </a:r>
              <a:endParaRPr lang="en-US" altLang="ja-JP" sz="2400" dirty="0"/>
            </a:p>
          </p:txBody>
        </p:sp>
        <p:sp>
          <p:nvSpPr>
            <p:cNvPr id="9" name="Text Box 97"/>
            <p:cNvSpPr txBox="1">
              <a:spLocks noChangeArrowheads="1"/>
            </p:cNvSpPr>
            <p:nvPr/>
          </p:nvSpPr>
          <p:spPr bwMode="auto">
            <a:xfrm>
              <a:off x="1512" y="897"/>
              <a:ext cx="1193" cy="28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altLang="ja-JP"/>
                <a:t>CABG</a:t>
              </a:r>
              <a:r>
                <a:rPr lang="en-US" altLang="ja-JP" sz="2400"/>
                <a:t> </a:t>
              </a:r>
              <a:r>
                <a:rPr lang="en-US" altLang="ja-JP" sz="1800"/>
                <a:t>(N=897)</a:t>
              </a:r>
            </a:p>
          </p:txBody>
        </p:sp>
        <p:sp>
          <p:nvSpPr>
            <p:cNvPr id="10" name="Rectangle 19"/>
            <p:cNvSpPr/>
            <p:nvPr/>
          </p:nvSpPr>
          <p:spPr bwMode="auto">
            <a:xfrm>
              <a:off x="3212" y="968"/>
              <a:ext cx="129" cy="130"/>
            </a:xfrm>
            <a:prstGeom prst="rect">
              <a:avLst/>
            </a:prstGeom>
            <a:solidFill>
              <a:srgbClr val="DEB3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>
                <a:defRPr/>
              </a:pPr>
              <a:endParaRPr lang="ja-JP" altLang="ja-JP" sz="2800">
                <a:ea typeface="ＭＳ Ｐゴシック" pitchFamily="50" charset="-128"/>
              </a:endParaRPr>
            </a:p>
          </p:txBody>
        </p:sp>
      </p:grp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975100" y="2268538"/>
            <a:ext cx="1700213" cy="23750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 i="1" dirty="0">
                <a:solidFill>
                  <a:schemeClr val="bg1"/>
                </a:solidFill>
              </a:rPr>
              <a:t>P</a:t>
            </a:r>
            <a:r>
              <a:rPr lang="en-US" altLang="ja-JP" dirty="0">
                <a:solidFill>
                  <a:schemeClr val="bg1"/>
                </a:solidFill>
              </a:rPr>
              <a:t>&lt;0.001</a:t>
            </a:r>
            <a:endParaRPr lang="en-US" altLang="ja-JP" baseline="30000" dirty="0">
              <a:solidFill>
                <a:schemeClr val="bg1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8188325" y="3163888"/>
            <a:ext cx="731838" cy="258762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>
                <a:solidFill>
                  <a:srgbClr val="FFCC00"/>
                </a:solidFill>
              </a:rPr>
              <a:t>28.0%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8167688" y="4530725"/>
            <a:ext cx="755650" cy="2587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>
                <a:solidFill>
                  <a:srgbClr val="99CCFF"/>
                </a:solidFill>
              </a:rPr>
              <a:t>20.2%</a:t>
            </a:r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1201738" y="5487988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 rot="16200000">
            <a:off x="-515431" y="3860413"/>
            <a:ext cx="2469137" cy="27699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Cumulative Event Rate (%)</a:t>
            </a:r>
          </a:p>
        </p:txBody>
      </p:sp>
      <p:grpSp>
        <p:nvGrpSpPr>
          <p:cNvPr id="17" name="Group 3246"/>
          <p:cNvGrpSpPr>
            <a:grpSpLocks/>
          </p:cNvGrpSpPr>
          <p:nvPr/>
        </p:nvGrpSpPr>
        <p:grpSpPr bwMode="auto">
          <a:xfrm>
            <a:off x="1041400" y="2643188"/>
            <a:ext cx="460375" cy="2995612"/>
            <a:chOff x="656" y="1665"/>
            <a:chExt cx="290" cy="1887"/>
          </a:xfrm>
        </p:grpSpPr>
        <p:sp>
          <p:nvSpPr>
            <p:cNvPr id="18" name="Line 25"/>
            <p:cNvSpPr>
              <a:spLocks noChangeShapeType="1"/>
            </p:cNvSpPr>
            <p:nvPr/>
          </p:nvSpPr>
          <p:spPr bwMode="auto">
            <a:xfrm rot="-5400000">
              <a:off x="927" y="2627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rot="-5400000">
              <a:off x="921" y="1741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656" y="2565"/>
              <a:ext cx="1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656" y="1665"/>
              <a:ext cx="14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dirty="0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 flipV="1">
              <a:off x="945" y="1730"/>
              <a:ext cx="0" cy="18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 rot="-5400000">
              <a:off x="924" y="3489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75"/>
            <p:cNvSpPr>
              <a:spLocks noChangeShapeType="1"/>
            </p:cNvSpPr>
            <p:nvPr/>
          </p:nvSpPr>
          <p:spPr bwMode="auto">
            <a:xfrm>
              <a:off x="946" y="1723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78"/>
            <p:cNvSpPr>
              <a:spLocks noChangeShapeType="1"/>
            </p:cNvSpPr>
            <p:nvPr/>
          </p:nvSpPr>
          <p:spPr bwMode="auto">
            <a:xfrm>
              <a:off x="944" y="3513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81"/>
            <p:cNvSpPr>
              <a:spLocks noChangeShapeType="1"/>
            </p:cNvSpPr>
            <p:nvPr/>
          </p:nvSpPr>
          <p:spPr bwMode="auto">
            <a:xfrm>
              <a:off x="944" y="3076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84"/>
            <p:cNvSpPr>
              <a:spLocks noChangeShapeType="1"/>
            </p:cNvSpPr>
            <p:nvPr/>
          </p:nvSpPr>
          <p:spPr bwMode="auto">
            <a:xfrm>
              <a:off x="944" y="2640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87"/>
            <p:cNvSpPr>
              <a:spLocks noChangeShapeType="1"/>
            </p:cNvSpPr>
            <p:nvPr/>
          </p:nvSpPr>
          <p:spPr bwMode="auto">
            <a:xfrm>
              <a:off x="944" y="2203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90"/>
            <p:cNvSpPr>
              <a:spLocks noChangeShapeType="1"/>
            </p:cNvSpPr>
            <p:nvPr/>
          </p:nvSpPr>
          <p:spPr bwMode="auto">
            <a:xfrm>
              <a:off x="944" y="1766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1682750" y="2700338"/>
            <a:ext cx="1706563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Before 1 year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12.4% </a:t>
            </a:r>
            <a:r>
              <a:rPr lang="en-US" sz="1600">
                <a:cs typeface="Arial" charset="0"/>
              </a:rPr>
              <a:t>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17.8%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=0.002</a:t>
            </a: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3970338" y="2700338"/>
            <a:ext cx="1709737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1-2 years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5.7%</a:t>
            </a:r>
            <a:r>
              <a:rPr lang="en-US" sz="1600">
                <a:cs typeface="Arial" charset="0"/>
              </a:rPr>
              <a:t> 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8.3%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=0.03</a:t>
            </a:r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6227763" y="2700338"/>
            <a:ext cx="1709737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600" u="sng">
                <a:cs typeface="Arial" charset="0"/>
              </a:rPr>
              <a:t>2-3 years</a:t>
            </a:r>
            <a:r>
              <a:rPr lang="en-US" altLang="ja-JP" baseline="30000"/>
              <a:t>*</a:t>
            </a:r>
            <a:endParaRPr lang="en-US" sz="1600" u="sng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99CCFF"/>
                </a:solidFill>
                <a:cs typeface="Arial" charset="0"/>
              </a:rPr>
              <a:t>4.8%</a:t>
            </a:r>
            <a:r>
              <a:rPr lang="en-US" sz="1600">
                <a:cs typeface="Arial" charset="0"/>
              </a:rPr>
              <a:t> vs </a:t>
            </a:r>
            <a:r>
              <a:rPr lang="en-US" sz="1600">
                <a:solidFill>
                  <a:srgbClr val="FFCC00"/>
                </a:solidFill>
                <a:cs typeface="Arial" charset="0"/>
              </a:rPr>
              <a:t>6.7%</a:t>
            </a:r>
          </a:p>
          <a:p>
            <a:pPr>
              <a:spcBef>
                <a:spcPct val="0"/>
              </a:spcBef>
            </a:pPr>
            <a:r>
              <a:rPr lang="en-US" sz="1600" i="1">
                <a:cs typeface="Arial" charset="0"/>
              </a:rPr>
              <a:t>P</a:t>
            </a:r>
            <a:r>
              <a:rPr lang="en-US" sz="1600">
                <a:cs typeface="Arial" charset="0"/>
              </a:rPr>
              <a:t>=0.10</a:t>
            </a:r>
          </a:p>
        </p:txBody>
      </p:sp>
      <p:pic>
        <p:nvPicPr>
          <p:cNvPr id="33" name="Picture 3268" descr="SYNTAX_Overall_3_Year_MACCE_Rand_01JUL10"/>
          <p:cNvPicPr>
            <a:picLocks noChangeAspect="1" noChangeArrowheads="1"/>
          </p:cNvPicPr>
          <p:nvPr/>
        </p:nvPicPr>
        <p:blipFill>
          <a:blip r:embed="rId2" cstate="print"/>
          <a:srcRect l="15372" r="5313" b="34805"/>
          <a:stretch>
            <a:fillRect/>
          </a:stretch>
        </p:blipFill>
        <p:spPr bwMode="auto">
          <a:xfrm>
            <a:off x="1506538" y="2684463"/>
            <a:ext cx="713422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270"/>
          <p:cNvGrpSpPr>
            <a:grpSpLocks/>
          </p:cNvGrpSpPr>
          <p:nvPr/>
        </p:nvGrpSpPr>
        <p:grpSpPr bwMode="auto">
          <a:xfrm>
            <a:off x="1495425" y="5643563"/>
            <a:ext cx="7239000" cy="392112"/>
            <a:chOff x="942" y="3555"/>
            <a:chExt cx="4560" cy="247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954" y="3645"/>
              <a:ext cx="74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2329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5217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36</a:t>
              </a: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981" y="3561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942" y="3557"/>
              <a:ext cx="45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Line 159"/>
            <p:cNvSpPr>
              <a:spLocks noChangeShapeType="1"/>
            </p:cNvSpPr>
            <p:nvPr/>
          </p:nvSpPr>
          <p:spPr bwMode="auto">
            <a:xfrm>
              <a:off x="980" y="3555"/>
              <a:ext cx="0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981" y="3561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>
              <a:off x="2429" y="3561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5330" y="3555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3781" y="3645"/>
              <a:ext cx="147" cy="15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>
              <a:off x="3883" y="3556"/>
              <a:ext cx="0" cy="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3354388" y="6065838"/>
            <a:ext cx="2265300" cy="23750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altLang="ja-JP" dirty="0">
                <a:solidFill>
                  <a:schemeClr val="bg1"/>
                </a:solidFill>
              </a:rPr>
              <a:t>Months Since Allocation</a:t>
            </a:r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1763688" y="2911475"/>
            <a:ext cx="1449388" cy="895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Before 1 year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 smtClean="0">
                <a:solidFill>
                  <a:srgbClr val="99CCFF"/>
                </a:solidFill>
                <a:cs typeface="Arial" charset="0"/>
              </a:rPr>
              <a:t>12.4%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vs </a:t>
            </a:r>
            <a:r>
              <a:rPr lang="en-US" sz="1600" dirty="0" smtClean="0">
                <a:solidFill>
                  <a:srgbClr val="FFCC00"/>
                </a:solidFill>
                <a:cs typeface="Arial" charset="0"/>
              </a:rPr>
              <a:t>17.8%</a:t>
            </a:r>
            <a:endParaRPr lang="en-US" sz="1600" dirty="0">
              <a:solidFill>
                <a:srgbClr val="FFCC00"/>
              </a:solidFill>
              <a:cs typeface="Arial" charset="0"/>
            </a:endParaRP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=002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3770684" y="2852936"/>
            <a:ext cx="1449388" cy="895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1-2 years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 smtClean="0">
                <a:solidFill>
                  <a:srgbClr val="99CCFF"/>
                </a:solidFill>
                <a:cs typeface="Arial" charset="0"/>
              </a:rPr>
              <a:t>5.7%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vs </a:t>
            </a:r>
            <a:r>
              <a:rPr lang="en-US" sz="1600" dirty="0" smtClean="0">
                <a:solidFill>
                  <a:srgbClr val="FFCC00"/>
                </a:solidFill>
                <a:cs typeface="Arial" charset="0"/>
              </a:rPr>
              <a:t>8.3%</a:t>
            </a:r>
            <a:endParaRPr lang="en-US" sz="1600" dirty="0">
              <a:solidFill>
                <a:srgbClr val="FFCC00"/>
              </a:solidFill>
              <a:cs typeface="Arial" charset="0"/>
            </a:endParaRP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=0.03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6074940" y="2852936"/>
            <a:ext cx="1449388" cy="895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  <a:cs typeface="Arial" charset="0"/>
              </a:rPr>
              <a:t>2-3 years</a:t>
            </a:r>
            <a:endParaRPr lang="en-US" sz="1600" u="sng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1600" dirty="0" smtClean="0">
                <a:solidFill>
                  <a:srgbClr val="99CCFF"/>
                </a:solidFill>
                <a:cs typeface="Arial" charset="0"/>
              </a:rPr>
              <a:t>4.8%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vs </a:t>
            </a:r>
            <a:r>
              <a:rPr lang="en-US" sz="1600" dirty="0" smtClean="0">
                <a:solidFill>
                  <a:srgbClr val="FFCC00"/>
                </a:solidFill>
                <a:cs typeface="Arial" charset="0"/>
              </a:rPr>
              <a:t>6.7%</a:t>
            </a:r>
            <a:endParaRPr lang="en-US" sz="1600" dirty="0">
              <a:solidFill>
                <a:srgbClr val="FFCC00"/>
              </a:solidFill>
              <a:cs typeface="Arial" charset="0"/>
            </a:endParaRP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cs typeface="Arial" charset="0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=0.1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0" grpId="0" animBg="1"/>
      <p:bldP spid="31" grpId="0" animBg="1"/>
      <p:bldP spid="32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Is left main an issue in CABG surgery?</a:t>
            </a:r>
            <a:br>
              <a:rPr lang="en-US" b="1" dirty="0" smtClean="0"/>
            </a:br>
            <a:r>
              <a:rPr lang="en-US" b="1" dirty="0" smtClean="0"/>
              <a:t>Is left main an issue in PCI?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624036"/>
            <a:ext cx="71723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Syntax</a:t>
            </a:r>
            <a:endParaRPr lang="en-US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interventional cardiologists </a:t>
            </a:r>
            <a:r>
              <a:rPr lang="en-US" dirty="0" smtClean="0"/>
              <a:t>have shown that it is </a:t>
            </a:r>
            <a:r>
              <a:rPr lang="en-US" b="1" u="sng" dirty="0" smtClean="0"/>
              <a:t>possible to treat </a:t>
            </a:r>
            <a:r>
              <a:rPr lang="en-US" dirty="0" smtClean="0"/>
              <a:t>the left main, but have as yet totally failed that this makes sense from a societal and patient perspective. </a:t>
            </a:r>
          </a:p>
          <a:p>
            <a:pPr>
              <a:buNone/>
            </a:pPr>
            <a:r>
              <a:rPr lang="en-US" dirty="0" smtClean="0"/>
              <a:t>	Have their aggressive re-interventions after the primary therapy made any sense? Where is the evidence to re-intervene?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surgeons</a:t>
            </a:r>
            <a:r>
              <a:rPr lang="en-US" dirty="0" smtClean="0"/>
              <a:t> have shown that they </a:t>
            </a:r>
            <a:r>
              <a:rPr lang="en-US" b="1" u="sng" dirty="0" smtClean="0"/>
              <a:t>do not control risk </a:t>
            </a:r>
            <a:r>
              <a:rPr lang="en-US" dirty="0" smtClean="0"/>
              <a:t>by failing in</a:t>
            </a:r>
          </a:p>
          <a:p>
            <a:pPr lvl="1"/>
            <a:r>
              <a:rPr lang="en-US" dirty="0" smtClean="0"/>
              <a:t>The no-touch aorta</a:t>
            </a:r>
          </a:p>
          <a:p>
            <a:pPr lvl="1"/>
            <a:r>
              <a:rPr lang="en-US" dirty="0" smtClean="0"/>
              <a:t>The more complete arterial revascularization</a:t>
            </a:r>
          </a:p>
          <a:p>
            <a:pPr lvl="1"/>
            <a:r>
              <a:rPr lang="en-US" dirty="0" smtClean="0"/>
              <a:t>The off-pump CABG</a:t>
            </a:r>
          </a:p>
          <a:p>
            <a:pPr lvl="1"/>
            <a:r>
              <a:rPr lang="en-US" dirty="0" smtClean="0"/>
              <a:t>The reduction of risk and early reïntervention.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172"/>
          <p:cNvGrpSpPr>
            <a:grpSpLocks/>
          </p:cNvGrpSpPr>
          <p:nvPr/>
        </p:nvGrpSpPr>
        <p:grpSpPr bwMode="auto">
          <a:xfrm>
            <a:off x="285720" y="1643050"/>
            <a:ext cx="8549375" cy="3407283"/>
            <a:chOff x="307975" y="1681163"/>
            <a:chExt cx="8549375" cy="3407283"/>
          </a:xfrm>
        </p:grpSpPr>
        <p:sp>
          <p:nvSpPr>
            <p:cNvPr id="23630" name="Line 60"/>
            <p:cNvSpPr>
              <a:spLocks noChangeShapeType="1"/>
            </p:cNvSpPr>
            <p:nvPr/>
          </p:nvSpPr>
          <p:spPr bwMode="auto">
            <a:xfrm flipH="1">
              <a:off x="4672013" y="1681163"/>
              <a:ext cx="0" cy="290512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 type="arrow" w="med" len="med"/>
            </a:ln>
          </p:spPr>
          <p:txBody>
            <a:bodyPr wrap="none" lIns="92075" tIns="46038" rIns="92075" bIns="46038" anchor="ctr"/>
            <a:lstStyle/>
            <a:p>
              <a:endParaRPr lang="nl-BE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14088" y="3433168"/>
              <a:ext cx="4144068" cy="131982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buFontTx/>
                <a:buNone/>
                <a:defRPr/>
              </a:pPr>
              <a:endParaRPr lang="ja-JP" altLang="ja-JP" sz="3200" b="0">
                <a:ea typeface="ＭＳ Ｐゴシック" pitchFamily="50" charset="-128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713282" y="3395675"/>
              <a:ext cx="4144068" cy="135732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buFontTx/>
                <a:buNone/>
                <a:defRPr/>
              </a:pPr>
              <a:endParaRPr lang="ja-JP" altLang="ja-JP" sz="3200" b="0">
                <a:ea typeface="ＭＳ Ｐゴシック" pitchFamily="50" charset="-128"/>
              </a:endParaRPr>
            </a:p>
          </p:txBody>
        </p:sp>
        <p:sp>
          <p:nvSpPr>
            <p:cNvPr id="23656" name="Text Box 12"/>
            <p:cNvSpPr txBox="1">
              <a:spLocks noChangeArrowheads="1"/>
            </p:cNvSpPr>
            <p:nvPr/>
          </p:nvSpPr>
          <p:spPr bwMode="auto">
            <a:xfrm>
              <a:off x="4713288" y="3395675"/>
              <a:ext cx="4135437" cy="168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447" tIns="43223" rIns="86447" bIns="43223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2400" b="0" i="1" dirty="0">
                  <a:cs typeface="Arial" charset="0"/>
                </a:rPr>
                <a:t>Two Registry </a:t>
              </a:r>
              <a:r>
                <a:rPr lang="en-US" altLang="ja-JP" sz="2400" b="0" i="1" dirty="0" smtClean="0">
                  <a:cs typeface="Arial" charset="0"/>
                </a:rPr>
                <a:t>Arms</a:t>
              </a:r>
            </a:p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2000" i="1" dirty="0" smtClean="0">
                  <a:cs typeface="Arial" charset="0"/>
                </a:rPr>
                <a:t>n = 1275</a:t>
              </a:r>
            </a:p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2000" b="0" i="1" dirty="0" smtClean="0">
                  <a:cs typeface="Arial" charset="0"/>
                </a:rPr>
                <a:t>CABG = 1077</a:t>
              </a:r>
            </a:p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2000" i="1" dirty="0" smtClean="0">
                  <a:cs typeface="Arial" charset="0"/>
                </a:rPr>
                <a:t>PCI = 198</a:t>
              </a:r>
              <a:endParaRPr lang="en-US" altLang="ja-JP" sz="2000" b="0" i="1" dirty="0">
                <a:cs typeface="Arial" charset="0"/>
              </a:endParaRPr>
            </a:p>
            <a:p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endParaRPr lang="en-US" altLang="ja-JP" sz="2000" b="0" i="1" dirty="0">
                <a:cs typeface="Arial" charset="0"/>
              </a:endParaRPr>
            </a:p>
          </p:txBody>
        </p:sp>
        <p:sp>
          <p:nvSpPr>
            <p:cNvPr id="23657" name="Text Box 32"/>
            <p:cNvSpPr txBox="1">
              <a:spLocks noChangeArrowheads="1"/>
            </p:cNvSpPr>
            <p:nvPr/>
          </p:nvSpPr>
          <p:spPr bwMode="auto">
            <a:xfrm>
              <a:off x="307975" y="3395675"/>
              <a:ext cx="4146550" cy="169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2400" b="0" i="1" dirty="0">
                  <a:cs typeface="Arial" charset="0"/>
                </a:rPr>
                <a:t>Randomized Arms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2000" b="0" i="1" dirty="0" smtClean="0">
                  <a:cs typeface="Arial" charset="0"/>
                </a:rPr>
                <a:t>n=1800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2000" i="1" dirty="0" smtClean="0">
                  <a:cs typeface="Arial" charset="0"/>
                </a:rPr>
                <a:t>CABG = 897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2000" b="0" i="1" dirty="0" smtClean="0">
                  <a:cs typeface="Arial" charset="0"/>
                </a:rPr>
                <a:t>PCI-</a:t>
              </a:r>
              <a:r>
                <a:rPr lang="en-US" altLang="ja-JP" sz="2000" b="0" i="1" dirty="0" err="1" smtClean="0">
                  <a:cs typeface="Arial" charset="0"/>
                </a:rPr>
                <a:t>Taxus</a:t>
              </a:r>
              <a:r>
                <a:rPr lang="en-US" altLang="ja-JP" sz="2000" b="0" i="1" dirty="0" smtClean="0">
                  <a:cs typeface="Arial" charset="0"/>
                </a:rPr>
                <a:t> = 903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ja-JP" sz="2000" b="0" i="1" dirty="0">
                <a:cs typeface="Arial" charset="0"/>
              </a:endParaRPr>
            </a:p>
          </p:txBody>
        </p:sp>
        <p:sp>
          <p:nvSpPr>
            <p:cNvPr id="92" name="Rectangle 40"/>
            <p:cNvSpPr/>
            <p:nvPr/>
          </p:nvSpPr>
          <p:spPr bwMode="auto">
            <a:xfrm>
              <a:off x="692631" y="2538419"/>
              <a:ext cx="3377229" cy="63295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buFontTx/>
                <a:buNone/>
                <a:defRPr/>
              </a:pPr>
              <a:endParaRPr lang="ja-JP" altLang="ja-JP" sz="3200" b="0">
                <a:ea typeface="ＭＳ Ｐゴシック" pitchFamily="50" charset="-128"/>
              </a:endParaRPr>
            </a:p>
          </p:txBody>
        </p:sp>
        <p:sp>
          <p:nvSpPr>
            <p:cNvPr id="93" name="Rectangle 43"/>
            <p:cNvSpPr/>
            <p:nvPr/>
          </p:nvSpPr>
          <p:spPr bwMode="auto">
            <a:xfrm>
              <a:off x="5092387" y="2538772"/>
              <a:ext cx="3377229" cy="63295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buFontTx/>
                <a:buNone/>
                <a:defRPr/>
              </a:pPr>
              <a:endParaRPr lang="ja-JP" altLang="ja-JP" sz="3200" b="0">
                <a:ea typeface="ＭＳ Ｐゴシック" pitchFamily="50" charset="-128"/>
              </a:endParaRPr>
            </a:p>
          </p:txBody>
        </p:sp>
        <p:sp>
          <p:nvSpPr>
            <p:cNvPr id="94" name="Rectangle 41"/>
            <p:cNvSpPr/>
            <p:nvPr/>
          </p:nvSpPr>
          <p:spPr bwMode="auto">
            <a:xfrm>
              <a:off x="1786810" y="1776590"/>
              <a:ext cx="5702135" cy="463929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>
                <a:defRPr/>
              </a:pPr>
              <a:endParaRPr lang="ja-JP" altLang="ja-JP" sz="2800" b="0">
                <a:ea typeface="ＭＳ Ｐゴシック" pitchFamily="50" charset="-128"/>
              </a:endParaRPr>
            </a:p>
          </p:txBody>
        </p:sp>
        <p:sp>
          <p:nvSpPr>
            <p:cNvPr id="23682" name="Text Box 18"/>
            <p:cNvSpPr txBox="1">
              <a:spLocks noChangeArrowheads="1"/>
            </p:cNvSpPr>
            <p:nvPr/>
          </p:nvSpPr>
          <p:spPr bwMode="auto">
            <a:xfrm>
              <a:off x="1746250" y="1801813"/>
              <a:ext cx="5783263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447" tIns="43223" rIns="86447" bIns="43223" anchor="ctr">
              <a:spAutoFit/>
            </a:bodyPr>
            <a:lstStyle/>
            <a:p>
              <a:pPr algn="ctr" eaLnBrk="0" hangingPunct="0">
                <a:buClrTx/>
                <a:buFontTx/>
                <a:buNone/>
              </a:pPr>
              <a:r>
                <a:rPr lang="en-GB" altLang="ja-JP" sz="2200" b="0">
                  <a:cs typeface="Times New Roman" pitchFamily="18" charset="0"/>
                </a:rPr>
                <a:t>Heart Team (surgeon &amp; interventionalist)</a:t>
              </a:r>
            </a:p>
          </p:txBody>
        </p:sp>
        <p:sp>
          <p:nvSpPr>
            <p:cNvPr id="100" name="Text Box 14"/>
            <p:cNvSpPr txBox="1">
              <a:spLocks noChangeArrowheads="1"/>
            </p:cNvSpPr>
            <p:nvPr/>
          </p:nvSpPr>
          <p:spPr bwMode="auto">
            <a:xfrm>
              <a:off x="5077614" y="2543842"/>
              <a:ext cx="3406775" cy="702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86447" tIns="43223" rIns="86447" bIns="43223">
              <a:spAutoFit/>
            </a:bodyPr>
            <a:lstStyle/>
            <a:p>
              <a:pPr algn="ctr" defTabSz="865188">
                <a:spcBef>
                  <a:spcPts val="0"/>
                </a:spcBef>
                <a:buClrTx/>
                <a:buFontTx/>
                <a:buNone/>
                <a:defRPr/>
              </a:pPr>
              <a:r>
                <a:rPr lang="en-US" altLang="ja-JP" sz="2000" b="0" dirty="0">
                  <a:ea typeface="ＭＳ Ｐゴシック" pitchFamily="-112" charset="-128"/>
                  <a:cs typeface="Arial" charset="0"/>
                </a:rPr>
                <a:t>Amenable for only one treatment approach</a:t>
              </a:r>
            </a:p>
          </p:txBody>
        </p:sp>
        <p:sp>
          <p:nvSpPr>
            <p:cNvPr id="23705" name="TextBox 44"/>
            <p:cNvSpPr txBox="1">
              <a:spLocks noChangeArrowheads="1"/>
            </p:cNvSpPr>
            <p:nvPr/>
          </p:nvSpPr>
          <p:spPr bwMode="auto">
            <a:xfrm>
              <a:off x="1123950" y="2508250"/>
              <a:ext cx="25146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0"/>
                <a:t>Amenable for both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0"/>
                <a:t>treatment options</a:t>
              </a:r>
            </a:p>
          </p:txBody>
        </p:sp>
      </p:grpSp>
      <p:sp>
        <p:nvSpPr>
          <p:cNvPr id="29741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1212819" y="404664"/>
            <a:ext cx="6805613" cy="449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latin typeface="Calibri" pitchFamily="34" charset="0"/>
              </a:rPr>
              <a:t>Is Syntax an all-comers randomized trial ?</a:t>
            </a:r>
            <a:br>
              <a:rPr lang="en-US" altLang="ja-JP" sz="24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altLang="ja-JP" sz="2000" b="1" dirty="0" smtClean="0">
                <a:solidFill>
                  <a:srgbClr val="FF0000"/>
                </a:solidFill>
                <a:latin typeface="Calibri" pitchFamily="34" charset="0"/>
              </a:rPr>
              <a:t>Excl: previous CABG, combined surgery and acute MI</a:t>
            </a:r>
          </a:p>
        </p:txBody>
      </p:sp>
      <p:sp>
        <p:nvSpPr>
          <p:cNvPr id="107" name="Tekstvak 106"/>
          <p:cNvSpPr txBox="1"/>
          <p:nvPr/>
        </p:nvSpPr>
        <p:spPr>
          <a:xfrm>
            <a:off x="1191696" y="5050333"/>
            <a:ext cx="70360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No, Syntax  is </a:t>
            </a:r>
            <a:r>
              <a:rPr lang="en-US" b="1" u="sng" dirty="0" smtClean="0">
                <a:solidFill>
                  <a:srgbClr val="FF0000"/>
                </a:solidFill>
              </a:rPr>
              <a:t>no all-comers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bias is residual in allowing the choice between RCT and registry.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lot of information is hidden in the N of the registries.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H.T. considered  that CABG was the </a:t>
            </a:r>
            <a:r>
              <a:rPr lang="en-US" b="1" u="sng" dirty="0" smtClean="0">
                <a:solidFill>
                  <a:srgbClr val="FF0000"/>
                </a:solidFill>
              </a:rPr>
              <a:t>only choice for 35 % of patients.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H.T. considered that PCI was the </a:t>
            </a:r>
            <a:r>
              <a:rPr lang="en-US" b="1" u="sng" dirty="0" smtClean="0">
                <a:solidFill>
                  <a:srgbClr val="FF0000"/>
                </a:solidFill>
              </a:rPr>
              <a:t>only choice for 6 % of patients.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5143504" y="2357430"/>
            <a:ext cx="3000396" cy="1000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kstvak 16"/>
          <p:cNvSpPr txBox="1"/>
          <p:nvPr/>
        </p:nvSpPr>
        <p:spPr>
          <a:xfrm>
            <a:off x="8072462" y="242886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12750"/>
            <a:ext cx="8451880" cy="490538"/>
          </a:xfrm>
          <a:noFill/>
        </p:spPr>
        <p:txBody>
          <a:bodyPr>
            <a:noAutofit/>
          </a:bodyPr>
          <a:lstStyle/>
          <a:p>
            <a:r>
              <a:rPr lang="en-US" sz="3600" b="1" dirty="0" smtClean="0">
                <a:effectLst/>
                <a:latin typeface="Calibri" pitchFamily="34" charset="0"/>
              </a:rPr>
              <a:t>Reasons for Registry Allocation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8475" y="1311277"/>
            <a:ext cx="8051800" cy="5046681"/>
          </a:xfrm>
        </p:spPr>
        <p:txBody>
          <a:bodyPr tIns="144000"/>
          <a:lstStyle/>
          <a:p>
            <a:pPr>
              <a:lnSpc>
                <a:spcPct val="75000"/>
              </a:lnSpc>
              <a:spcBef>
                <a:spcPts val="1200"/>
              </a:spcBef>
              <a:buFontTx/>
              <a:buNone/>
            </a:pPr>
            <a:r>
              <a:rPr lang="en-US" dirty="0" smtClean="0">
                <a:latin typeface="Calibri" pitchFamily="34" charset="0"/>
              </a:rPr>
              <a:t>PCI Registry- CABG ineligible due to: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… (71 %)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… (9 %)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1800" b="1" u="sng" dirty="0" smtClean="0">
                <a:solidFill>
                  <a:srgbClr val="FF0000"/>
                </a:solidFill>
                <a:latin typeface="Calibri" pitchFamily="34" charset="0"/>
              </a:rPr>
              <a:t>Anatomy (1</a:t>
            </a:r>
            <a:r>
              <a:rPr lang="en-US" sz="1800" b="1" u="sng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b="1" u="sng" dirty="0" smtClean="0">
                <a:solidFill>
                  <a:srgbClr val="FF0000"/>
                </a:solidFill>
                <a:latin typeface="Calibri" pitchFamily="34" charset="0"/>
              </a:rPr>
              <a:t>%)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… (6 %)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</a:rPr>
              <a:t>More complete revascularization achievable (3.5%)</a:t>
            </a:r>
          </a:p>
          <a:p>
            <a:pPr marL="742950" lvl="1" indent="-285750">
              <a:lnSpc>
                <a:spcPct val="80000"/>
              </a:lnSpc>
              <a:spcAft>
                <a:spcPct val="0"/>
              </a:spcAft>
            </a:pPr>
            <a:r>
              <a:rPr lang="en-US" sz="1800" dirty="0" smtClean="0">
                <a:latin typeface="Calibri" pitchFamily="34" charset="0"/>
              </a:rPr>
              <a:t>… (10 %)</a:t>
            </a:r>
          </a:p>
          <a:p>
            <a:pPr>
              <a:lnSpc>
                <a:spcPct val="75000"/>
              </a:lnSpc>
              <a:spcBef>
                <a:spcPts val="1800"/>
              </a:spcBef>
              <a:buFontTx/>
              <a:buNone/>
            </a:pPr>
            <a:r>
              <a:rPr lang="en-US" dirty="0" smtClean="0">
                <a:latin typeface="Calibri" pitchFamily="34" charset="0"/>
              </a:rPr>
              <a:t>CABG Registry- PCI ineligible due to:</a:t>
            </a:r>
          </a:p>
          <a:p>
            <a:pPr marL="742950" lvl="1" indent="-285750">
              <a:spcAft>
                <a:spcPct val="0"/>
              </a:spcAft>
            </a:pPr>
            <a:r>
              <a:rPr lang="en-US" sz="1800" b="1" u="sng" dirty="0" smtClean="0">
                <a:solidFill>
                  <a:srgbClr val="FF0000"/>
                </a:solidFill>
                <a:latin typeface="Calibri" pitchFamily="34" charset="0"/>
              </a:rPr>
              <a:t>Anatomy (71 %)</a:t>
            </a:r>
          </a:p>
          <a:p>
            <a:pPr marL="742950" lvl="1" indent="-285750">
              <a:spcAft>
                <a:spcPct val="0"/>
              </a:spcAft>
            </a:pPr>
            <a:r>
              <a:rPr lang="en-US" sz="1800" dirty="0" smtClean="0">
                <a:latin typeface="Calibri" pitchFamily="34" charset="0"/>
              </a:rPr>
              <a:t>… (22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%)</a:t>
            </a:r>
          </a:p>
          <a:p>
            <a:pPr marL="742950" lvl="1" indent="-285750">
              <a:spcAft>
                <a:spcPct val="0"/>
              </a:spcAft>
            </a:pPr>
            <a:r>
              <a:rPr lang="en-US" sz="1800" dirty="0" smtClean="0">
                <a:latin typeface="Calibri" pitchFamily="34" charset="0"/>
              </a:rPr>
              <a:t>… (1 %)</a:t>
            </a:r>
          </a:p>
          <a:p>
            <a:pPr marL="742950" lvl="1" indent="-285750">
              <a:spcAft>
                <a:spcPct val="0"/>
              </a:spcAft>
            </a:pPr>
            <a:r>
              <a:rPr lang="en-US" sz="1800" dirty="0" smtClean="0">
                <a:latin typeface="Calibri" pitchFamily="34" charset="0"/>
              </a:rPr>
              <a:t>… (1 %)</a:t>
            </a:r>
          </a:p>
          <a:p>
            <a:pPr marL="742950" lvl="1" indent="-285750">
              <a:spcAft>
                <a:spcPct val="0"/>
              </a:spcAft>
            </a:pPr>
            <a:r>
              <a:rPr lang="en-US" sz="1800" dirty="0" smtClean="0">
                <a:latin typeface="Calibri" pitchFamily="34" charset="0"/>
              </a:rPr>
              <a:t>More complete revascularization achievable (0.3%)</a:t>
            </a:r>
          </a:p>
          <a:p>
            <a:pPr marL="742950" lvl="1" indent="-285750">
              <a:spcAft>
                <a:spcPct val="0"/>
              </a:spcAft>
            </a:pPr>
            <a:r>
              <a:rPr lang="en-US" sz="1800" dirty="0" smtClean="0">
                <a:latin typeface="Calibri" pitchFamily="34" charset="0"/>
              </a:rPr>
              <a:t>… (5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%)</a:t>
            </a:r>
            <a:endParaRPr lang="en-US" sz="2200" dirty="0" smtClean="0"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</a:pPr>
            <a:endParaRPr lang="en-US" sz="1800" dirty="0" smtClean="0">
              <a:latin typeface="Lucida Sans Unicode" pitchFamily="-11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>
          <a:xfrm>
            <a:off x="538163" y="1785926"/>
            <a:ext cx="8053387" cy="4643470"/>
          </a:xfrm>
          <a:prstGeom prst="rect">
            <a:avLst/>
          </a:prstGeom>
        </p:spPr>
        <p:txBody>
          <a:bodyPr vert="horz" lIns="91440" tIns="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MACCE</a:t>
            </a:r>
            <a:r>
              <a:rPr kumimoji="0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ja-JP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ARC MACCE definition Circ 2007; 115:2344-2351 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ja-JP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 cause Death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Clear unbiased dramatic event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ja-JP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Cerebro</a:t>
            </a:r>
            <a:r>
              <a:rPr kumimoji="0" lang="en-GB" altLang="ja-JP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-vascular Accident (CVA/Stroke)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Unbiased dramatic event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 discharge 50 % of events are symptom free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Equal to death?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Method of diagnosis biased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ja-JP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Documented Myocardial Infarction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Unbiased lab result but difficult interpretation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Equal to death? Does a summation with death make any sense?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Even in the presence of no HD or </a:t>
            </a:r>
            <a:r>
              <a:rPr kumimoji="0" lang="en-GB" altLang="ja-JP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echocardiographic</a:t>
            </a:r>
            <a:r>
              <a:rPr kumimoji="0" lang="en-GB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changes, sometimes not even a single PVC ?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altLang="ja-JP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Any Repeat Revascularization (PCI and/or CABG)</a:t>
            </a:r>
            <a:endParaRPr kumimoji="0" lang="en-GB" altLang="ja-JP" sz="2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drivers to re-</a:t>
            </a:r>
            <a:r>
              <a:rPr kumimoji="0" lang="en-GB" altLang="ja-JP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ïntervention</a:t>
            </a:r>
            <a:r>
              <a:rPr kumimoji="0" lang="en-GB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are unbiased, the event is biased.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Equal to death?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99592" y="260648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The Syntax one-year primary MACCE is 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(for power reasons)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 combination of biased and non-biased events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with different weights (lethal and non-lethal).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lot of tropImax versus 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5" y="285729"/>
            <a:ext cx="6523087" cy="4895570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1901778" y="3357562"/>
            <a:ext cx="4843876" cy="126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907704" y="3571877"/>
            <a:ext cx="475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Interpretation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easy                        difficult                                 easy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041" y="5373216"/>
            <a:ext cx="7553351" cy="119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50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1340768"/>
            <a:ext cx="6951146" cy="5125796"/>
          </a:xfrm>
          <a:noFill/>
          <a:ln/>
        </p:spPr>
      </p:pic>
      <p:sp>
        <p:nvSpPr>
          <p:cNvPr id="2" name="Tekstvak 1"/>
          <p:cNvSpPr txBox="1"/>
          <p:nvPr/>
        </p:nvSpPr>
        <p:spPr>
          <a:xfrm>
            <a:off x="1259632" y="620688"/>
            <a:ext cx="7389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Drivers of re-intervention: survival after return of angina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8"/>
          <p:cNvSpPr txBox="1">
            <a:spLocks noChangeArrowheads="1"/>
          </p:cNvSpPr>
          <p:nvPr/>
        </p:nvSpPr>
        <p:spPr bwMode="auto">
          <a:xfrm>
            <a:off x="6325257" y="6500813"/>
            <a:ext cx="26044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buFontTx/>
              <a:buNone/>
            </a:pPr>
            <a:r>
              <a:rPr lang="en-US" altLang="ja-JP" sz="1200" b="0">
                <a:latin typeface="Calibri" pitchFamily="34" charset="0"/>
              </a:rPr>
              <a:t>Piaggio et al, JAMA 2006; 295: 1152-1160</a:t>
            </a:r>
          </a:p>
        </p:txBody>
      </p:sp>
      <p:sp>
        <p:nvSpPr>
          <p:cNvPr id="957556" name="Rectangle 116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76672"/>
            <a:ext cx="6805613" cy="8683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>
                <a:latin typeface="Calibri" pitchFamily="34" charset="0"/>
              </a:rPr>
              <a:t>Primary Endpoint (12 Month MACCE)</a:t>
            </a:r>
            <a:br>
              <a:rPr lang="en-US" sz="2400" b="1" dirty="0" smtClean="0">
                <a:latin typeface="Calibri" pitchFamily="34" charset="0"/>
              </a:rPr>
            </a:br>
            <a:r>
              <a:rPr lang="en-US" sz="2400" b="1" i="1" dirty="0" smtClean="0">
                <a:latin typeface="Calibri" pitchFamily="34" charset="0"/>
              </a:rPr>
              <a:t>Non-inferiority to CABG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930275" y="1647825"/>
            <a:ext cx="7331075" cy="4879976"/>
            <a:chOff x="586" y="1038"/>
            <a:chExt cx="4618" cy="3074"/>
          </a:xfrm>
        </p:grpSpPr>
        <p:sp>
          <p:nvSpPr>
            <p:cNvPr id="29700" name="Text Box 35"/>
            <p:cNvSpPr txBox="1">
              <a:spLocks noChangeArrowheads="1"/>
            </p:cNvSpPr>
            <p:nvPr/>
          </p:nvSpPr>
          <p:spPr bwMode="auto">
            <a:xfrm>
              <a:off x="1824" y="3431"/>
              <a:ext cx="1752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800" b="0" dirty="0">
                  <a:latin typeface="Calibri" pitchFamily="34" charset="0"/>
                  <a:ea typeface="ＭＳ Ｐゴシック" pitchFamily="-112" charset="-128"/>
                  <a:cs typeface="Arial" charset="0"/>
                </a:rPr>
                <a:t>Difference in MACCE rates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0" dirty="0">
                  <a:latin typeface="Calibri" pitchFamily="34" charset="0"/>
                  <a:ea typeface="ＭＳ Ｐゴシック" pitchFamily="-112" charset="-128"/>
                  <a:cs typeface="Arial" charset="0"/>
                </a:rPr>
                <a:t>(CABG-PCI with TAXUS Express)</a:t>
              </a:r>
            </a:p>
          </p:txBody>
        </p:sp>
        <p:sp>
          <p:nvSpPr>
            <p:cNvPr id="22532" name="Text Box 34"/>
            <p:cNvSpPr txBox="1">
              <a:spLocks noChangeArrowheads="1"/>
            </p:cNvSpPr>
            <p:nvPr/>
          </p:nvSpPr>
          <p:spPr bwMode="auto">
            <a:xfrm>
              <a:off x="1610" y="1038"/>
              <a:ext cx="2128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2200" b="0" dirty="0">
                  <a:latin typeface="Calibri" pitchFamily="34" charset="0"/>
                  <a:ea typeface="ＭＳ Ｐゴシック" pitchFamily="-112" charset="-128"/>
                </a:rPr>
                <a:t>Zone of Non-inferiority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2200" b="0" dirty="0">
                  <a:latin typeface="Calibri" pitchFamily="34" charset="0"/>
                  <a:ea typeface="ＭＳ Ｐゴシック" pitchFamily="-112" charset="-128"/>
                </a:rPr>
                <a:t>Pre-specified Margin = 6.6%</a:t>
              </a:r>
            </a:p>
          </p:txBody>
        </p:sp>
        <p:sp>
          <p:nvSpPr>
            <p:cNvPr id="29702" name="Rectangle 23"/>
            <p:cNvSpPr>
              <a:spLocks noChangeArrowheads="1"/>
            </p:cNvSpPr>
            <p:nvPr/>
          </p:nvSpPr>
          <p:spPr bwMode="auto">
            <a:xfrm>
              <a:off x="2230" y="1681"/>
              <a:ext cx="1306" cy="139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marL="533400" indent="-533400" algn="ctr">
                <a:buClrTx/>
                <a:buFontTx/>
                <a:buNone/>
                <a:defRPr/>
              </a:pPr>
              <a:endParaRPr lang="ja-JP" altLang="ja-JP" sz="3600" b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50" charset="-128"/>
              </a:endParaRPr>
            </a:p>
          </p:txBody>
        </p:sp>
        <p:sp>
          <p:nvSpPr>
            <p:cNvPr id="22536" name="Line 21"/>
            <p:cNvSpPr>
              <a:spLocks noChangeShapeType="1"/>
            </p:cNvSpPr>
            <p:nvPr/>
          </p:nvSpPr>
          <p:spPr bwMode="auto">
            <a:xfrm>
              <a:off x="1382" y="3079"/>
              <a:ext cx="29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12" charset="-128"/>
              </a:endParaRPr>
            </a:p>
          </p:txBody>
        </p:sp>
        <p:sp>
          <p:nvSpPr>
            <p:cNvPr id="22537" name="Text Box 22"/>
            <p:cNvSpPr txBox="1">
              <a:spLocks noChangeArrowheads="1"/>
            </p:cNvSpPr>
            <p:nvPr/>
          </p:nvSpPr>
          <p:spPr bwMode="auto">
            <a:xfrm>
              <a:off x="2134" y="3219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533400" indent="-533400" algn="ctr">
                <a:buClrTx/>
                <a:buFontTx/>
                <a:buNone/>
                <a:defRPr/>
              </a:pPr>
              <a:r>
                <a:rPr lang="en-US" altLang="ja-JP" sz="1800" b="0">
                  <a:latin typeface="Calibri" pitchFamily="34" charset="0"/>
                  <a:ea typeface="ＭＳ Ｐゴシック" pitchFamily="50" charset="-128"/>
                </a:rPr>
                <a:t>0</a:t>
              </a:r>
            </a:p>
          </p:txBody>
        </p:sp>
        <p:sp>
          <p:nvSpPr>
            <p:cNvPr id="22538" name="Line 24"/>
            <p:cNvSpPr>
              <a:spLocks noChangeShapeType="1"/>
            </p:cNvSpPr>
            <p:nvPr/>
          </p:nvSpPr>
          <p:spPr bwMode="auto">
            <a:xfrm>
              <a:off x="2643" y="3085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12" charset="-128"/>
              </a:endParaRPr>
            </a:p>
          </p:txBody>
        </p:sp>
        <p:sp>
          <p:nvSpPr>
            <p:cNvPr id="22539" name="Line 25"/>
            <p:cNvSpPr>
              <a:spLocks noChangeShapeType="1"/>
            </p:cNvSpPr>
            <p:nvPr/>
          </p:nvSpPr>
          <p:spPr bwMode="auto">
            <a:xfrm>
              <a:off x="3864" y="3085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12" charset="-128"/>
              </a:endParaRPr>
            </a:p>
          </p:txBody>
        </p:sp>
        <p:sp>
          <p:nvSpPr>
            <p:cNvPr id="22540" name="Line 26"/>
            <p:cNvSpPr>
              <a:spLocks noChangeShapeType="1"/>
            </p:cNvSpPr>
            <p:nvPr/>
          </p:nvSpPr>
          <p:spPr bwMode="auto">
            <a:xfrm>
              <a:off x="3460" y="3085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12" charset="-128"/>
              </a:endParaRPr>
            </a:p>
          </p:txBody>
        </p:sp>
        <p:sp>
          <p:nvSpPr>
            <p:cNvPr id="22541" name="Text Box 27"/>
            <p:cNvSpPr txBox="1">
              <a:spLocks noChangeArrowheads="1"/>
            </p:cNvSpPr>
            <p:nvPr/>
          </p:nvSpPr>
          <p:spPr bwMode="auto">
            <a:xfrm>
              <a:off x="2495" y="3219"/>
              <a:ext cx="3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533400" indent="-533400" algn="ctr">
                <a:buClrTx/>
                <a:buFontTx/>
                <a:buNone/>
                <a:defRPr/>
              </a:pPr>
              <a:r>
                <a:rPr lang="en-US" sz="1800" b="0">
                  <a:latin typeface="Calibri" pitchFamily="34" charset="0"/>
                  <a:ea typeface="ＭＳ Ｐゴシック" pitchFamily="-112" charset="-128"/>
                </a:rPr>
                <a:t>2%</a:t>
              </a:r>
            </a:p>
          </p:txBody>
        </p:sp>
        <p:sp>
          <p:nvSpPr>
            <p:cNvPr id="22542" name="Text Box 28"/>
            <p:cNvSpPr txBox="1">
              <a:spLocks noChangeArrowheads="1"/>
            </p:cNvSpPr>
            <p:nvPr/>
          </p:nvSpPr>
          <p:spPr bwMode="auto">
            <a:xfrm>
              <a:off x="2895" y="3219"/>
              <a:ext cx="3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533400" indent="-533400" algn="ctr">
                <a:buClrTx/>
                <a:buFontTx/>
                <a:buNone/>
                <a:defRPr/>
              </a:pPr>
              <a:r>
                <a:rPr lang="en-US" sz="1800" b="0">
                  <a:latin typeface="Calibri" pitchFamily="34" charset="0"/>
                  <a:ea typeface="ＭＳ Ｐゴシック" pitchFamily="-112" charset="-128"/>
                </a:rPr>
                <a:t>4%</a:t>
              </a:r>
            </a:p>
          </p:txBody>
        </p:sp>
        <p:sp>
          <p:nvSpPr>
            <p:cNvPr id="22543" name="Text Box 29"/>
            <p:cNvSpPr txBox="1">
              <a:spLocks noChangeArrowheads="1"/>
            </p:cNvSpPr>
            <p:nvPr/>
          </p:nvSpPr>
          <p:spPr bwMode="auto">
            <a:xfrm>
              <a:off x="3310" y="3219"/>
              <a:ext cx="3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533400" indent="-533400" algn="ctr">
                <a:buClrTx/>
                <a:buFontTx/>
                <a:buNone/>
                <a:defRPr/>
              </a:pPr>
              <a:r>
                <a:rPr lang="en-US" sz="1800" b="0">
                  <a:latin typeface="Calibri" pitchFamily="34" charset="0"/>
                  <a:ea typeface="ＭＳ Ｐゴシック" pitchFamily="-112" charset="-128"/>
                </a:rPr>
                <a:t>6%</a:t>
              </a:r>
            </a:p>
          </p:txBody>
        </p:sp>
        <p:sp>
          <p:nvSpPr>
            <p:cNvPr id="22544" name="Line 30"/>
            <p:cNvSpPr>
              <a:spLocks noChangeShapeType="1"/>
            </p:cNvSpPr>
            <p:nvPr/>
          </p:nvSpPr>
          <p:spPr bwMode="auto">
            <a:xfrm>
              <a:off x="4271" y="3085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12" charset="-128"/>
              </a:endParaRPr>
            </a:p>
          </p:txBody>
        </p:sp>
        <p:sp>
          <p:nvSpPr>
            <p:cNvPr id="22545" name="Line 31"/>
            <p:cNvSpPr>
              <a:spLocks noChangeShapeType="1"/>
            </p:cNvSpPr>
            <p:nvPr/>
          </p:nvSpPr>
          <p:spPr bwMode="auto">
            <a:xfrm>
              <a:off x="3046" y="3085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12" charset="-128"/>
              </a:endParaRPr>
            </a:p>
          </p:txBody>
        </p:sp>
        <p:sp>
          <p:nvSpPr>
            <p:cNvPr id="22546" name="Text Box 32"/>
            <p:cNvSpPr txBox="1">
              <a:spLocks noChangeArrowheads="1"/>
            </p:cNvSpPr>
            <p:nvPr/>
          </p:nvSpPr>
          <p:spPr bwMode="auto">
            <a:xfrm>
              <a:off x="3714" y="3219"/>
              <a:ext cx="3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533400" indent="-533400" algn="ctr">
                <a:buClrTx/>
                <a:buFontTx/>
                <a:buNone/>
                <a:defRPr/>
              </a:pPr>
              <a:r>
                <a:rPr lang="en-US" sz="1800" b="0">
                  <a:latin typeface="Calibri" pitchFamily="34" charset="0"/>
                  <a:ea typeface="ＭＳ Ｐゴシック" pitchFamily="-112" charset="-128"/>
                </a:rPr>
                <a:t>8%</a:t>
              </a:r>
            </a:p>
          </p:txBody>
        </p:sp>
        <p:sp>
          <p:nvSpPr>
            <p:cNvPr id="22547" name="Text Box 33"/>
            <p:cNvSpPr txBox="1">
              <a:spLocks noChangeArrowheads="1"/>
            </p:cNvSpPr>
            <p:nvPr/>
          </p:nvSpPr>
          <p:spPr bwMode="auto">
            <a:xfrm>
              <a:off x="4077" y="3219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533400" indent="-533400" algn="ctr">
                <a:buClrTx/>
                <a:buFontTx/>
                <a:buNone/>
                <a:defRPr/>
              </a:pPr>
              <a:r>
                <a:rPr lang="en-US" sz="1800" b="0" dirty="0">
                  <a:latin typeface="Calibri" pitchFamily="34" charset="0"/>
                  <a:ea typeface="ＭＳ Ｐゴシック" pitchFamily="-112" charset="-128"/>
                </a:rPr>
                <a:t>10%</a:t>
              </a:r>
            </a:p>
          </p:txBody>
        </p:sp>
        <p:sp>
          <p:nvSpPr>
            <p:cNvPr id="22549" name="Line 40"/>
            <p:cNvSpPr>
              <a:spLocks noChangeShapeType="1"/>
            </p:cNvSpPr>
            <p:nvPr/>
          </p:nvSpPr>
          <p:spPr bwMode="auto">
            <a:xfrm>
              <a:off x="3528" y="1682"/>
              <a:ext cx="0" cy="1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12" charset="-128"/>
              </a:endParaRPr>
            </a:p>
          </p:txBody>
        </p:sp>
        <p:sp>
          <p:nvSpPr>
            <p:cNvPr id="22550" name="Line 50"/>
            <p:cNvSpPr>
              <a:spLocks noChangeShapeType="1"/>
            </p:cNvSpPr>
            <p:nvPr/>
          </p:nvSpPr>
          <p:spPr bwMode="auto">
            <a:xfrm>
              <a:off x="2237" y="3085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12" charset="-128"/>
              </a:endParaRPr>
            </a:p>
          </p:txBody>
        </p:sp>
        <p:sp>
          <p:nvSpPr>
            <p:cNvPr id="29718" name="Line 57"/>
            <p:cNvSpPr>
              <a:spLocks noChangeShapeType="1"/>
            </p:cNvSpPr>
            <p:nvPr/>
          </p:nvSpPr>
          <p:spPr bwMode="auto">
            <a:xfrm>
              <a:off x="2230" y="1463"/>
              <a:ext cx="1298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 type="oval" w="med" len="med"/>
              <a:tailEnd type="oval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ja-JP" altLang="ja-JP" sz="2800" b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50" charset="-128"/>
              </a:endParaRPr>
            </a:p>
          </p:txBody>
        </p:sp>
        <p:sp>
          <p:nvSpPr>
            <p:cNvPr id="22556" name="Line 97"/>
            <p:cNvSpPr>
              <a:spLocks noChangeShapeType="1"/>
            </p:cNvSpPr>
            <p:nvPr/>
          </p:nvSpPr>
          <p:spPr bwMode="auto">
            <a:xfrm>
              <a:off x="1473" y="3073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12" charset="-128"/>
              </a:endParaRPr>
            </a:p>
          </p:txBody>
        </p:sp>
        <p:sp>
          <p:nvSpPr>
            <p:cNvPr id="22557" name="Text Box 98"/>
            <p:cNvSpPr txBox="1">
              <a:spLocks noChangeArrowheads="1"/>
            </p:cNvSpPr>
            <p:nvPr/>
          </p:nvSpPr>
          <p:spPr bwMode="auto">
            <a:xfrm>
              <a:off x="1656" y="3207"/>
              <a:ext cx="3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533400" indent="-533400" algn="ctr">
                <a:buClrTx/>
                <a:buFontTx/>
                <a:buNone/>
                <a:defRPr/>
              </a:pPr>
              <a:r>
                <a:rPr lang="en-US" sz="1800" b="0">
                  <a:latin typeface="Calibri" pitchFamily="34" charset="0"/>
                  <a:ea typeface="ＭＳ Ｐゴシック" pitchFamily="-112" charset="-128"/>
                </a:rPr>
                <a:t>-2%</a:t>
              </a:r>
            </a:p>
          </p:txBody>
        </p:sp>
        <p:sp>
          <p:nvSpPr>
            <p:cNvPr id="22558" name="Line 99"/>
            <p:cNvSpPr>
              <a:spLocks noChangeShapeType="1"/>
            </p:cNvSpPr>
            <p:nvPr/>
          </p:nvSpPr>
          <p:spPr bwMode="auto">
            <a:xfrm>
              <a:off x="1876" y="3073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-112" charset="-128"/>
              </a:endParaRPr>
            </a:p>
          </p:txBody>
        </p:sp>
        <p:sp>
          <p:nvSpPr>
            <p:cNvPr id="22559" name="Text Box 100"/>
            <p:cNvSpPr txBox="1">
              <a:spLocks noChangeArrowheads="1"/>
            </p:cNvSpPr>
            <p:nvPr/>
          </p:nvSpPr>
          <p:spPr bwMode="auto">
            <a:xfrm>
              <a:off x="1255" y="3207"/>
              <a:ext cx="3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533400" indent="-533400" algn="ctr">
                <a:buClrTx/>
                <a:buFontTx/>
                <a:buNone/>
                <a:defRPr/>
              </a:pPr>
              <a:r>
                <a:rPr lang="en-US" sz="1800" b="0" dirty="0">
                  <a:latin typeface="Calibri" pitchFamily="34" charset="0"/>
                  <a:ea typeface="ＭＳ Ｐゴシック" pitchFamily="-112" charset="-128"/>
                </a:rPr>
                <a:t>-4%</a:t>
              </a:r>
            </a:p>
          </p:txBody>
        </p:sp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1683" y="1746"/>
              <a:ext cx="778" cy="261"/>
              <a:chOff x="2670283" y="2772098"/>
              <a:chExt cx="1234058" cy="414026"/>
            </a:xfrm>
          </p:grpSpPr>
          <p:sp>
            <p:nvSpPr>
              <p:cNvPr id="29729" name="Text Box 84"/>
              <p:cNvSpPr txBox="1">
                <a:spLocks noChangeArrowheads="1"/>
              </p:cNvSpPr>
              <p:nvPr/>
            </p:nvSpPr>
            <p:spPr bwMode="auto">
              <a:xfrm>
                <a:off x="2670283" y="2772098"/>
                <a:ext cx="1234058" cy="338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  <a:defRPr/>
                </a:pPr>
                <a:r>
                  <a:rPr lang="en-US" sz="1600" b="1" dirty="0">
                    <a:latin typeface="Calibri" pitchFamily="34" charset="0"/>
                    <a:ea typeface="ＭＳ Ｐゴシック" pitchFamily="-112" charset="-128"/>
                    <a:cs typeface="Lucida Sans Unicode" pitchFamily="34" charset="0"/>
                  </a:rPr>
                  <a:t>Non-inferior</a:t>
                </a:r>
              </a:p>
            </p:txBody>
          </p:sp>
          <p:grpSp>
            <p:nvGrpSpPr>
              <p:cNvPr id="4" name="Group 78"/>
              <p:cNvGrpSpPr>
                <a:grpSpLocks/>
              </p:cNvGrpSpPr>
              <p:nvPr/>
            </p:nvGrpSpPr>
            <p:grpSpPr bwMode="auto">
              <a:xfrm>
                <a:off x="2924173" y="3051186"/>
                <a:ext cx="800100" cy="134938"/>
                <a:chOff x="1842" y="1922"/>
                <a:chExt cx="504" cy="85"/>
              </a:xfrm>
            </p:grpSpPr>
            <p:sp>
              <p:nvSpPr>
                <p:cNvPr id="29746" name="Line 61"/>
                <p:cNvSpPr>
                  <a:spLocks noChangeShapeType="1"/>
                </p:cNvSpPr>
                <p:nvPr/>
              </p:nvSpPr>
              <p:spPr bwMode="auto">
                <a:xfrm>
                  <a:off x="1890" y="1909"/>
                  <a:ext cx="456" cy="0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 type="oval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>
                    <a:defRPr/>
                  </a:pPr>
                  <a:endParaRPr lang="ja-JP" altLang="ja-JP" sz="2800" b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  <a:ea typeface="ＭＳ Ｐゴシック" pitchFamily="50" charset="-128"/>
                    <a:cs typeface="Lucida Sans Unicode" pitchFamily="34" charset="0"/>
                  </a:endParaRPr>
                </a:p>
              </p:txBody>
            </p:sp>
            <p:sp>
              <p:nvSpPr>
                <p:cNvPr id="29748" name="Oval 80"/>
                <p:cNvSpPr>
                  <a:spLocks noChangeArrowheads="1"/>
                </p:cNvSpPr>
                <p:nvPr/>
              </p:nvSpPr>
              <p:spPr bwMode="auto">
                <a:xfrm>
                  <a:off x="1842" y="1922"/>
                  <a:ext cx="91" cy="8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ja-JP" sz="2800" b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  <a:ea typeface="ＭＳ Ｐゴシック" pitchFamily="50" charset="-128"/>
                    <a:cs typeface="Lucida Sans Unicode" pitchFamily="34" charset="0"/>
                  </a:endParaRPr>
                </a:p>
              </p:txBody>
            </p:sp>
          </p:grpSp>
        </p:grp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2469" y="2021"/>
              <a:ext cx="778" cy="264"/>
              <a:chOff x="3916578" y="3208875"/>
              <a:chExt cx="1234057" cy="418562"/>
            </a:xfrm>
          </p:grpSpPr>
          <p:sp>
            <p:nvSpPr>
              <p:cNvPr id="29730" name="Text Box 85"/>
              <p:cNvSpPr txBox="1">
                <a:spLocks noChangeArrowheads="1"/>
              </p:cNvSpPr>
              <p:nvPr/>
            </p:nvSpPr>
            <p:spPr bwMode="auto">
              <a:xfrm>
                <a:off x="3916578" y="3208875"/>
                <a:ext cx="1234057" cy="338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  <a:defRPr/>
                </a:pPr>
                <a:r>
                  <a:rPr lang="en-US" sz="1600" b="1" dirty="0">
                    <a:latin typeface="Calibri" pitchFamily="34" charset="0"/>
                    <a:ea typeface="ＭＳ Ｐゴシック" pitchFamily="-112" charset="-128"/>
                  </a:rPr>
                  <a:t>Non-inferior</a:t>
                </a:r>
              </a:p>
            </p:txBody>
          </p:sp>
          <p:sp>
            <p:nvSpPr>
              <p:cNvPr id="54" name="Line 61"/>
              <p:cNvSpPr>
                <a:spLocks noChangeShapeType="1"/>
              </p:cNvSpPr>
              <p:nvPr/>
            </p:nvSpPr>
            <p:spPr bwMode="auto">
              <a:xfrm>
                <a:off x="4305203" y="3462739"/>
                <a:ext cx="723899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oval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ja-JP" altLang="ja-JP" sz="28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9745" name="Oval 105"/>
              <p:cNvSpPr>
                <a:spLocks noChangeArrowheads="1"/>
              </p:cNvSpPr>
              <p:nvPr/>
            </p:nvSpPr>
            <p:spPr bwMode="auto">
              <a:xfrm>
                <a:off x="4222750" y="3492500"/>
                <a:ext cx="144463" cy="1349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ja-JP" altLang="ja-JP" sz="28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3193" y="2337"/>
              <a:ext cx="517" cy="259"/>
              <a:chOff x="5074296" y="3709260"/>
              <a:chExt cx="821044" cy="411879"/>
            </a:xfrm>
          </p:grpSpPr>
          <p:sp>
            <p:nvSpPr>
              <p:cNvPr id="29732" name="Text Box 87"/>
              <p:cNvSpPr txBox="1">
                <a:spLocks noChangeArrowheads="1"/>
              </p:cNvSpPr>
              <p:nvPr/>
            </p:nvSpPr>
            <p:spPr bwMode="auto">
              <a:xfrm>
                <a:off x="5074296" y="3709260"/>
                <a:ext cx="821044" cy="339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  <a:defRPr/>
                </a:pPr>
                <a:r>
                  <a:rPr lang="en-US" sz="1600" b="1" dirty="0">
                    <a:latin typeface="Calibri" pitchFamily="34" charset="0"/>
                    <a:ea typeface="ＭＳ Ｐゴシック" pitchFamily="-112" charset="-128"/>
                  </a:rPr>
                  <a:t>Inferior</a:t>
                </a:r>
              </a:p>
            </p:txBody>
          </p:sp>
          <p:sp>
            <p:nvSpPr>
              <p:cNvPr id="55" name="Line 61"/>
              <p:cNvSpPr>
                <a:spLocks noChangeShapeType="1"/>
              </p:cNvSpPr>
              <p:nvPr/>
            </p:nvSpPr>
            <p:spPr bwMode="auto">
              <a:xfrm>
                <a:off x="5147611" y="3949898"/>
                <a:ext cx="723900" cy="0"/>
              </a:xfrm>
              <a:prstGeom prst="line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oval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ja-JP" altLang="ja-JP" sz="28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9742" name="Oval 109"/>
              <p:cNvSpPr>
                <a:spLocks noChangeArrowheads="1"/>
              </p:cNvSpPr>
              <p:nvPr/>
            </p:nvSpPr>
            <p:spPr bwMode="auto">
              <a:xfrm>
                <a:off x="5076826" y="3987789"/>
                <a:ext cx="144463" cy="13335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altLang="ja-JP" sz="28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7" name="Group 57"/>
            <p:cNvGrpSpPr>
              <a:grpSpLocks/>
            </p:cNvGrpSpPr>
            <p:nvPr/>
          </p:nvGrpSpPr>
          <p:grpSpPr bwMode="auto">
            <a:xfrm>
              <a:off x="3798" y="2685"/>
              <a:ext cx="517" cy="263"/>
              <a:chOff x="6034207" y="4262128"/>
              <a:chExt cx="821147" cy="417823"/>
            </a:xfrm>
          </p:grpSpPr>
          <p:sp>
            <p:nvSpPr>
              <p:cNvPr id="29731" name="Text Box 86"/>
              <p:cNvSpPr txBox="1">
                <a:spLocks noChangeArrowheads="1"/>
              </p:cNvSpPr>
              <p:nvPr/>
            </p:nvSpPr>
            <p:spPr bwMode="auto">
              <a:xfrm>
                <a:off x="6034207" y="4262128"/>
                <a:ext cx="821147" cy="33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  <a:defRPr/>
                </a:pPr>
                <a:r>
                  <a:rPr lang="en-US" sz="1600" b="1" dirty="0">
                    <a:latin typeface="Calibri" pitchFamily="34" charset="0"/>
                    <a:ea typeface="ＭＳ Ｐゴシック" pitchFamily="-112" charset="-128"/>
                  </a:rPr>
                  <a:t>Inferior</a:t>
                </a:r>
              </a:p>
            </p:txBody>
          </p:sp>
          <p:sp>
            <p:nvSpPr>
              <p:cNvPr id="29739" name="Oval 113"/>
              <p:cNvSpPr>
                <a:spLocks noChangeArrowheads="1"/>
              </p:cNvSpPr>
              <p:nvPr/>
            </p:nvSpPr>
            <p:spPr bwMode="auto">
              <a:xfrm>
                <a:off x="6054725" y="4545013"/>
                <a:ext cx="144463" cy="134938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altLang="ja-JP" sz="28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57" name="Line 61"/>
              <p:cNvSpPr>
                <a:spLocks noChangeShapeType="1"/>
              </p:cNvSpPr>
              <p:nvPr/>
            </p:nvSpPr>
            <p:spPr bwMode="auto">
              <a:xfrm>
                <a:off x="6124655" y="4523116"/>
                <a:ext cx="723900" cy="0"/>
              </a:xfrm>
              <a:prstGeom prst="line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oval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ja-JP" altLang="ja-JP" sz="28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586" y="3815"/>
              <a:ext cx="4618" cy="297"/>
              <a:chOff x="930275" y="6053328"/>
              <a:chExt cx="7331075" cy="471315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930275" y="6140467"/>
                <a:ext cx="7331075" cy="384176"/>
                <a:chOff x="586" y="3868"/>
                <a:chExt cx="4618" cy="242"/>
              </a:xfrm>
            </p:grpSpPr>
            <p:sp>
              <p:nvSpPr>
                <p:cNvPr id="29720" name="Oval 89"/>
                <p:cNvSpPr>
                  <a:spLocks noChangeArrowheads="1"/>
                </p:cNvSpPr>
                <p:nvPr/>
              </p:nvSpPr>
              <p:spPr bwMode="auto">
                <a:xfrm>
                  <a:off x="586" y="3922"/>
                  <a:ext cx="90" cy="8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ja-JP" sz="2400" b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itchFamily="34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22590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656" y="3877"/>
                  <a:ext cx="170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  <a:defRPr/>
                  </a:pPr>
                  <a:r>
                    <a:rPr lang="en-US" b="0" dirty="0" smtClean="0">
                      <a:latin typeface="Calibri" pitchFamily="34" charset="0"/>
                      <a:ea typeface="ＭＳ Ｐゴシック" pitchFamily="-112" charset="-128"/>
                    </a:rPr>
                    <a:t>Difference </a:t>
                  </a:r>
                  <a:r>
                    <a:rPr lang="en-US" b="0" dirty="0">
                      <a:latin typeface="Calibri" pitchFamily="34" charset="0"/>
                      <a:ea typeface="ＭＳ Ｐゴシック" pitchFamily="-112" charset="-128"/>
                    </a:rPr>
                    <a:t>in MACCE rates</a:t>
                  </a:r>
                </a:p>
              </p:txBody>
            </p:sp>
            <p:sp>
              <p:nvSpPr>
                <p:cNvPr id="22592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2745" y="3868"/>
                  <a:ext cx="245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  <a:defRPr/>
                  </a:pPr>
                  <a:r>
                    <a:rPr lang="en-US" b="0" dirty="0">
                      <a:latin typeface="Calibri" pitchFamily="34" charset="0"/>
                      <a:ea typeface="ＭＳ Ｐゴシック" pitchFamily="-112" charset="-128"/>
                    </a:rPr>
                    <a:t>Upper 1-sided 95% confidence intervals</a:t>
                  </a:r>
                </a:p>
              </p:txBody>
            </p:sp>
          </p:grpSp>
          <p:sp>
            <p:nvSpPr>
              <p:cNvPr id="62" name="Line 61"/>
              <p:cNvSpPr>
                <a:spLocks noChangeShapeType="1"/>
              </p:cNvSpPr>
              <p:nvPr/>
            </p:nvSpPr>
            <p:spPr bwMode="auto">
              <a:xfrm>
                <a:off x="3603625" y="6053328"/>
                <a:ext cx="723900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 type="oval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>
                  <a:defRPr/>
                </a:pPr>
                <a:endParaRPr lang="ja-JP" altLang="ja-JP" sz="28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ＭＳ Ｐゴシック" pitchFamily="50" charset="-128"/>
                </a:endParaRPr>
              </a:p>
            </p:txBody>
          </p:sp>
        </p:grpSp>
        <p:cxnSp>
          <p:nvCxnSpPr>
            <p:cNvPr id="24612" name="Straight Connector 64"/>
            <p:cNvCxnSpPr>
              <a:cxnSpLocks noChangeShapeType="1"/>
            </p:cNvCxnSpPr>
            <p:nvPr/>
          </p:nvCxnSpPr>
          <p:spPr bwMode="auto">
            <a:xfrm rot="5400000">
              <a:off x="1542" y="2378"/>
              <a:ext cx="1374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11&quot;&gt;&lt;property id=&quot;20148&quot; value=&quot;5&quot;/&gt;&lt;property id=&quot;20300&quot; value=&quot;Slide 25 - &amp;quot;Is Syntax an all-comers randomized trial ?&amp;#x0D;&amp;#x0A;Excl: previous CABG, combined surgery and acute MI&amp;quot;&quot;/&gt;&lt;property id=&quot;20307&quot; value=&quot;257&quot;/&gt;&lt;/object&gt;&lt;object type=&quot;3&quot; unique_id=&quot;10012&quot;&gt;&lt;property id=&quot;20148&quot; value=&quot;5&quot;/&gt;&lt;property id=&quot;20300&quot; value=&quot;Slide 20&quot;/&gt;&lt;property id=&quot;20307&quot; value=&quot;258&quot;/&gt;&lt;/object&gt;&lt;object type=&quot;3&quot; unique_id=&quot;10043&quot;&gt;&lt;property id=&quot;20148&quot; value=&quot;5&quot;/&gt;&lt;property id=&quot;20300&quot; value=&quot;Slide 11&quot;/&gt;&lt;property id=&quot;20307&quot; value=&quot;259&quot;/&gt;&lt;/object&gt;&lt;object type=&quot;3&quot; unique_id=&quot;10074&quot;&gt;&lt;property id=&quot;20148&quot; value=&quot;5&quot;/&gt;&lt;property id=&quot;20300&quot; value=&quot;Slide 12&quot;/&gt;&lt;property id=&quot;20307&quot; value=&quot;260&quot;/&gt;&lt;/object&gt;&lt;object type=&quot;3&quot; unique_id=&quot;10201&quot;&gt;&lt;property id=&quot;20148&quot; value=&quot;5&quot;/&gt;&lt;property id=&quot;20300&quot; value=&quot;Slide 13&quot;/&gt;&lt;property id=&quot;20307&quot; value=&quot;261&quot;/&gt;&lt;/object&gt;&lt;object type=&quot;3&quot; unique_id=&quot;10250&quot;&gt;&lt;property id=&quot;20148&quot; value=&quot;5&quot;/&gt;&lt;property id=&quot;20300&quot; value=&quot;Slide 28 - &amp;quot;Syntax RCT Pt data I &amp;quot;&quot;/&gt;&lt;property id=&quot;20307&quot; value=&quot;262&quot;/&gt;&lt;/object&gt;&lt;object type=&quot;3&quot; unique_id=&quot;10314&quot;&gt;&lt;property id=&quot;20148&quot; value=&quot;5&quot;/&gt;&lt;property id=&quot;20300&quot; value=&quot;Slide 26 - &amp;quot;Reasons for Registry Allocation&amp;quot;&quot;/&gt;&lt;property id=&quot;20307&quot; value=&quot;263&quot;/&gt;&lt;/object&gt;&lt;object type=&quot;3&quot; unique_id=&quot;10375&quot;&gt;&lt;property id=&quot;20148&quot; value=&quot;5&quot;/&gt;&lt;property id=&quot;20300&quot; value=&quot;Slide 32 - &amp;quot;Syntax RCT Pt data II&amp;quot;&quot;/&gt;&lt;property id=&quot;20307&quot; value=&quot;264&quot;/&gt;&lt;/object&gt;&lt;object type=&quot;3&quot; unique_id=&quot;10409&quot;&gt;&lt;property id=&quot;20148&quot; value=&quot;5&quot;/&gt;&lt;property id=&quot;20300&quot; value=&quot;Slide 34 - &amp;quot;Syntax RCT CABG pt data&amp;quot;&quot;/&gt;&lt;property id=&quot;20307&quot; value=&quot;265&quot;/&gt;&lt;/object&gt;&lt;object type=&quot;3&quot; unique_id=&quot;10446&quot;&gt;&lt;property id=&quot;20148&quot; value=&quot;5&quot;/&gt;&lt;property id=&quot;20300&quot; value=&quot;Slide 55 - &amp;quot;… Syntax RCT…&amp;quot;&quot;/&gt;&lt;property id=&quot;20307&quot; value=&quot;266&quot;/&gt;&lt;/object&gt;&lt;object type=&quot;3&quot; unique_id=&quot;10551&quot;&gt;&lt;property id=&quot;20148&quot; value=&quot;5&quot;/&gt;&lt;property id=&quot;20300&quot; value=&quot;Slide 15&quot;/&gt;&lt;property id=&quot;20307&quot; value=&quot;269&quot;/&gt;&lt;/object&gt;&lt;object type=&quot;3&quot; unique_id=&quot;10553&quot;&gt;&lt;property id=&quot;20148&quot; value=&quot;5&quot;/&gt;&lt;property id=&quot;20300&quot; value=&quot;Slide 52&quot;/&gt;&lt;property id=&quot;20307&quot; value=&quot;267&quot;/&gt;&lt;/object&gt;&lt;object type=&quot;3&quot; unique_id=&quot;10554&quot;&gt;&lt;property id=&quot;20148&quot; value=&quot;5&quot;/&gt;&lt;property id=&quot;20300&quot; value=&quot;Slide 44&quot;/&gt;&lt;property id=&quot;20307&quot; value=&quot;270&quot;/&gt;&lt;/object&gt;&lt;object type=&quot;3&quot; unique_id=&quot;10765&quot;&gt;&lt;property id=&quot;20148&quot; value=&quot;5&quot;/&gt;&lt;property id=&quot;20300&quot; value=&quot;Slide 49&quot;/&gt;&lt;property id=&quot;20307&quot; value=&quot;272&quot;/&gt;&lt;/object&gt;&lt;object type=&quot;3&quot; unique_id=&quot;11067&quot;&gt;&lt;property id=&quot;20148&quot; value=&quot;5&quot;/&gt;&lt;property id=&quot;20300&quot; value=&quot;Slide 58&quot;/&gt;&lt;property id=&quot;20307&quot; value=&quot;275&quot;/&gt;&lt;/object&gt;&lt;object type=&quot;3&quot; unique_id=&quot;11266&quot;&gt;&lt;property id=&quot;20148&quot; value=&quot;5&quot;/&gt;&lt;property id=&quot;20300&quot; value=&quot;Slide 59&quot;/&gt;&lt;property id=&quot;20307&quot; value=&quot;276&quot;/&gt;&lt;/object&gt;&lt;object type=&quot;3&quot; unique_id=&quot;11723&quot;&gt;&lt;property id=&quot;20148&quot; value=&quot;5&quot;/&gt;&lt;property id=&quot;20300&quot; value=&quot;Slide 4&quot;/&gt;&lt;property id=&quot;20307&quot; value=&quot;280&quot;/&gt;&lt;/object&gt;&lt;object type=&quot;3&quot; unique_id=&quot;11724&quot;&gt;&lt;property id=&quot;20148&quot; value=&quot;5&quot;/&gt;&lt;property id=&quot;20300&quot; value=&quot;Slide 45&quot;/&gt;&lt;property id=&quot;20307&quot; value=&quot;281&quot;/&gt;&lt;/object&gt;&lt;object type=&quot;3&quot; unique_id=&quot;11725&quot;&gt;&lt;property id=&quot;20148&quot; value=&quot;5&quot;/&gt;&lt;property id=&quot;20300&quot; value=&quot;Slide 56 - &amp;quot;Syntax ?&amp;quot;&quot;/&gt;&lt;property id=&quot;20307&quot; value=&quot;283&quot;/&gt;&lt;/object&gt;&lt;object type=&quot;3&quot; unique_id=&quot;11726&quot;&gt;&lt;property id=&quot;20148&quot; value=&quot;5&quot;/&gt;&lt;property id=&quot;20300&quot; value=&quot;Slide 57 - &amp;quot;Syntax?&amp;quot;&quot;/&gt;&lt;property id=&quot;20307&quot; value=&quot;284&quot;/&gt;&lt;/object&gt;&lt;object type=&quot;3&quot; unique_id=&quot;11879&quot;&gt;&lt;property id=&quot;20148&quot; value=&quot;5&quot;/&gt;&lt;property id=&quot;20300&quot; value=&quot;Slide 46&quot;/&gt;&lt;property id=&quot;20307&quot; value=&quot;286&quot;/&gt;&lt;/object&gt;&lt;object type=&quot;3&quot; unique_id=&quot;12008&quot;&gt;&lt;property id=&quot;20148&quot; value=&quot;5&quot;/&gt;&lt;property id=&quot;20300&quot; value=&quot;Slide 29&quot;/&gt;&lt;property id=&quot;20307&quot; value=&quot;287&quot;/&gt;&lt;/object&gt;&lt;object type=&quot;3&quot; unique_id=&quot;12135&quot;&gt;&lt;property id=&quot;20148&quot; value=&quot;5&quot;/&gt;&lt;property id=&quot;20300&quot; value=&quot;Slide 48&quot;/&gt;&lt;property id=&quot;20307&quot; value=&quot;288&quot;/&gt;&lt;/object&gt;&lt;object type=&quot;3&quot; unique_id=&quot;12167&quot;&gt;&lt;property id=&quot;20148&quot; value=&quot;5&quot;/&gt;&lt;property id=&quot;20300&quot; value=&quot;Slide 2 - &amp;quot;The title&amp;quot;&quot;/&gt;&lt;property id=&quot;20307&quot; value=&quot;289&quot;/&gt;&lt;/object&gt;&lt;object type=&quot;3&quot; unique_id=&quot;12325&quot;&gt;&lt;property id=&quot;20148&quot; value=&quot;5&quot;/&gt;&lt;property id=&quot;20300&quot; value=&quot;Slide 5 - &amp;quot;COURAGE N Eng J Med 2007;356:15&amp;quot;&quot;/&gt;&lt;property id=&quot;20307&quot; value=&quot;290&quot;/&gt;&lt;/object&gt;&lt;object type=&quot;3&quot; unique_id=&quot;12326&quot;&gt;&lt;property id=&quot;20148&quot; value=&quot;5&quot;/&gt;&lt;property id=&quot;20300&quot; value=&quot;Slide 6 - &amp;quot;OAT N Eng J Med 2006;355:23&amp;quot;&quot;/&gt;&lt;property id=&quot;20307&quot; value=&quot;291&quot;/&gt;&lt;/object&gt;&lt;object type=&quot;3&quot; unique_id=&quot;12459&quot;&gt;&lt;property id=&quot;20148&quot; value=&quot;5&quot;/&gt;&lt;property id=&quot;20300&quot; value=&quot;Slide 7&quot;/&gt;&lt;property id=&quot;20307&quot; value=&quot;292&quot;/&gt;&lt;/object&gt;&lt;object type=&quot;3&quot; unique_id=&quot;12703&quot;&gt;&lt;property id=&quot;20148&quot; value=&quot;5&quot;/&gt;&lt;property id=&quot;20300&quot; value=&quot;Slide 16 - &amp;quot;The bias in the event reintervention, versus the driver return of angina &amp;quot;&quot;/&gt;&lt;property id=&quot;20307&quot; value=&quot;294&quot;/&gt;&lt;/object&gt;&lt;object type=&quot;3&quot; unique_id=&quot;12704&quot;&gt;&lt;property id=&quot;20148&quot; value=&quot;5&quot;/&gt;&lt;property id=&quot;20300&quot; value=&quot;Slide 14 - &amp;quot;Do You expect a lot of re-interventions within the first 12 months?&amp;#x0D;&amp;#x0A;&amp;#x0D;&amp;#x0A;What is the prevalence and what are the drive&quot;/&gt;&lt;property id=&quot;20307&quot; value=&quot;295&quot;/&gt;&lt;/object&gt;&lt;object type=&quot;3&quot; unique_id=&quot;12887&quot;&gt;&lt;property id=&quot;20148&quot; value=&quot;5&quot;/&gt;&lt;property id=&quot;20300&quot; value=&quot;Slide 17&quot;/&gt;&lt;property id=&quot;20307&quot; value=&quot;297&quot;/&gt;&lt;/object&gt;&lt;object type=&quot;3&quot; unique_id=&quot;12888&quot;&gt;&lt;property id=&quot;20148&quot; value=&quot;5&quot;/&gt;&lt;property id=&quot;20300&quot; value=&quot;Slide 18 - &amp;quot;Hazard Function for re-intervention &amp;#x0D;&amp;#x0A;(PTCA or redo CABG) &amp;#x0D;&amp;#x0A;anytime after CABG&amp;quot;&quot;/&gt;&lt;property id=&quot;20307&quot; value=&quot;296&quot;/&gt;&lt;/object&gt;&lt;object type=&quot;3&quot; unique_id=&quot;13200&quot;&gt;&lt;property id=&quot;20148&quot; value=&quot;5&quot;/&gt;&lt;property id=&quot;20300&quot; value=&quot;Slide 51&quot;/&gt;&lt;property id=&quot;20307&quot; value=&quot;299&quot;/&gt;&lt;/object&gt;&lt;object type=&quot;3&quot; unique_id=&quot;13201&quot;&gt;&lt;property id=&quot;20148&quot; value=&quot;5&quot;/&gt;&lt;property id=&quot;20300&quot; value=&quot;Slide 35&quot;/&gt;&lt;property id=&quot;20307&quot; value=&quot;300&quot;/&gt;&lt;/object&gt;&lt;object type=&quot;3&quot; unique_id=&quot;13370&quot;&gt;&lt;property id=&quot;20148&quot; value=&quot;5&quot;/&gt;&lt;property id=&quot;20300&quot; value=&quot;Slide 19 - &amp;quot;There is serious evidence within this project that the fourth part of the combined event is certainly a biased eve&quot;/&gt;&lt;property id=&quot;20307&quot; value=&quot;302&quot;/&gt;&lt;/object&gt;&lt;object type=&quot;3&quot; unique_id=&quot;13457&quot;&gt;&lt;property id=&quot;20148&quot; value=&quot;5&quot;/&gt;&lt;property id=&quot;20300&quot; value=&quot;Slide 43&quot;/&gt;&lt;property id=&quot;20307&quot; value=&quot;303&quot;/&gt;&lt;/object&gt;&lt;object type=&quot;3&quot; unique_id=&quot;13458&quot;&gt;&lt;property id=&quot;20148&quot; value=&quot;5&quot;/&gt;&lt;property id=&quot;20300&quot; value=&quot;Slide 53&quot;/&gt;&lt;property id=&quot;20307&quot; value=&quot;304&quot;/&gt;&lt;/object&gt;&lt;object type=&quot;3&quot; unique_id=&quot;13725&quot;&gt;&lt;property id=&quot;20148&quot; value=&quot;5&quot;/&gt;&lt;property id=&quot;20300&quot; value=&quot;Slide 10&quot;/&gt;&lt;property id=&quot;20307&quot; value=&quot;305&quot;/&gt;&lt;/object&gt;&lt;object type=&quot;3&quot; unique_id=&quot;23266&quot;&gt;&lt;property id=&quot;20148&quot; value=&quot;5&quot;/&gt;&lt;property id=&quot;20300&quot; value=&quot;Slide 9&quot;/&gt;&lt;property id=&quot;20307&quot; value=&quot;306&quot;/&gt;&lt;/object&gt;&lt;object type=&quot;3&quot; unique_id=&quot;23539&quot;&gt;&lt;property id=&quot;20148&quot; value=&quot;5&quot;/&gt;&lt;property id=&quot;20300&quot; value=&quot;Slide 27&quot;/&gt;&lt;property id=&quot;20307&quot; value=&quot;307&quot;/&gt;&lt;/object&gt;&lt;object type=&quot;3&quot; unique_id=&quot;23678&quot;&gt;&lt;property id=&quot;20148&quot; value=&quot;5&quot;/&gt;&lt;property id=&quot;20300&quot; value=&quot;Slide 21&quot;/&gt;&lt;property id=&quot;20307&quot; value=&quot;308&quot;/&gt;&lt;/object&gt;&lt;object type=&quot;3&quot; unique_id=&quot;24102&quot;&gt;&lt;property id=&quot;20148&quot; value=&quot;5&quot;/&gt;&lt;property id=&quot;20300&quot; value=&quot;Slide 33&quot;/&gt;&lt;property id=&quot;20307&quot; value=&quot;309&quot;/&gt;&lt;/object&gt;&lt;object type=&quot;3&quot; unique_id=&quot;24343&quot;&gt;&lt;property id=&quot;20148&quot; value=&quot;5&quot;/&gt;&lt;property id=&quot;20300&quot; value=&quot;Slide 36&quot;/&gt;&lt;property id=&quot;20307&quot; value=&quot;310&quot;/&gt;&lt;/object&gt;&lt;object type=&quot;3&quot; unique_id=&quot;24491&quot;&gt;&lt;property id=&quot;20148&quot; value=&quot;5&quot;/&gt;&lt;property id=&quot;20300&quot; value=&quot;Slide 23&quot;/&gt;&lt;property id=&quot;20307&quot; value=&quot;311&quot;/&gt;&lt;/object&gt;&lt;object type=&quot;3&quot; unique_id=&quot;24742&quot;&gt;&lt;property id=&quot;20148&quot; value=&quot;5&quot;/&gt;&lt;property id=&quot;20300&quot; value=&quot;Slide 24&quot;/&gt;&lt;property id=&quot;20307&quot; value=&quot;312&quot;/&gt;&lt;/object&gt;&lt;object type=&quot;3&quot; unique_id=&quot;24998&quot;&gt;&lt;property id=&quot;20148&quot; value=&quot;5&quot;/&gt;&lt;property id=&quot;20300&quot; value=&quot;Slide 37&quot;/&gt;&lt;property id=&quot;20307&quot; value=&quot;313&quot;/&gt;&lt;/object&gt;&lt;object type=&quot;3&quot; unique_id=&quot;24999&quot;&gt;&lt;property id=&quot;20148&quot; value=&quot;5&quot;/&gt;&lt;property id=&quot;20300&quot; value=&quot;Slide 40&quot;/&gt;&lt;property id=&quot;20307&quot; value=&quot;314&quot;/&gt;&lt;/object&gt;&lt;object type=&quot;3&quot; unique_id=&quot;25583&quot;&gt;&lt;property id=&quot;20148&quot; value=&quot;5&quot;/&gt;&lt;property id=&quot;20300&quot; value=&quot;Slide 41&quot;/&gt;&lt;property id=&quot;20307&quot; value=&quot;316&quot;/&gt;&lt;/object&gt;&lt;object type=&quot;3&quot; unique_id=&quot;25584&quot;&gt;&lt;property id=&quot;20148&quot; value=&quot;5&quot;/&gt;&lt;property id=&quot;20300&quot; value=&quot;Slide 42&quot;/&gt;&lt;property id=&quot;20307&quot; value=&quot;317&quot;/&gt;&lt;/object&gt;&lt;object type=&quot;3&quot; unique_id=&quot;26698&quot;&gt;&lt;property id=&quot;20148&quot; value=&quot;5&quot;/&gt;&lt;property id=&quot;20300&quot; value=&quot;Slide 8 - &amp;quot;Is left main an issue in CABG surgery?&amp;#x0D;&amp;#x0A;Is left main an issue in PCI?&amp;quot;&quot;/&gt;&lt;property id=&quot;20307&quot; value=&quot;318&quot;/&gt;&lt;/object&gt;&lt;object type=&quot;3&quot; unique_id=&quot;27155&quot;&gt;&lt;property id=&quot;20148&quot; value=&quot;5&quot;/&gt;&lt;property id=&quot;20300&quot; value=&quot;Slide 47&quot;/&gt;&lt;property id=&quot;20307&quot; value=&quot;319&quot;/&gt;&lt;/object&gt;&lt;object type=&quot;3&quot; unique_id=&quot;27442&quot;&gt;&lt;property id=&quot;20148&quot; value=&quot;5&quot;/&gt;&lt;property id=&quot;20300&quot; value=&quot;Slide 50&quot;/&gt;&lt;property id=&quot;20307&quot; value=&quot;320&quot;/&gt;&lt;/object&gt;&lt;object type=&quot;3&quot; unique_id=&quot;27498&quot;&gt;&lt;property id=&quot;20148&quot; value=&quot;5&quot;/&gt;&lt;property id=&quot;20300&quot; value=&quot;Slide 22 - &amp;quot;Primary Endpoint (12 Month MACCE)&amp;#x0D;&amp;#x0A;Non-inferiority to CABG&amp;quot;&quot;/&gt;&lt;property id=&quot;20307&quot; value=&quot;321&quot;/&gt;&lt;/object&gt;&lt;object type=&quot;3&quot; unique_id=&quot;27723&quot;&gt;&lt;property id=&quot;20148&quot; value=&quot;5&quot;/&gt;&lt;property id=&quot;20300&quot; value=&quot;Slide 60 - &amp;quot;Non-inferiority comparison&amp;quot;&quot;/&gt;&lt;property id=&quot;20307&quot; value=&quot;322&quot;/&gt;&lt;/object&gt;&lt;object type=&quot;3&quot; unique_id=&quot;27952&quot;&gt;&lt;property id=&quot;20148&quot; value=&quot;5&quot;/&gt;&lt;property id=&quot;20300&quot; value=&quot;Slide 38&quot;/&gt;&lt;property id=&quot;20307&quot; value=&quot;323&quot;/&gt;&lt;/object&gt;&lt;object type=&quot;3&quot; unique_id=&quot;27953&quot;&gt;&lt;property id=&quot;20148&quot; value=&quot;5&quot;/&gt;&lt;property id=&quot;20300&quot; value=&quot;Slide 39 - &amp;quot;Primary Endpoint:12 months MACCE  Non-inferiority analysis&amp;quot;&quot;/&gt;&lt;property id=&quot;20307&quot; value=&quot;324&quot;/&gt;&lt;/object&gt;&lt;object type=&quot;3&quot; unique_id=&quot;28070&quot;&gt;&lt;property id=&quot;20148&quot; value=&quot;5&quot;/&gt;&lt;property id=&quot;20300&quot; value=&quot;Slide 3 - &amp;quot;Syntax = Beresina ?&amp;quot;&quot;/&gt;&lt;property id=&quot;20307&quot; value=&quot;325&quot;/&gt;&lt;/object&gt;&lt;object type=&quot;3&quot; unique_id=&quot;28192&quot;&gt;&lt;property id=&quot;20148&quot; value=&quot;5&quot;/&gt;&lt;property id=&quot;20300&quot; value=&quot;Slide 30 - &amp;quot;Question&amp;quot;&quot;/&gt;&lt;property id=&quot;20307&quot; value=&quot;327&quot;/&gt;&lt;/object&gt;&lt;object type=&quot;3&quot; unique_id=&quot;28193&quot;&gt;&lt;property id=&quot;20148&quot; value=&quot;5&quot;/&gt;&lt;property id=&quot;20300&quot; value=&quot;Slide 31 - &amp;quot;Question&amp;quot;&quot;/&gt;&lt;property id=&quot;20307&quot; value=&quot;328&quot;/&gt;&lt;/object&gt;&lt;object type=&quot;3&quot; unique_id=&quot;28566&quot;&gt;&lt;property id=&quot;20148&quot; value=&quot;5&quot;/&gt;&lt;property id=&quot;20300&quot; value=&quot;Slide 54&quot;/&gt;&lt;property id=&quot;20307&quot; value=&quot;32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1372</Words>
  <Application>Microsoft Office PowerPoint</Application>
  <PresentationFormat>Diavoorstelling (4:3)</PresentationFormat>
  <Paragraphs>455</Paragraphs>
  <Slides>30</Slides>
  <Notes>23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2" baseType="lpstr">
      <vt:lpstr>Office-thema</vt:lpstr>
      <vt:lpstr>グラフ</vt:lpstr>
      <vt:lpstr>PowerPoint-presentatie</vt:lpstr>
      <vt:lpstr>PowerPoint-presentatie</vt:lpstr>
      <vt:lpstr>Is left main an issue in CABG surgery? Is left main an issue in PCI?</vt:lpstr>
      <vt:lpstr>Is Syntax an all-comers randomized trial ? Excl: previous CABG, combined surgery and acute MI</vt:lpstr>
      <vt:lpstr>Reasons for Registry Allocation</vt:lpstr>
      <vt:lpstr>PowerPoint-presentatie</vt:lpstr>
      <vt:lpstr>PowerPoint-presentatie</vt:lpstr>
      <vt:lpstr>PowerPoint-presentatie</vt:lpstr>
      <vt:lpstr>Primary Endpoint (12 Month MACCE) Non-inferiority to CABG</vt:lpstr>
      <vt:lpstr>Syntax RCT Pt data I </vt:lpstr>
      <vt:lpstr>PowerPoint-presentatie</vt:lpstr>
      <vt:lpstr>Syntax RCT Pt data II</vt:lpstr>
      <vt:lpstr>PowerPoint-presentatie</vt:lpstr>
      <vt:lpstr>PowerPoint-presentatie</vt:lpstr>
      <vt:lpstr>Primary Endpoint:12 months MACCE   Non-inferiority analysis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All-Cause Death to 3 Years</vt:lpstr>
      <vt:lpstr>CVA to 3 Years </vt:lpstr>
      <vt:lpstr>Myocardial Infarction to 3 Years </vt:lpstr>
      <vt:lpstr>Repeat Revascularization to 3 Years</vt:lpstr>
      <vt:lpstr>MACCE to 3 Years</vt:lpstr>
      <vt:lpstr>Syntax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 So what! What thereafter?</dc:title>
  <dc:creator>Sergeant</dc:creator>
  <cp:lastModifiedBy>Sergeant Paul</cp:lastModifiedBy>
  <cp:revision>268</cp:revision>
  <dcterms:created xsi:type="dcterms:W3CDTF">2008-12-29T13:30:47Z</dcterms:created>
  <dcterms:modified xsi:type="dcterms:W3CDTF">2012-03-23T05:03:33Z</dcterms:modified>
</cp:coreProperties>
</file>