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3" r:id="rId30"/>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30" y="-3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Sergeant\Desktop\E-learning%20projects\Variables,%20events%20and%20censoring\English\Map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B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714496121294598"/>
          <c:y val="0.14076287658464459"/>
          <c:w val="0.60691758253127981"/>
          <c:h val="0.76351117038888838"/>
        </c:manualLayout>
      </c:layout>
      <c:radarChart>
        <c:radarStyle val="marker"/>
        <c:varyColors val="0"/>
        <c:ser>
          <c:idx val="0"/>
          <c:order val="0"/>
          <c:spPr>
            <a:ln>
              <a:solidFill>
                <a:srgbClr val="FF0000"/>
              </a:solidFill>
            </a:ln>
          </c:spPr>
          <c:marker>
            <c:symbol val="none"/>
          </c:marker>
          <c:cat>
            <c:strRef>
              <c:f>Blad1!$A$1:$A$15</c:f>
              <c:strCache>
                <c:ptCount val="15"/>
                <c:pt idx="0">
                  <c:v>Age</c:v>
                </c:pt>
                <c:pt idx="1">
                  <c:v>Gender</c:v>
                </c:pt>
                <c:pt idx="2">
                  <c:v>Race</c:v>
                </c:pt>
                <c:pt idx="3">
                  <c:v>Genes</c:v>
                </c:pt>
                <c:pt idx="4">
                  <c:v>Cerebral</c:v>
                </c:pt>
                <c:pt idx="5">
                  <c:v>Cardiac</c:v>
                </c:pt>
                <c:pt idx="6">
                  <c:v>Pulmonary</c:v>
                </c:pt>
                <c:pt idx="7">
                  <c:v>Hepatic</c:v>
                </c:pt>
                <c:pt idx="8">
                  <c:v>Gastro-intestinal</c:v>
                </c:pt>
                <c:pt idx="9">
                  <c:v>Renal</c:v>
                </c:pt>
                <c:pt idx="10">
                  <c:v>Vascular</c:v>
                </c:pt>
                <c:pt idx="11">
                  <c:v>Endocrinological</c:v>
                </c:pt>
                <c:pt idx="12">
                  <c:v>Physical reserves</c:v>
                </c:pt>
                <c:pt idx="13">
                  <c:v>Oncological</c:v>
                </c:pt>
                <c:pt idx="14">
                  <c:v>…</c:v>
                </c:pt>
              </c:strCache>
            </c:strRef>
          </c:cat>
          <c:val>
            <c:numRef>
              <c:f>Blad1!$B$1:$B$15</c:f>
              <c:numCache>
                <c:formatCode>General</c:formatCode>
                <c:ptCount val="15"/>
                <c:pt idx="0">
                  <c:v>2</c:v>
                </c:pt>
                <c:pt idx="1">
                  <c:v>2</c:v>
                </c:pt>
                <c:pt idx="2">
                  <c:v>5</c:v>
                </c:pt>
                <c:pt idx="3">
                  <c:v>5</c:v>
                </c:pt>
                <c:pt idx="4">
                  <c:v>2</c:v>
                </c:pt>
                <c:pt idx="5">
                  <c:v>2</c:v>
                </c:pt>
                <c:pt idx="6">
                  <c:v>7</c:v>
                </c:pt>
                <c:pt idx="7">
                  <c:v>10</c:v>
                </c:pt>
                <c:pt idx="8">
                  <c:v>10</c:v>
                </c:pt>
                <c:pt idx="9">
                  <c:v>1</c:v>
                </c:pt>
                <c:pt idx="10">
                  <c:v>2</c:v>
                </c:pt>
                <c:pt idx="11">
                  <c:v>5</c:v>
                </c:pt>
                <c:pt idx="12">
                  <c:v>1</c:v>
                </c:pt>
                <c:pt idx="13">
                  <c:v>1</c:v>
                </c:pt>
                <c:pt idx="14">
                  <c:v>1</c:v>
                </c:pt>
              </c:numCache>
            </c:numRef>
          </c:val>
        </c:ser>
        <c:dLbls>
          <c:showLegendKey val="0"/>
          <c:showVal val="0"/>
          <c:showCatName val="0"/>
          <c:showSerName val="0"/>
          <c:showPercent val="0"/>
          <c:showBubbleSize val="0"/>
        </c:dLbls>
        <c:axId val="72293376"/>
        <c:axId val="81793792"/>
      </c:radarChart>
      <c:catAx>
        <c:axId val="72293376"/>
        <c:scaling>
          <c:orientation val="minMax"/>
        </c:scaling>
        <c:delete val="0"/>
        <c:axPos val="b"/>
        <c:majorGridlines/>
        <c:majorTickMark val="out"/>
        <c:minorTickMark val="none"/>
        <c:tickLblPos val="nextTo"/>
        <c:spPr>
          <a:noFill/>
          <a:ln>
            <a:solidFill>
              <a:srgbClr val="000000"/>
            </a:solidFill>
          </a:ln>
        </c:spPr>
        <c:txPr>
          <a:bodyPr/>
          <a:lstStyle/>
          <a:p>
            <a:pPr>
              <a:defRPr sz="1200"/>
            </a:pPr>
            <a:endParaRPr lang="nl-BE"/>
          </a:p>
        </c:txPr>
        <c:crossAx val="81793792"/>
        <c:crosses val="autoZero"/>
        <c:auto val="1"/>
        <c:lblAlgn val="ctr"/>
        <c:lblOffset val="100"/>
        <c:noMultiLvlLbl val="0"/>
      </c:catAx>
      <c:valAx>
        <c:axId val="81793792"/>
        <c:scaling>
          <c:orientation val="minMax"/>
        </c:scaling>
        <c:delete val="0"/>
        <c:axPos val="l"/>
        <c:majorGridlines/>
        <c:numFmt formatCode="General" sourceLinked="1"/>
        <c:majorTickMark val="cross"/>
        <c:minorTickMark val="none"/>
        <c:tickLblPos val="nextTo"/>
        <c:spPr>
          <a:noFill/>
        </c:spPr>
        <c:crossAx val="72293376"/>
        <c:crosses val="autoZero"/>
        <c:crossBetween val="between"/>
      </c:valAx>
      <c:spPr>
        <a:ln>
          <a:noFill/>
        </a:ln>
      </c:spPr>
    </c:plotArea>
    <c:plotVisOnly val="1"/>
    <c:dispBlanksAs val="gap"/>
    <c:showDLblsOverMax val="0"/>
  </c:chart>
  <c:spPr>
    <a:noFill/>
  </c:spPr>
  <c:txPr>
    <a:bodyPr/>
    <a:lstStyle/>
    <a:p>
      <a:pPr>
        <a:defRPr>
          <a:solidFill>
            <a:schemeClr val="tx1"/>
          </a:solidFill>
        </a:defRPr>
      </a:pPr>
      <a:endParaRPr lang="nl-BE"/>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C1112D-EEA8-4C64-B344-460475AB7CC6}" type="datetimeFigureOut">
              <a:rPr lang="en-US" smtClean="0"/>
              <a:t>3/22/2012</a:t>
            </a:fld>
            <a:endParaRPr lang="en-US"/>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A4E18F-B8AE-4D34-A2C7-D7F42484F81C}" type="slidenum">
              <a:rPr lang="en-US" smtClean="0"/>
              <a:t>‹nr.›</a:t>
            </a:fld>
            <a:endParaRPr lang="en-US"/>
          </a:p>
        </p:txBody>
      </p:sp>
    </p:spTree>
    <p:extLst>
      <p:ext uri="{BB962C8B-B14F-4D97-AF65-F5344CB8AC3E}">
        <p14:creationId xmlns:p14="http://schemas.microsoft.com/office/powerpoint/2010/main" val="23699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3145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r>
              <a:rPr lang="nl-BE" smtClean="0"/>
              <a:t>Reference class is the basis of knowledge (eg database).</a:t>
            </a:r>
          </a:p>
          <a:p>
            <a:r>
              <a:rPr lang="nl-BE" smtClean="0"/>
              <a:t>Hoe meer records hoe beter, hoe minder specifiek de uitkomstvariabele hoe beter.</a:t>
            </a:r>
          </a:p>
          <a:p>
            <a:r>
              <a:rPr lang="nl-BE" smtClean="0"/>
              <a:t>Eg Prediction of any death, or prediction of death at home</a:t>
            </a:r>
          </a:p>
          <a:p>
            <a:endParaRPr lang="nl-BE" smtClean="0"/>
          </a:p>
        </p:txBody>
      </p:sp>
      <p:sp>
        <p:nvSpPr>
          <p:cNvPr id="4" name="Tijdelijke aanduiding voor dianummer 3"/>
          <p:cNvSpPr>
            <a:spLocks noGrp="1"/>
          </p:cNvSpPr>
          <p:nvPr>
            <p:ph type="sldNum" sz="quarter" idx="5"/>
          </p:nvPr>
        </p:nvSpPr>
        <p:spPr/>
        <p:txBody>
          <a:bodyPr/>
          <a:lstStyle/>
          <a:p>
            <a:pPr>
              <a:defRPr/>
            </a:pPr>
            <a:fld id="{A931BB46-F021-4D92-B1E0-12B9031333C1}" type="slidenum">
              <a:rPr lang="en-US" smtClean="0"/>
              <a:pPr>
                <a:defRPr/>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3043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r>
              <a:rPr lang="nl-BE" smtClean="0"/>
              <a:t>Reference class is the basis of knowledge (eg database).</a:t>
            </a:r>
          </a:p>
          <a:p>
            <a:r>
              <a:rPr lang="nl-BE" smtClean="0"/>
              <a:t>Hoe meer records hoe beter, hoe minder specifiek de uitkomstvariabele hoe beter.</a:t>
            </a:r>
          </a:p>
          <a:p>
            <a:r>
              <a:rPr lang="nl-BE" smtClean="0"/>
              <a:t>Eg Prediction of any death, or prediction of death at home</a:t>
            </a:r>
          </a:p>
          <a:p>
            <a:endParaRPr lang="nl-BE" smtClean="0"/>
          </a:p>
        </p:txBody>
      </p:sp>
      <p:sp>
        <p:nvSpPr>
          <p:cNvPr id="4" name="Tijdelijke aanduiding voor dianummer 3"/>
          <p:cNvSpPr>
            <a:spLocks noGrp="1"/>
          </p:cNvSpPr>
          <p:nvPr>
            <p:ph type="sldNum" sz="quarter" idx="5"/>
          </p:nvPr>
        </p:nvSpPr>
        <p:spPr/>
        <p:txBody>
          <a:bodyPr/>
          <a:lstStyle/>
          <a:p>
            <a:pPr>
              <a:defRPr/>
            </a:pPr>
            <a:fld id="{0C96B64D-3F35-4131-B56C-055FF60FDCB0}" type="slidenum">
              <a:rPr lang="en-US" smtClean="0"/>
              <a:pPr>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0857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BE" smtClean="0"/>
          </a:p>
        </p:txBody>
      </p:sp>
      <p:sp>
        <p:nvSpPr>
          <p:cNvPr id="41988"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AD82AAD-02CD-4F63-AC9B-093D404E601F}" type="slidenum">
              <a:rPr lang="nl-BE" smtClean="0"/>
              <a:pPr>
                <a:defRPr/>
              </a:pPr>
              <a:t>12</a:t>
            </a:fld>
            <a:endParaRPr lang="nl-B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5363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BE" smtClean="0"/>
          </a:p>
        </p:txBody>
      </p:sp>
      <p:sp>
        <p:nvSpPr>
          <p:cNvPr id="4" name="Tijdelijke aanduiding voor dianummer 3"/>
          <p:cNvSpPr>
            <a:spLocks noGrp="1"/>
          </p:cNvSpPr>
          <p:nvPr>
            <p:ph type="sldNum" sz="quarter" idx="5"/>
          </p:nvPr>
        </p:nvSpPr>
        <p:spPr/>
        <p:txBody>
          <a:bodyPr/>
          <a:lstStyle/>
          <a:p>
            <a:pPr>
              <a:defRPr/>
            </a:pPr>
            <a:fld id="{EC4F8E48-69CD-44FF-9BD2-15B8FA841247}" type="slidenum">
              <a:rPr lang="en-US" smtClean="0"/>
              <a:pPr>
                <a:defRPr/>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6285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Tijdelijke aanduiding voor dianummer 3"/>
          <p:cNvSpPr>
            <a:spLocks noGrp="1"/>
          </p:cNvSpPr>
          <p:nvPr>
            <p:ph type="sldNum" sz="quarter" idx="5"/>
          </p:nvPr>
        </p:nvSpPr>
        <p:spPr/>
        <p:txBody>
          <a:bodyPr/>
          <a:lstStyle/>
          <a:p>
            <a:pPr>
              <a:defRPr/>
            </a:pPr>
            <a:fld id="{843AFD3F-8317-49EE-B88E-9D444AFA1BCE}" type="slidenum">
              <a:rPr lang="en-US" smtClean="0"/>
              <a:pPr>
                <a:defRPr/>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2947" name="Tijdelijke aanduiding voor notities 2"/>
          <p:cNvSpPr>
            <a:spLocks noGrp="1"/>
          </p:cNvSpPr>
          <p:nvPr>
            <p:ph type="body" idx="1"/>
          </p:nvPr>
        </p:nvSpPr>
        <p:spPr bwMode="auto"/>
        <p:txBody>
          <a:bodyPr wrap="square" numCol="1" anchor="t" anchorCtr="0" compatLnSpc="1">
            <a:prstTxWarp prst="textNoShape">
              <a:avLst/>
            </a:prstTxWarp>
            <a:normAutofit fontScale="55000" lnSpcReduction="20000"/>
          </a:bodyPr>
          <a:lstStyle/>
          <a:p>
            <a:pPr eaLnBrk="1" hangingPunct="1">
              <a:spcBef>
                <a:spcPct val="0"/>
              </a:spcBef>
              <a:defRPr/>
            </a:pPr>
            <a:r>
              <a:rPr lang="en-US" sz="1900" dirty="0" smtClean="0"/>
              <a:t>If one has a predefined observation interval, then we will need to find the follow-up information till that specific date.</a:t>
            </a:r>
          </a:p>
          <a:p>
            <a:pPr eaLnBrk="1" hangingPunct="1">
              <a:spcBef>
                <a:spcPct val="0"/>
              </a:spcBef>
              <a:defRPr/>
            </a:pPr>
            <a:r>
              <a:rPr lang="en-US" sz="1900" dirty="0" smtClean="0"/>
              <a:t>Many outcome studies observe the follow-up after certain therapies without predefined interval. If that is the issue then the follow-up methodology becomes very important. It is extremely rare to find this essential information under the method section; but in fact all inference building should be based on a correct methodology.</a:t>
            </a:r>
          </a:p>
          <a:p>
            <a:pPr eaLnBrk="1" hangingPunct="1">
              <a:spcBef>
                <a:spcPct val="0"/>
              </a:spcBef>
              <a:defRPr/>
            </a:pPr>
            <a:endParaRPr lang="en-US" sz="1900" dirty="0" smtClean="0"/>
          </a:p>
          <a:p>
            <a:pPr eaLnBrk="1" hangingPunct="1">
              <a:spcBef>
                <a:spcPct val="0"/>
              </a:spcBef>
              <a:defRPr/>
            </a:pPr>
            <a:r>
              <a:rPr lang="en-US" sz="1900" dirty="0" smtClean="0"/>
              <a:t>The first possibility is the informal follow-up. </a:t>
            </a:r>
          </a:p>
          <a:p>
            <a:pPr eaLnBrk="1" hangingPunct="1">
              <a:spcBef>
                <a:spcPct val="0"/>
              </a:spcBef>
              <a:defRPr/>
            </a:pPr>
            <a:r>
              <a:rPr lang="en-US" sz="1900" dirty="0" err="1" smtClean="0"/>
              <a:t>Berkson</a:t>
            </a:r>
            <a:r>
              <a:rPr lang="en-US" sz="1900" dirty="0" smtClean="0"/>
              <a:t> introduced in 1981 the date of last report method.  All information available from the time of initiating the follow-up inquiry until the date of the last report is included in the analysis, even after the return of the study-specific follow-up report. This has the disadvantage that the information is usually at random and seems to give maximum information. A request for follow-up information can be sent to the patient or the medical professional, but this is not mandatory. This method is considered inacceptable today.</a:t>
            </a:r>
          </a:p>
          <a:p>
            <a:pPr eaLnBrk="1" hangingPunct="1">
              <a:spcBef>
                <a:spcPct val="0"/>
              </a:spcBef>
              <a:defRPr/>
            </a:pPr>
            <a:endParaRPr lang="en-US" sz="1900" dirty="0" smtClean="0"/>
          </a:p>
          <a:p>
            <a:pPr eaLnBrk="1" hangingPunct="1">
              <a:spcBef>
                <a:spcPct val="0"/>
              </a:spcBef>
              <a:defRPr/>
            </a:pPr>
            <a:r>
              <a:rPr lang="en-US" sz="1900" dirty="0" smtClean="0"/>
              <a:t>The second possibility is the formal follow-up.</a:t>
            </a:r>
          </a:p>
          <a:p>
            <a:pPr eaLnBrk="1" hangingPunct="1">
              <a:spcBef>
                <a:spcPct val="0"/>
              </a:spcBef>
              <a:defRPr/>
            </a:pPr>
            <a:r>
              <a:rPr lang="en-US" sz="1900" dirty="0" smtClean="0"/>
              <a:t>In the anniversary method, the patient is contacted at every anniversary (rarely day, week or month; usually year) after time 0. The regular contact with the patient is the core value of this method. It is therefore optimal for studying the time-varying clinical and functional status of the patient. The bias of this method is in the large intervals between the observations and in the censoring at the last anniversary for the living patients. See further to understand “censoring”. This method is acceptable but the limitations should be identified.</a:t>
            </a:r>
          </a:p>
          <a:p>
            <a:pPr eaLnBrk="1" hangingPunct="1">
              <a:spcBef>
                <a:spcPct val="0"/>
              </a:spcBef>
              <a:defRPr/>
            </a:pPr>
            <a:endParaRPr lang="en-US" sz="1900" dirty="0" smtClean="0"/>
          </a:p>
          <a:p>
            <a:pPr eaLnBrk="1" hangingPunct="1">
              <a:spcBef>
                <a:spcPct val="0"/>
              </a:spcBef>
              <a:defRPr/>
            </a:pPr>
            <a:r>
              <a:rPr lang="en-US" sz="1900" dirty="0" smtClean="0"/>
              <a:t>In the common closing date method, a closing date is identified first. This can be an arbitrary date (and hour) in the past or in the future. A structured follow-up inquiry is then set up contacting all involved medical professionals and the patient. All information up to the common closing date and hour are included, all later information is ignored.</a:t>
            </a:r>
          </a:p>
          <a:p>
            <a:pPr eaLnBrk="1" hangingPunct="1">
              <a:spcBef>
                <a:spcPct val="0"/>
              </a:spcBef>
              <a:defRPr/>
            </a:pPr>
            <a:r>
              <a:rPr lang="en-US" sz="1900" dirty="0" smtClean="0"/>
              <a:t>The researcher will have to guarantee that there are no large intervals without specific information.</a:t>
            </a:r>
          </a:p>
          <a:p>
            <a:pPr eaLnBrk="1" hangingPunct="1">
              <a:spcBef>
                <a:spcPct val="0"/>
              </a:spcBef>
              <a:defRPr/>
            </a:pPr>
            <a:endParaRPr lang="en-US" sz="1900" dirty="0" smtClean="0"/>
          </a:p>
        </p:txBody>
      </p:sp>
      <p:sp>
        <p:nvSpPr>
          <p:cNvPr id="82948"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A16992-2868-4FE4-8940-C507A215E3DC}"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2947" name="Tijdelijke aanduiding voor notities 2"/>
          <p:cNvSpPr>
            <a:spLocks noGrp="1"/>
          </p:cNvSpPr>
          <p:nvPr>
            <p:ph type="body" idx="1"/>
          </p:nvPr>
        </p:nvSpPr>
        <p:spPr bwMode="auto"/>
        <p:txBody>
          <a:bodyPr wrap="square" numCol="1" anchor="t" anchorCtr="0" compatLnSpc="1">
            <a:prstTxWarp prst="textNoShape">
              <a:avLst/>
            </a:prstTxWarp>
            <a:normAutofit fontScale="55000" lnSpcReduction="20000"/>
          </a:bodyPr>
          <a:lstStyle/>
          <a:p>
            <a:pPr eaLnBrk="1" hangingPunct="1">
              <a:spcBef>
                <a:spcPct val="0"/>
              </a:spcBef>
              <a:defRPr/>
            </a:pPr>
            <a:r>
              <a:rPr lang="en-US" sz="1900" dirty="0" smtClean="0"/>
              <a:t>If one has a predefined observation interval, then we will need to find the follow-up information till that specific date.</a:t>
            </a:r>
          </a:p>
          <a:p>
            <a:pPr eaLnBrk="1" hangingPunct="1">
              <a:spcBef>
                <a:spcPct val="0"/>
              </a:spcBef>
              <a:defRPr/>
            </a:pPr>
            <a:r>
              <a:rPr lang="en-US" sz="1900" dirty="0" smtClean="0"/>
              <a:t>Many outcome studies observe the follow-up after certain therapies without predefined interval. If that is the issue then the follow-up methodology becomes very important. It is extremely rare to find this essential information under the method section; but in fact all inference building should be based on a correct methodology.</a:t>
            </a:r>
          </a:p>
          <a:p>
            <a:pPr eaLnBrk="1" hangingPunct="1">
              <a:spcBef>
                <a:spcPct val="0"/>
              </a:spcBef>
              <a:defRPr/>
            </a:pPr>
            <a:endParaRPr lang="en-US" sz="1900" dirty="0" smtClean="0"/>
          </a:p>
          <a:p>
            <a:pPr eaLnBrk="1" hangingPunct="1">
              <a:spcBef>
                <a:spcPct val="0"/>
              </a:spcBef>
              <a:defRPr/>
            </a:pPr>
            <a:r>
              <a:rPr lang="en-US" sz="1900" dirty="0" smtClean="0"/>
              <a:t>The first possibility is the informal follow-up. </a:t>
            </a:r>
          </a:p>
          <a:p>
            <a:pPr eaLnBrk="1" hangingPunct="1">
              <a:spcBef>
                <a:spcPct val="0"/>
              </a:spcBef>
              <a:defRPr/>
            </a:pPr>
            <a:r>
              <a:rPr lang="en-US" sz="1900" dirty="0" err="1" smtClean="0"/>
              <a:t>Berkson</a:t>
            </a:r>
            <a:r>
              <a:rPr lang="en-US" sz="1900" dirty="0" smtClean="0"/>
              <a:t> introduced in 1981 the date of last report method.  All information available from the time of initiating the follow-up inquiry until the date of the last report is included in the analysis, even after the return of the study-specific follow-up report. This has the disadvantage that the information is usually at random and seems to give maximum information. A request for follow-up information can be sent to the patient or the medical professional, but this is not mandatory. This method is considered inacceptable today.</a:t>
            </a:r>
          </a:p>
          <a:p>
            <a:pPr eaLnBrk="1" hangingPunct="1">
              <a:spcBef>
                <a:spcPct val="0"/>
              </a:spcBef>
              <a:defRPr/>
            </a:pPr>
            <a:endParaRPr lang="en-US" sz="1900" dirty="0" smtClean="0"/>
          </a:p>
          <a:p>
            <a:pPr eaLnBrk="1" hangingPunct="1">
              <a:spcBef>
                <a:spcPct val="0"/>
              </a:spcBef>
              <a:defRPr/>
            </a:pPr>
            <a:r>
              <a:rPr lang="en-US" sz="1900" dirty="0" smtClean="0"/>
              <a:t>The second possibility is the formal follow-up.</a:t>
            </a:r>
          </a:p>
          <a:p>
            <a:pPr eaLnBrk="1" hangingPunct="1">
              <a:spcBef>
                <a:spcPct val="0"/>
              </a:spcBef>
              <a:defRPr/>
            </a:pPr>
            <a:r>
              <a:rPr lang="en-US" sz="1900" dirty="0" smtClean="0"/>
              <a:t>In the anniversary method, the patient is contacted at every anniversary (rarely day, week or month; usually year) after time 0. The regular contact with the patient is the core value of this method. It is therefore optimal for studying the time-varying clinical and functional status of the patient. The bias of this method is in the large intervals between the observations and in the censoring at the last anniversary for the living patients. See further to understand “censoring”. This method is acceptable but the limitations should be identified.</a:t>
            </a:r>
          </a:p>
          <a:p>
            <a:pPr eaLnBrk="1" hangingPunct="1">
              <a:spcBef>
                <a:spcPct val="0"/>
              </a:spcBef>
              <a:defRPr/>
            </a:pPr>
            <a:endParaRPr lang="en-US" sz="1900" dirty="0" smtClean="0"/>
          </a:p>
          <a:p>
            <a:pPr eaLnBrk="1" hangingPunct="1">
              <a:spcBef>
                <a:spcPct val="0"/>
              </a:spcBef>
              <a:defRPr/>
            </a:pPr>
            <a:r>
              <a:rPr lang="en-US" sz="1900" dirty="0" smtClean="0"/>
              <a:t>In the common closing date method, a closing date is identified first. This can be an arbitrary date (and hour) in the past or in the future. A structured follow-up inquiry is then set up contacting all involved medical professionals and the patient. All information up to the common closing date and hour are included, all later information is ignored.</a:t>
            </a:r>
          </a:p>
          <a:p>
            <a:pPr eaLnBrk="1" hangingPunct="1">
              <a:spcBef>
                <a:spcPct val="0"/>
              </a:spcBef>
              <a:defRPr/>
            </a:pPr>
            <a:r>
              <a:rPr lang="en-US" sz="1900" dirty="0" smtClean="0"/>
              <a:t>The researcher will have to guarantee that there are no large intervals without specific information.</a:t>
            </a:r>
          </a:p>
          <a:p>
            <a:pPr eaLnBrk="1" hangingPunct="1">
              <a:spcBef>
                <a:spcPct val="0"/>
              </a:spcBef>
              <a:defRPr/>
            </a:pPr>
            <a:endParaRPr lang="en-US" sz="1900" dirty="0" smtClean="0"/>
          </a:p>
        </p:txBody>
      </p:sp>
      <p:sp>
        <p:nvSpPr>
          <p:cNvPr id="82948"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A16992-2868-4FE4-8940-C507A215E3DC}" type="slidenum">
              <a:rPr lang="en-US" smtClean="0"/>
              <a:pPr fontAlgn="base">
                <a:spcBef>
                  <a:spcPct val="0"/>
                </a:spcBef>
                <a:spcAft>
                  <a:spcPct val="0"/>
                </a:spcAft>
                <a:defRPr/>
              </a:pPr>
              <a:t>21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en-US"/>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a:p>
        </p:txBody>
      </p:sp>
      <p:sp>
        <p:nvSpPr>
          <p:cNvPr id="4" name="Tijdelijke aanduiding voor datum 3"/>
          <p:cNvSpPr>
            <a:spLocks noGrp="1"/>
          </p:cNvSpPr>
          <p:nvPr>
            <p:ph type="dt" sz="half" idx="10"/>
          </p:nvPr>
        </p:nvSpPr>
        <p:spPr/>
        <p:txBody>
          <a:bodyPr/>
          <a:lstStyle/>
          <a:p>
            <a:fld id="{495A1F8C-567D-435B-915F-4B15300FE53A}" type="datetimeFigureOut">
              <a:rPr lang="en-US" smtClean="0"/>
              <a:t>3/22/2012</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1482854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495A1F8C-567D-435B-915F-4B15300FE53A}" type="datetimeFigureOut">
              <a:rPr lang="en-US" smtClean="0"/>
              <a:t>3/22/2012</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575944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495A1F8C-567D-435B-915F-4B15300FE53A}" type="datetimeFigureOut">
              <a:rPr lang="en-US" smtClean="0"/>
              <a:t>3/22/2012</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46794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nl-NL" smtClean="0"/>
              <a:t>Klik om de stijl te bewerken</a:t>
            </a:r>
            <a:endParaRPr lang="nl-BE"/>
          </a:p>
        </p:txBody>
      </p:sp>
      <p:sp>
        <p:nvSpPr>
          <p:cNvPr id="3" name="Tijdelijke aanduiding voor tabel 2"/>
          <p:cNvSpPr>
            <a:spLocks noGrp="1"/>
          </p:cNvSpPr>
          <p:nvPr>
            <p:ph type="tbl" idx="1"/>
          </p:nvPr>
        </p:nvSpPr>
        <p:spPr>
          <a:xfrm>
            <a:off x="457200" y="1600200"/>
            <a:ext cx="8229600" cy="4525963"/>
          </a:xfrm>
        </p:spPr>
        <p:txBody>
          <a:bodyPr rtlCol="0">
            <a:normAutofit/>
          </a:bodyPr>
          <a:lstStyle/>
          <a:p>
            <a:pPr lvl="0"/>
            <a:endParaRPr lang="nl-BE" noProof="0" smtClean="0"/>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A4B75B52-F8C5-4671-B3D9-9B410DEC708E}" type="slidenum">
              <a:rPr lang="en-GB"/>
              <a:pPr>
                <a:defRPr/>
              </a:pPr>
              <a:t>‹nr.›</a:t>
            </a:fld>
            <a:endParaRPr lang="en-GB"/>
          </a:p>
        </p:txBody>
      </p:sp>
    </p:spTree>
    <p:extLst>
      <p:ext uri="{BB962C8B-B14F-4D97-AF65-F5344CB8AC3E}">
        <p14:creationId xmlns:p14="http://schemas.microsoft.com/office/powerpoint/2010/main" val="422665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495A1F8C-567D-435B-915F-4B15300FE53A}" type="datetimeFigureOut">
              <a:rPr lang="en-US" smtClean="0"/>
              <a:t>3/22/2012</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123178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en-US"/>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95A1F8C-567D-435B-915F-4B15300FE53A}" type="datetimeFigureOut">
              <a:rPr lang="en-US" smtClean="0"/>
              <a:t>3/22/2012</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2746982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p>
            <a:fld id="{495A1F8C-567D-435B-915F-4B15300FE53A}" type="datetimeFigureOut">
              <a:rPr lang="en-US" smtClean="0"/>
              <a:t>3/22/2012</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184667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p>
            <a:fld id="{495A1F8C-567D-435B-915F-4B15300FE53A}" type="datetimeFigureOut">
              <a:rPr lang="en-US" smtClean="0"/>
              <a:t>3/22/2012</a:t>
            </a:fld>
            <a:endParaRPr lang="en-US"/>
          </a:p>
        </p:txBody>
      </p:sp>
      <p:sp>
        <p:nvSpPr>
          <p:cNvPr id="8" name="Tijdelijke aanduiding voor voettekst 7"/>
          <p:cNvSpPr>
            <a:spLocks noGrp="1"/>
          </p:cNvSpPr>
          <p:nvPr>
            <p:ph type="ftr" sz="quarter" idx="11"/>
          </p:nvPr>
        </p:nvSpPr>
        <p:spPr/>
        <p:txBody>
          <a:bodyPr/>
          <a:lstStyle/>
          <a:p>
            <a:endParaRPr lang="en-US"/>
          </a:p>
        </p:txBody>
      </p:sp>
      <p:sp>
        <p:nvSpPr>
          <p:cNvPr id="9" name="Tijdelijke aanduiding voor dianummer 8"/>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386527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datum 2"/>
          <p:cNvSpPr>
            <a:spLocks noGrp="1"/>
          </p:cNvSpPr>
          <p:nvPr>
            <p:ph type="dt" sz="half" idx="10"/>
          </p:nvPr>
        </p:nvSpPr>
        <p:spPr/>
        <p:txBody>
          <a:bodyPr/>
          <a:lstStyle/>
          <a:p>
            <a:fld id="{495A1F8C-567D-435B-915F-4B15300FE53A}" type="datetimeFigureOut">
              <a:rPr lang="en-US" smtClean="0"/>
              <a:t>3/22/2012</a:t>
            </a:fld>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360169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95A1F8C-567D-435B-915F-4B15300FE53A}" type="datetimeFigureOut">
              <a:rPr lang="en-US" smtClean="0"/>
              <a:t>3/22/2012</a:t>
            </a:fld>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172933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en-US"/>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95A1F8C-567D-435B-915F-4B15300FE53A}" type="datetimeFigureOut">
              <a:rPr lang="en-US" smtClean="0"/>
              <a:t>3/22/2012</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359936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en-US"/>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95A1F8C-567D-435B-915F-4B15300FE53A}" type="datetimeFigureOut">
              <a:rPr lang="en-US" smtClean="0"/>
              <a:t>3/22/2012</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A32F2C5E-127D-4F37-B32C-9532F341BD89}" type="slidenum">
              <a:rPr lang="en-US" smtClean="0"/>
              <a:t>‹nr.›</a:t>
            </a:fld>
            <a:endParaRPr lang="en-US"/>
          </a:p>
        </p:txBody>
      </p:sp>
    </p:spTree>
    <p:extLst>
      <p:ext uri="{BB962C8B-B14F-4D97-AF65-F5344CB8AC3E}">
        <p14:creationId xmlns:p14="http://schemas.microsoft.com/office/powerpoint/2010/main" val="50209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en-US"/>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A1F8C-567D-435B-915F-4B15300FE53A}" type="datetimeFigureOut">
              <a:rPr lang="en-US" smtClean="0"/>
              <a:t>3/22/2012</a:t>
            </a:fld>
            <a:endParaRPr lang="en-US"/>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2F2C5E-127D-4F37-B32C-9532F341BD89}" type="slidenum">
              <a:rPr lang="en-US" smtClean="0"/>
              <a:t>‹nr.›</a:t>
            </a:fld>
            <a:endParaRPr lang="en-US"/>
          </a:p>
        </p:txBody>
      </p:sp>
    </p:spTree>
    <p:extLst>
      <p:ext uri="{BB962C8B-B14F-4D97-AF65-F5344CB8AC3E}">
        <p14:creationId xmlns:p14="http://schemas.microsoft.com/office/powerpoint/2010/main" val="960326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8" y="2438400"/>
            <a:ext cx="808672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1903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b="1" dirty="0" smtClean="0"/>
              <a:t>The specificity of the reference class</a:t>
            </a:r>
            <a:br>
              <a:rPr lang="en-US" sz="4000" b="1" dirty="0" smtClean="0"/>
            </a:br>
            <a:r>
              <a:rPr lang="en-US" sz="2200" b="1" dirty="0" smtClean="0"/>
              <a:t>The </a:t>
            </a:r>
            <a:r>
              <a:rPr lang="en-US" sz="2200" b="1" dirty="0" err="1" smtClean="0"/>
              <a:t>sparsity</a:t>
            </a:r>
            <a:r>
              <a:rPr lang="en-US" sz="2200" b="1" dirty="0" smtClean="0"/>
              <a:t> increases with the lack of specificity</a:t>
            </a:r>
            <a:endParaRPr lang="en-US" sz="2200"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1503363"/>
            <a:ext cx="3619500" cy="530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7395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sz="4000" b="1" dirty="0" smtClean="0"/>
              <a:t>The density of the extremes of the reference class</a:t>
            </a:r>
            <a:br>
              <a:rPr lang="en-US" sz="4000" b="1" dirty="0" smtClean="0"/>
            </a:br>
            <a:r>
              <a:rPr lang="en-US" sz="2200" b="1" dirty="0" smtClean="0"/>
              <a:t>The </a:t>
            </a:r>
            <a:r>
              <a:rPr lang="en-US" sz="2200" b="1" dirty="0" err="1" smtClean="0"/>
              <a:t>sparsity</a:t>
            </a:r>
            <a:r>
              <a:rPr lang="en-US" sz="2200" b="1" dirty="0" smtClean="0"/>
              <a:t> increases with the lack of density of the extremes</a:t>
            </a:r>
            <a:endParaRPr lang="en-US" sz="2200" b="1"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3571875" cy="524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3019425"/>
            <a:ext cx="485775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9768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ek 2"/>
          <p:cNvGraphicFramePr/>
          <p:nvPr/>
        </p:nvGraphicFramePr>
        <p:xfrm>
          <a:off x="1428728" y="1285860"/>
          <a:ext cx="6572296" cy="5357826"/>
        </p:xfrm>
        <a:graphic>
          <a:graphicData uri="http://schemas.openxmlformats.org/drawingml/2006/chart">
            <c:chart xmlns:c="http://schemas.openxmlformats.org/drawingml/2006/chart" xmlns:r="http://schemas.openxmlformats.org/officeDocument/2006/relationships" r:id="rId3"/>
          </a:graphicData>
        </a:graphic>
      </p:graphicFrame>
      <p:sp>
        <p:nvSpPr>
          <p:cNvPr id="47107" name="Titel 1"/>
          <p:cNvSpPr>
            <a:spLocks noGrp="1"/>
          </p:cNvSpPr>
          <p:nvPr>
            <p:ph type="title"/>
          </p:nvPr>
        </p:nvSpPr>
        <p:spPr/>
        <p:txBody>
          <a:bodyPr>
            <a:normAutofit/>
          </a:bodyPr>
          <a:lstStyle/>
          <a:p>
            <a:r>
              <a:rPr lang="en-US" sz="4000" b="1" dirty="0" smtClean="0"/>
              <a:t>Actual Patient </a:t>
            </a:r>
            <a:r>
              <a:rPr lang="en-US" sz="4000" b="1" dirty="0"/>
              <a:t>v</a:t>
            </a:r>
            <a:r>
              <a:rPr lang="en-US" sz="4000" b="1" dirty="0" smtClean="0"/>
              <a:t>ariability</a:t>
            </a:r>
          </a:p>
        </p:txBody>
      </p:sp>
    </p:spTree>
    <p:extLst>
      <p:ext uri="{BB962C8B-B14F-4D97-AF65-F5344CB8AC3E}">
        <p14:creationId xmlns:p14="http://schemas.microsoft.com/office/powerpoint/2010/main" val="2699831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b="1" dirty="0" smtClean="0"/>
              <a:t>The </a:t>
            </a:r>
            <a:r>
              <a:rPr lang="en-US" b="1" dirty="0" err="1" smtClean="0"/>
              <a:t>sparsity</a:t>
            </a:r>
            <a:r>
              <a:rPr lang="en-US" b="1" dirty="0" smtClean="0"/>
              <a:t> of the reference class is decreased by its parsimonious nature</a:t>
            </a:r>
            <a:endParaRPr lang="en-US" b="1"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84784"/>
            <a:ext cx="3878957" cy="5319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960" y="2192960"/>
            <a:ext cx="4524587" cy="1236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kstvak 2"/>
          <p:cNvSpPr txBox="1"/>
          <p:nvPr/>
        </p:nvSpPr>
        <p:spPr>
          <a:xfrm>
            <a:off x="4644008" y="1772816"/>
            <a:ext cx="2854115" cy="369332"/>
          </a:xfrm>
          <a:prstGeom prst="rect">
            <a:avLst/>
          </a:prstGeom>
          <a:noFill/>
        </p:spPr>
        <p:txBody>
          <a:bodyPr wrap="none" rtlCol="0">
            <a:spAutoFit/>
          </a:bodyPr>
          <a:lstStyle/>
          <a:p>
            <a:r>
              <a:rPr lang="en-US" b="1" dirty="0" smtClean="0"/>
              <a:t>CC glomerular filtration rate</a:t>
            </a:r>
            <a:endParaRPr lang="en-US" b="1" dirty="0"/>
          </a:p>
        </p:txBody>
      </p:sp>
    </p:spTree>
    <p:extLst>
      <p:ext uri="{BB962C8B-B14F-4D97-AF65-F5344CB8AC3E}">
        <p14:creationId xmlns:p14="http://schemas.microsoft.com/office/powerpoint/2010/main" val="1422491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8658" name="Picture 2"/>
          <p:cNvPicPr>
            <a:picLocks noChangeAspect="1" noChangeArrowheads="1"/>
          </p:cNvPicPr>
          <p:nvPr/>
        </p:nvPicPr>
        <p:blipFill>
          <a:blip r:embed="rId2" cstate="print"/>
          <a:srcRect/>
          <a:stretch>
            <a:fillRect/>
          </a:stretch>
        </p:blipFill>
        <p:spPr bwMode="auto">
          <a:xfrm>
            <a:off x="2051720" y="1682800"/>
            <a:ext cx="5441263" cy="1684489"/>
          </a:xfrm>
          <a:prstGeom prst="rect">
            <a:avLst/>
          </a:prstGeom>
          <a:noFill/>
          <a:ln w="9525">
            <a:noFill/>
            <a:miter lim="800000"/>
            <a:headEnd/>
            <a:tailEnd/>
          </a:ln>
        </p:spPr>
      </p:pic>
      <p:pic>
        <p:nvPicPr>
          <p:cNvPr id="198661" name="Picture 5"/>
          <p:cNvPicPr>
            <a:picLocks noChangeAspect="1" noChangeArrowheads="1"/>
          </p:cNvPicPr>
          <p:nvPr/>
        </p:nvPicPr>
        <p:blipFill>
          <a:blip r:embed="rId3" cstate="print"/>
          <a:srcRect/>
          <a:stretch>
            <a:fillRect/>
          </a:stretch>
        </p:blipFill>
        <p:spPr bwMode="auto">
          <a:xfrm>
            <a:off x="2502694" y="3714750"/>
            <a:ext cx="4281487" cy="1857375"/>
          </a:xfrm>
          <a:prstGeom prst="rect">
            <a:avLst/>
          </a:prstGeom>
          <a:noFill/>
          <a:ln w="9525">
            <a:noFill/>
            <a:miter lim="800000"/>
            <a:headEnd/>
            <a:tailEnd/>
          </a:ln>
        </p:spPr>
      </p:pic>
      <p:sp>
        <p:nvSpPr>
          <p:cNvPr id="2" name="Tekstvak 1"/>
          <p:cNvSpPr txBox="1"/>
          <p:nvPr/>
        </p:nvSpPr>
        <p:spPr>
          <a:xfrm>
            <a:off x="2835780" y="836712"/>
            <a:ext cx="3392404" cy="707886"/>
          </a:xfrm>
          <a:prstGeom prst="rect">
            <a:avLst/>
          </a:prstGeom>
          <a:noFill/>
        </p:spPr>
        <p:txBody>
          <a:bodyPr wrap="none" rtlCol="0">
            <a:spAutoFit/>
          </a:bodyPr>
          <a:lstStyle/>
          <a:p>
            <a:r>
              <a:rPr lang="en-US" sz="4000" b="1" dirty="0" smtClean="0">
                <a:latin typeface="+mn-lt"/>
              </a:rPr>
              <a:t>The ACEF score</a:t>
            </a:r>
            <a:endParaRPr lang="en-US" sz="4000" b="1" dirty="0">
              <a:latin typeface="+mn-lt"/>
            </a:endParaRPr>
          </a:p>
        </p:txBody>
      </p:sp>
    </p:spTree>
    <p:extLst>
      <p:ext uri="{BB962C8B-B14F-4D97-AF65-F5344CB8AC3E}">
        <p14:creationId xmlns:p14="http://schemas.microsoft.com/office/powerpoint/2010/main" val="2662879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b="1" dirty="0" smtClean="0"/>
              <a:t>Primary outcome variable</a:t>
            </a:r>
            <a:endParaRPr lang="en-US" sz="4000" b="1" dirty="0"/>
          </a:p>
        </p:txBody>
      </p:sp>
      <p:sp>
        <p:nvSpPr>
          <p:cNvPr id="4" name="Tekstvak 3"/>
          <p:cNvSpPr txBox="1"/>
          <p:nvPr/>
        </p:nvSpPr>
        <p:spPr>
          <a:xfrm>
            <a:off x="868738" y="5877272"/>
            <a:ext cx="7591694" cy="646331"/>
          </a:xfrm>
          <a:prstGeom prst="rect">
            <a:avLst/>
          </a:prstGeom>
          <a:noFill/>
        </p:spPr>
        <p:txBody>
          <a:bodyPr wrap="none" rtlCol="0">
            <a:spAutoFit/>
          </a:bodyPr>
          <a:lstStyle/>
          <a:p>
            <a:r>
              <a:rPr lang="en-US" b="1" dirty="0" smtClean="0">
                <a:solidFill>
                  <a:srgbClr val="FF0000"/>
                </a:solidFill>
              </a:rPr>
              <a:t>The primary outcome variable selected was 90 day mortality</a:t>
            </a:r>
          </a:p>
          <a:p>
            <a:r>
              <a:rPr lang="en-US" b="1" dirty="0" smtClean="0">
                <a:solidFill>
                  <a:srgbClr val="FF0000"/>
                </a:solidFill>
              </a:rPr>
              <a:t>The secondary outcome variables selected were hospital and 30 day mortality</a:t>
            </a:r>
            <a:endParaRPr lang="en-US" b="1" dirty="0">
              <a:solidFill>
                <a:srgbClr val="FF0000"/>
              </a:solidFill>
            </a:endParaRPr>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738" y="2132856"/>
            <a:ext cx="6906939" cy="2144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318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el 1"/>
          <p:cNvSpPr>
            <a:spLocks noGrp="1"/>
          </p:cNvSpPr>
          <p:nvPr>
            <p:ph type="title"/>
          </p:nvPr>
        </p:nvSpPr>
        <p:spPr>
          <a:xfrm>
            <a:off x="457200" y="142875"/>
            <a:ext cx="8229600" cy="1143000"/>
          </a:xfrm>
        </p:spPr>
        <p:txBody>
          <a:bodyPr>
            <a:normAutofit fontScale="90000"/>
          </a:bodyPr>
          <a:lstStyle/>
          <a:p>
            <a:r>
              <a:rPr lang="nl-BE" sz="4000" b="1" smtClean="0"/>
              <a:t>The interval of early risk of </a:t>
            </a:r>
            <a:br>
              <a:rPr lang="nl-BE" sz="4000" b="1" smtClean="0"/>
            </a:br>
            <a:r>
              <a:rPr lang="nl-BE" sz="4000" b="1" smtClean="0"/>
              <a:t>dying after CABG, </a:t>
            </a:r>
          </a:p>
        </p:txBody>
      </p:sp>
      <p:pic>
        <p:nvPicPr>
          <p:cNvPr id="92163" name="Picture 2"/>
          <p:cNvPicPr>
            <a:picLocks noChangeAspect="1" noChangeArrowheads="1"/>
          </p:cNvPicPr>
          <p:nvPr/>
        </p:nvPicPr>
        <p:blipFill>
          <a:blip r:embed="rId3" cstate="print"/>
          <a:srcRect/>
          <a:stretch>
            <a:fillRect/>
          </a:stretch>
        </p:blipFill>
        <p:spPr bwMode="auto">
          <a:xfrm>
            <a:off x="1428750" y="1428750"/>
            <a:ext cx="6334125" cy="2952750"/>
          </a:xfrm>
          <a:prstGeom prst="rect">
            <a:avLst/>
          </a:prstGeom>
          <a:noFill/>
          <a:ln w="9525">
            <a:noFill/>
            <a:miter lim="800000"/>
            <a:headEnd/>
            <a:tailEnd/>
          </a:ln>
        </p:spPr>
      </p:pic>
      <p:pic>
        <p:nvPicPr>
          <p:cNvPr id="92164" name="Picture 3"/>
          <p:cNvPicPr>
            <a:picLocks noChangeAspect="1" noChangeArrowheads="1"/>
          </p:cNvPicPr>
          <p:nvPr/>
        </p:nvPicPr>
        <p:blipFill>
          <a:blip r:embed="rId4" cstate="print"/>
          <a:srcRect/>
          <a:stretch>
            <a:fillRect/>
          </a:stretch>
        </p:blipFill>
        <p:spPr bwMode="auto">
          <a:xfrm>
            <a:off x="1938338" y="4500563"/>
            <a:ext cx="5276850" cy="2252662"/>
          </a:xfrm>
          <a:prstGeom prst="rect">
            <a:avLst/>
          </a:prstGeom>
          <a:noFill/>
          <a:ln w="9525">
            <a:noFill/>
            <a:miter lim="800000"/>
            <a:headEnd/>
            <a:tailEnd/>
          </a:ln>
        </p:spPr>
      </p:pic>
    </p:spTree>
    <p:extLst>
      <p:ext uri="{BB962C8B-B14F-4D97-AF65-F5344CB8AC3E}">
        <p14:creationId xmlns:p14="http://schemas.microsoft.com/office/powerpoint/2010/main" val="935938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2"/>
          <p:cNvPicPr>
            <a:picLocks noChangeAspect="1" noChangeArrowheads="1"/>
          </p:cNvPicPr>
          <p:nvPr/>
        </p:nvPicPr>
        <p:blipFill>
          <a:blip r:embed="rId3" cstate="print"/>
          <a:srcRect/>
          <a:stretch>
            <a:fillRect/>
          </a:stretch>
        </p:blipFill>
        <p:spPr bwMode="auto">
          <a:xfrm>
            <a:off x="481013" y="852488"/>
            <a:ext cx="8181975" cy="5153025"/>
          </a:xfrm>
          <a:prstGeom prst="rect">
            <a:avLst/>
          </a:prstGeom>
          <a:noFill/>
          <a:ln w="9525">
            <a:noFill/>
            <a:miter lim="800000"/>
            <a:headEnd/>
            <a:tailEnd/>
          </a:ln>
        </p:spPr>
      </p:pic>
    </p:spTree>
    <p:extLst>
      <p:ext uri="{BB962C8B-B14F-4D97-AF65-F5344CB8AC3E}">
        <p14:creationId xmlns:p14="http://schemas.microsoft.com/office/powerpoint/2010/main" val="3994192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b="1" dirty="0" smtClean="0"/>
              <a:t>Primary outcome variable</a:t>
            </a:r>
            <a:endParaRPr lang="en-US" sz="4000" b="1"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700808"/>
            <a:ext cx="5639032" cy="3810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kstvak 3"/>
          <p:cNvSpPr txBox="1"/>
          <p:nvPr/>
        </p:nvSpPr>
        <p:spPr>
          <a:xfrm>
            <a:off x="1311694" y="5877271"/>
            <a:ext cx="6091026" cy="646331"/>
          </a:xfrm>
          <a:prstGeom prst="rect">
            <a:avLst/>
          </a:prstGeom>
          <a:noFill/>
        </p:spPr>
        <p:txBody>
          <a:bodyPr wrap="none" rtlCol="0">
            <a:spAutoFit/>
          </a:bodyPr>
          <a:lstStyle/>
          <a:p>
            <a:r>
              <a:rPr lang="en-US" b="1" dirty="0" smtClean="0">
                <a:solidFill>
                  <a:srgbClr val="FF0000"/>
                </a:solidFill>
              </a:rPr>
              <a:t>But they have only 56 % of the follow-up complete at 30 days!</a:t>
            </a:r>
          </a:p>
          <a:p>
            <a:r>
              <a:rPr lang="en-US" b="1" dirty="0" smtClean="0">
                <a:solidFill>
                  <a:srgbClr val="FF0000"/>
                </a:solidFill>
              </a:rPr>
              <a:t>But they have only 44 % of the follow-up complete at 90 days!</a:t>
            </a:r>
            <a:endParaRPr lang="en-US" b="1" dirty="0">
              <a:solidFill>
                <a:srgbClr val="FF0000"/>
              </a:solidFill>
            </a:endParaRPr>
          </a:p>
        </p:txBody>
      </p:sp>
    </p:spTree>
    <p:extLst>
      <p:ext uri="{BB962C8B-B14F-4D97-AF65-F5344CB8AC3E}">
        <p14:creationId xmlns:p14="http://schemas.microsoft.com/office/powerpoint/2010/main" val="2760157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b="1" dirty="0" smtClean="0"/>
              <a:t>Primary outcome variable</a:t>
            </a:r>
            <a:endParaRPr lang="en-US" sz="4000" b="1"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700808"/>
            <a:ext cx="5639032" cy="3810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kstvak 3"/>
          <p:cNvSpPr txBox="1"/>
          <p:nvPr/>
        </p:nvSpPr>
        <p:spPr>
          <a:xfrm>
            <a:off x="971600" y="5877270"/>
            <a:ext cx="7646645" cy="646331"/>
          </a:xfrm>
          <a:prstGeom prst="rect">
            <a:avLst/>
          </a:prstGeom>
          <a:noFill/>
        </p:spPr>
        <p:txBody>
          <a:bodyPr wrap="none" rtlCol="0">
            <a:spAutoFit/>
          </a:bodyPr>
          <a:lstStyle/>
          <a:p>
            <a:r>
              <a:rPr lang="en-US" b="1" dirty="0" smtClean="0">
                <a:solidFill>
                  <a:srgbClr val="FF0000"/>
                </a:solidFill>
              </a:rPr>
              <a:t>They then redefine between the different versions of the manuscript the</a:t>
            </a:r>
          </a:p>
          <a:p>
            <a:r>
              <a:rPr lang="en-US" b="1" dirty="0">
                <a:solidFill>
                  <a:srgbClr val="FF0000"/>
                </a:solidFill>
              </a:rPr>
              <a:t>p</a:t>
            </a:r>
            <a:r>
              <a:rPr lang="en-US" b="1" dirty="0" smtClean="0">
                <a:solidFill>
                  <a:srgbClr val="FF0000"/>
                </a:solidFill>
              </a:rPr>
              <a:t>rimary outcome event from the unbiased 90 days to the biased hospital stay!</a:t>
            </a:r>
            <a:endParaRPr lang="en-US" b="1" dirty="0">
              <a:solidFill>
                <a:srgbClr val="FF0000"/>
              </a:solidFill>
            </a:endParaRPr>
          </a:p>
        </p:txBody>
      </p:sp>
    </p:spTree>
    <p:extLst>
      <p:ext uri="{BB962C8B-B14F-4D97-AF65-F5344CB8AC3E}">
        <p14:creationId xmlns:p14="http://schemas.microsoft.com/office/powerpoint/2010/main" val="1886964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2520061"/>
            <a:ext cx="9036496" cy="2009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9728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el 1"/>
          <p:cNvSpPr>
            <a:spLocks noGrp="1"/>
          </p:cNvSpPr>
          <p:nvPr>
            <p:ph type="title"/>
          </p:nvPr>
        </p:nvSpPr>
        <p:spPr>
          <a:xfrm>
            <a:off x="500063" y="285750"/>
            <a:ext cx="8229600" cy="1143000"/>
          </a:xfrm>
        </p:spPr>
        <p:txBody>
          <a:bodyPr/>
          <a:lstStyle/>
          <a:p>
            <a:pPr eaLnBrk="1" hangingPunct="1"/>
            <a:r>
              <a:rPr lang="en-US" sz="4000" b="1" smtClean="0"/>
              <a:t>Follow-up methodologies</a:t>
            </a:r>
          </a:p>
        </p:txBody>
      </p:sp>
      <p:sp>
        <p:nvSpPr>
          <p:cNvPr id="113667" name="Tekstvak 3"/>
          <p:cNvSpPr txBox="1">
            <a:spLocks noChangeArrowheads="1"/>
          </p:cNvSpPr>
          <p:nvPr/>
        </p:nvSpPr>
        <p:spPr bwMode="auto">
          <a:xfrm>
            <a:off x="285750" y="1571625"/>
            <a:ext cx="8572500" cy="4400550"/>
          </a:xfrm>
          <a:prstGeom prst="rect">
            <a:avLst/>
          </a:prstGeom>
          <a:noFill/>
          <a:ln w="9525">
            <a:noFill/>
            <a:miter lim="800000"/>
            <a:headEnd/>
            <a:tailEnd/>
          </a:ln>
        </p:spPr>
        <p:txBody>
          <a:bodyPr>
            <a:spAutoFit/>
          </a:bodyPr>
          <a:lstStyle/>
          <a:p>
            <a:pPr>
              <a:buFont typeface="Arial" pitchFamily="34" charset="0"/>
              <a:buChar char="•"/>
            </a:pPr>
            <a:r>
              <a:rPr lang="en-US" sz="2000">
                <a:latin typeface="Calibri" pitchFamily="34" charset="0"/>
              </a:rPr>
              <a:t> </a:t>
            </a:r>
            <a:r>
              <a:rPr lang="en-US" sz="2000" u="sng">
                <a:latin typeface="Calibri" pitchFamily="34" charset="0"/>
              </a:rPr>
              <a:t>Informal methodology</a:t>
            </a:r>
          </a:p>
          <a:p>
            <a:pPr lvl="1"/>
            <a:r>
              <a:rPr lang="en-US" sz="2000">
                <a:latin typeface="Calibri" pitchFamily="34" charset="0"/>
              </a:rPr>
              <a:t>	Date of last report </a:t>
            </a:r>
          </a:p>
          <a:p>
            <a:pPr lvl="1"/>
            <a:r>
              <a:rPr lang="en-US" sz="2000">
                <a:latin typeface="Calibri" pitchFamily="34" charset="0"/>
              </a:rPr>
              <a:t>		</a:t>
            </a:r>
          </a:p>
          <a:p>
            <a:pPr>
              <a:buFont typeface="Arial" pitchFamily="34" charset="0"/>
              <a:buChar char="•"/>
            </a:pPr>
            <a:r>
              <a:rPr lang="en-US" sz="2000">
                <a:latin typeface="Calibri" pitchFamily="34" charset="0"/>
              </a:rPr>
              <a:t> </a:t>
            </a:r>
            <a:r>
              <a:rPr lang="en-US" sz="2000" u="sng">
                <a:latin typeface="Calibri" pitchFamily="34" charset="0"/>
              </a:rPr>
              <a:t>Formal methodologies</a:t>
            </a:r>
          </a:p>
          <a:p>
            <a:r>
              <a:rPr lang="en-US" sz="2000">
                <a:latin typeface="Calibri" pitchFamily="34" charset="0"/>
              </a:rPr>
              <a:t>	Anniversary method </a:t>
            </a:r>
          </a:p>
          <a:p>
            <a:endParaRPr lang="en-US" sz="2000">
              <a:latin typeface="Calibri" pitchFamily="34" charset="0"/>
            </a:endParaRPr>
          </a:p>
          <a:p>
            <a:r>
              <a:rPr lang="en-US" sz="2000">
                <a:latin typeface="Calibri" pitchFamily="34" charset="0"/>
              </a:rPr>
              <a:t>		patient contact at </a:t>
            </a:r>
            <a:r>
              <a:rPr lang="en-US" sz="2000" b="1">
                <a:latin typeface="Calibri" pitchFamily="34" charset="0"/>
              </a:rPr>
              <a:t>anniversary</a:t>
            </a:r>
            <a:r>
              <a:rPr lang="en-US" sz="2000">
                <a:latin typeface="Calibri" pitchFamily="34" charset="0"/>
              </a:rPr>
              <a:t> of time 0 (day, wk, yr))</a:t>
            </a:r>
          </a:p>
          <a:p>
            <a:r>
              <a:rPr lang="en-US" sz="2000">
                <a:latin typeface="Calibri" pitchFamily="34" charset="0"/>
              </a:rPr>
              <a:t>		large missing intervals between anniversaries</a:t>
            </a:r>
          </a:p>
          <a:p>
            <a:endParaRPr lang="en-US" sz="2000">
              <a:latin typeface="Calibri" pitchFamily="34" charset="0"/>
            </a:endParaRPr>
          </a:p>
          <a:p>
            <a:r>
              <a:rPr lang="en-US" sz="2000">
                <a:latin typeface="Calibri" pitchFamily="34" charset="0"/>
              </a:rPr>
              <a:t>	Common closing date method </a:t>
            </a:r>
          </a:p>
          <a:p>
            <a:endParaRPr lang="en-US" sz="2000">
              <a:latin typeface="Calibri" pitchFamily="34" charset="0"/>
            </a:endParaRPr>
          </a:p>
          <a:p>
            <a:r>
              <a:rPr lang="en-US" sz="2000">
                <a:latin typeface="Calibri" pitchFamily="34" charset="0"/>
              </a:rPr>
              <a:t>		define a </a:t>
            </a:r>
            <a:r>
              <a:rPr lang="en-US" sz="2000" b="1">
                <a:latin typeface="Calibri" pitchFamily="34" charset="0"/>
              </a:rPr>
              <a:t>common closing date </a:t>
            </a:r>
            <a:r>
              <a:rPr lang="en-US" sz="2000">
                <a:latin typeface="Calibri" pitchFamily="34" charset="0"/>
              </a:rPr>
              <a:t>and hour first (past or future)</a:t>
            </a:r>
          </a:p>
          <a:p>
            <a:r>
              <a:rPr lang="en-US" sz="2000">
                <a:latin typeface="Calibri" pitchFamily="34" charset="0"/>
              </a:rPr>
              <a:t>		all information is gathered till that common closing date</a:t>
            </a:r>
          </a:p>
          <a:p>
            <a:r>
              <a:rPr lang="en-US" sz="2000">
                <a:latin typeface="Calibri" pitchFamily="34" charset="0"/>
              </a:rPr>
              <a:t>		all posterior information is excluded</a:t>
            </a:r>
          </a:p>
        </p:txBody>
      </p:sp>
      <p:sp>
        <p:nvSpPr>
          <p:cNvPr id="2" name="Tekstvak 1"/>
          <p:cNvSpPr txBox="1"/>
          <p:nvPr/>
        </p:nvSpPr>
        <p:spPr>
          <a:xfrm>
            <a:off x="971600" y="6165304"/>
            <a:ext cx="7404976" cy="646331"/>
          </a:xfrm>
          <a:prstGeom prst="rect">
            <a:avLst/>
          </a:prstGeom>
          <a:noFill/>
        </p:spPr>
        <p:txBody>
          <a:bodyPr wrap="none" rtlCol="0">
            <a:spAutoFit/>
          </a:bodyPr>
          <a:lstStyle/>
          <a:p>
            <a:r>
              <a:rPr lang="en-US" b="1" dirty="0" smtClean="0">
                <a:solidFill>
                  <a:srgbClr val="FF0000"/>
                </a:solidFill>
              </a:rPr>
              <a:t>No comment made in the whole manuscript about follow-up methodology, </a:t>
            </a:r>
          </a:p>
          <a:p>
            <a:r>
              <a:rPr lang="en-US" b="1" dirty="0" smtClean="0">
                <a:solidFill>
                  <a:srgbClr val="FF0000"/>
                </a:solidFill>
              </a:rPr>
              <a:t>neither about invitations to try to complete the missing follow-up</a:t>
            </a:r>
            <a:endParaRPr lang="en-US" b="1" dirty="0">
              <a:solidFill>
                <a:srgbClr val="FF0000"/>
              </a:solidFill>
            </a:endParaRPr>
          </a:p>
        </p:txBody>
      </p:sp>
    </p:spTree>
    <p:extLst>
      <p:ext uri="{BB962C8B-B14F-4D97-AF65-F5344CB8AC3E}">
        <p14:creationId xmlns:p14="http://schemas.microsoft.com/office/powerpoint/2010/main" val="2408464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el 1"/>
          <p:cNvSpPr>
            <a:spLocks noGrp="1"/>
          </p:cNvSpPr>
          <p:nvPr>
            <p:ph type="title"/>
          </p:nvPr>
        </p:nvSpPr>
        <p:spPr>
          <a:xfrm>
            <a:off x="500063" y="285750"/>
            <a:ext cx="8229600" cy="1143000"/>
          </a:xfrm>
        </p:spPr>
        <p:txBody>
          <a:bodyPr/>
          <a:lstStyle/>
          <a:p>
            <a:pPr eaLnBrk="1" hangingPunct="1"/>
            <a:r>
              <a:rPr lang="en-US" sz="4000" b="1" dirty="0" smtClean="0"/>
              <a:t>Missing follow-up</a:t>
            </a: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132856"/>
            <a:ext cx="8425036" cy="1111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994" y="4378978"/>
            <a:ext cx="8375284" cy="1426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vak 1"/>
          <p:cNvSpPr txBox="1"/>
          <p:nvPr/>
        </p:nvSpPr>
        <p:spPr>
          <a:xfrm>
            <a:off x="1331640" y="3717032"/>
            <a:ext cx="7230462" cy="369332"/>
          </a:xfrm>
          <a:prstGeom prst="rect">
            <a:avLst/>
          </a:prstGeom>
          <a:noFill/>
        </p:spPr>
        <p:txBody>
          <a:bodyPr wrap="square" rtlCol="0">
            <a:spAutoFit/>
          </a:bodyPr>
          <a:lstStyle/>
          <a:p>
            <a:r>
              <a:rPr lang="en-US" b="1" dirty="0" smtClean="0">
                <a:solidFill>
                  <a:srgbClr val="FF0000"/>
                </a:solidFill>
              </a:rPr>
              <a:t>Top paragraph conflicts completely with bottom paragraph!</a:t>
            </a:r>
            <a:endParaRPr lang="en-US" b="1" dirty="0">
              <a:solidFill>
                <a:srgbClr val="FF0000"/>
              </a:solidFill>
            </a:endParaRPr>
          </a:p>
        </p:txBody>
      </p:sp>
    </p:spTree>
    <p:extLst>
      <p:ext uri="{BB962C8B-B14F-4D97-AF65-F5344CB8AC3E}">
        <p14:creationId xmlns:p14="http://schemas.microsoft.com/office/powerpoint/2010/main" val="2408464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574032"/>
            <a:ext cx="8229600" cy="1143000"/>
          </a:xfrm>
        </p:spPr>
        <p:txBody>
          <a:bodyPr>
            <a:normAutofit fontScale="90000"/>
          </a:bodyPr>
          <a:lstStyle/>
          <a:p>
            <a:r>
              <a:rPr lang="en-US" b="1" dirty="0" smtClean="0"/>
              <a:t>Should we continue to read this manuscript?</a:t>
            </a:r>
            <a:endParaRPr lang="en-US" b="1" dirty="0"/>
          </a:p>
        </p:txBody>
      </p:sp>
    </p:spTree>
    <p:extLst>
      <p:ext uri="{BB962C8B-B14F-4D97-AF65-F5344CB8AC3E}">
        <p14:creationId xmlns:p14="http://schemas.microsoft.com/office/powerpoint/2010/main" val="1672875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el 1"/>
          <p:cNvSpPr>
            <a:spLocks noGrp="1"/>
          </p:cNvSpPr>
          <p:nvPr>
            <p:ph type="title"/>
          </p:nvPr>
        </p:nvSpPr>
        <p:spPr>
          <a:xfrm>
            <a:off x="457200" y="-26988"/>
            <a:ext cx="8229600" cy="1143001"/>
          </a:xfrm>
        </p:spPr>
        <p:txBody>
          <a:bodyPr/>
          <a:lstStyle/>
          <a:p>
            <a:r>
              <a:rPr lang="en-GB" sz="4000" b="1" smtClean="0"/>
              <a:t>Accuracy of Mathematical modelling</a:t>
            </a:r>
          </a:p>
        </p:txBody>
      </p:sp>
      <p:sp>
        <p:nvSpPr>
          <p:cNvPr id="175107" name="Tijdelijke aanduiding voor inhoud 2"/>
          <p:cNvSpPr>
            <a:spLocks noGrp="1"/>
          </p:cNvSpPr>
          <p:nvPr>
            <p:ph idx="1"/>
          </p:nvPr>
        </p:nvSpPr>
        <p:spPr>
          <a:xfrm>
            <a:off x="457200" y="981075"/>
            <a:ext cx="8229600" cy="4525963"/>
          </a:xfrm>
        </p:spPr>
        <p:txBody>
          <a:bodyPr>
            <a:normAutofit fontScale="92500" lnSpcReduction="20000"/>
          </a:bodyPr>
          <a:lstStyle/>
          <a:p>
            <a:r>
              <a:rPr lang="en-GB" sz="2000" dirty="0" smtClean="0"/>
              <a:t>Calibration</a:t>
            </a:r>
          </a:p>
          <a:p>
            <a:pPr lvl="1"/>
            <a:r>
              <a:rPr lang="en-GB" sz="2000" dirty="0" smtClean="0"/>
              <a:t>How well do predicted probabilities agree with actual observed risk.</a:t>
            </a:r>
          </a:p>
          <a:p>
            <a:pPr lvl="1"/>
            <a:r>
              <a:rPr lang="en-GB" sz="2000" dirty="0" smtClean="0"/>
              <a:t>When the average predicted risk in a subgroup matches the observed risk then there is good calibration.</a:t>
            </a:r>
          </a:p>
          <a:p>
            <a:pPr lvl="1"/>
            <a:r>
              <a:rPr lang="en-GB" sz="2000" u="sng" dirty="0" err="1" smtClean="0"/>
              <a:t>Hosmer-Lemeshow</a:t>
            </a:r>
            <a:r>
              <a:rPr lang="en-GB" sz="2000" u="sng" dirty="0" smtClean="0"/>
              <a:t> statistic </a:t>
            </a:r>
            <a:r>
              <a:rPr lang="en-GB" sz="2000" dirty="0" smtClean="0"/>
              <a:t>compares proportions. Imperfect but popular method.</a:t>
            </a:r>
          </a:p>
          <a:p>
            <a:r>
              <a:rPr lang="en-GB" sz="2000" dirty="0" smtClean="0"/>
              <a:t>Discrimination</a:t>
            </a:r>
          </a:p>
          <a:p>
            <a:pPr lvl="1"/>
            <a:r>
              <a:rPr lang="en-GB" sz="2000" dirty="0" smtClean="0"/>
              <a:t>How well can a model separate black from white</a:t>
            </a:r>
          </a:p>
          <a:p>
            <a:pPr lvl="1"/>
            <a:r>
              <a:rPr lang="en-GB" sz="2000" dirty="0" smtClean="0"/>
              <a:t>If the model identifies a true higher proportion in a cohort it is considered to discriminate well, even if it does not match correctly.</a:t>
            </a:r>
          </a:p>
          <a:p>
            <a:pPr lvl="1"/>
            <a:r>
              <a:rPr lang="en-GB" sz="2000" dirty="0" smtClean="0"/>
              <a:t>Neglects the random nature of future events if used in predictive modelling.</a:t>
            </a:r>
          </a:p>
          <a:p>
            <a:pPr lvl="1"/>
            <a:r>
              <a:rPr lang="en-GB" sz="2000" u="sng" dirty="0" smtClean="0"/>
              <a:t>C-statistic (concordance index), </a:t>
            </a:r>
          </a:p>
          <a:p>
            <a:pPr lvl="1"/>
            <a:r>
              <a:rPr lang="en-GB" sz="2000" u="sng" dirty="0" smtClean="0"/>
              <a:t>ROC curve</a:t>
            </a:r>
            <a:r>
              <a:rPr lang="en-GB" sz="2000" dirty="0" smtClean="0"/>
              <a:t> (receiver operating characteristics)</a:t>
            </a:r>
          </a:p>
          <a:p>
            <a:r>
              <a:rPr lang="en-GB" sz="2000" dirty="0" smtClean="0"/>
              <a:t>Combination calibration-discrimination</a:t>
            </a:r>
          </a:p>
          <a:p>
            <a:pPr lvl="1"/>
            <a:r>
              <a:rPr lang="en-GB" sz="2000" u="sng" dirty="0" smtClean="0"/>
              <a:t>Likelihood statistics, R², Brier score</a:t>
            </a:r>
          </a:p>
          <a:p>
            <a:pPr lvl="1"/>
            <a:endParaRPr lang="en-GB" sz="2000" dirty="0" smtClean="0"/>
          </a:p>
        </p:txBody>
      </p:sp>
    </p:spTree>
    <p:extLst>
      <p:ext uri="{BB962C8B-B14F-4D97-AF65-F5344CB8AC3E}">
        <p14:creationId xmlns:p14="http://schemas.microsoft.com/office/powerpoint/2010/main" val="12944612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el 1"/>
          <p:cNvSpPr>
            <a:spLocks noGrp="1"/>
          </p:cNvSpPr>
          <p:nvPr>
            <p:ph type="title"/>
          </p:nvPr>
        </p:nvSpPr>
        <p:spPr>
          <a:xfrm>
            <a:off x="457200" y="-26988"/>
            <a:ext cx="8229600" cy="1143001"/>
          </a:xfrm>
        </p:spPr>
        <p:txBody>
          <a:bodyPr/>
          <a:lstStyle/>
          <a:p>
            <a:r>
              <a:rPr lang="en-GB" sz="4000" b="1" dirty="0" smtClean="0"/>
              <a:t>The calibration of the EuroSCORE II</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310" y="2060848"/>
            <a:ext cx="4547180" cy="3968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6075" y="939552"/>
            <a:ext cx="48196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kstvak 2"/>
          <p:cNvSpPr txBox="1"/>
          <p:nvPr/>
        </p:nvSpPr>
        <p:spPr>
          <a:xfrm>
            <a:off x="899592" y="6165303"/>
            <a:ext cx="7080272" cy="646331"/>
          </a:xfrm>
          <a:prstGeom prst="rect">
            <a:avLst/>
          </a:prstGeom>
          <a:noFill/>
        </p:spPr>
        <p:txBody>
          <a:bodyPr wrap="none" rtlCol="0">
            <a:spAutoFit/>
          </a:bodyPr>
          <a:lstStyle/>
          <a:p>
            <a:pPr algn="ctr"/>
            <a:r>
              <a:rPr lang="en-US" b="1" dirty="0" smtClean="0">
                <a:solidFill>
                  <a:srgbClr val="FF0000"/>
                </a:solidFill>
              </a:rPr>
              <a:t>A statistical significant HL is associated with BAD calibration (here 0.05)  </a:t>
            </a:r>
          </a:p>
          <a:p>
            <a:pPr algn="ctr"/>
            <a:r>
              <a:rPr lang="en-US" b="1" dirty="0" smtClean="0">
                <a:solidFill>
                  <a:srgbClr val="FF0000"/>
                </a:solidFill>
              </a:rPr>
              <a:t>but a non-significant test is not associated with good calibration.</a:t>
            </a:r>
            <a:endParaRPr lang="en-US" b="1" dirty="0">
              <a:solidFill>
                <a:srgbClr val="FF0000"/>
              </a:solidFill>
            </a:endParaRPr>
          </a:p>
        </p:txBody>
      </p:sp>
    </p:spTree>
    <p:extLst>
      <p:ext uri="{BB962C8B-B14F-4D97-AF65-F5344CB8AC3E}">
        <p14:creationId xmlns:p14="http://schemas.microsoft.com/office/powerpoint/2010/main" val="30143880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el 1"/>
          <p:cNvSpPr>
            <a:spLocks noGrp="1"/>
          </p:cNvSpPr>
          <p:nvPr>
            <p:ph type="title"/>
          </p:nvPr>
        </p:nvSpPr>
        <p:spPr>
          <a:xfrm>
            <a:off x="457200" y="-26988"/>
            <a:ext cx="8229600" cy="1143001"/>
          </a:xfrm>
        </p:spPr>
        <p:txBody>
          <a:bodyPr>
            <a:normAutofit fontScale="90000"/>
          </a:bodyPr>
          <a:lstStyle/>
          <a:p>
            <a:r>
              <a:rPr lang="en-GB" sz="4000" b="1" dirty="0" smtClean="0"/>
              <a:t>The discrimination of the EuroSCORE II</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922685"/>
            <a:ext cx="7123096" cy="2183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8436" y="3105795"/>
            <a:ext cx="4038774" cy="2890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14334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el 1"/>
          <p:cNvSpPr>
            <a:spLocks noGrp="1"/>
          </p:cNvSpPr>
          <p:nvPr>
            <p:ph type="title"/>
          </p:nvPr>
        </p:nvSpPr>
        <p:spPr>
          <a:xfrm>
            <a:off x="457200" y="-26988"/>
            <a:ext cx="8229600" cy="1143001"/>
          </a:xfrm>
        </p:spPr>
        <p:txBody>
          <a:bodyPr>
            <a:normAutofit fontScale="90000"/>
          </a:bodyPr>
          <a:lstStyle/>
          <a:p>
            <a:r>
              <a:rPr lang="en-GB" sz="4000" b="1" dirty="0" smtClean="0"/>
              <a:t>The discrimination of the EuroSCORE II</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922685"/>
            <a:ext cx="7123096" cy="2183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1878" y="4077072"/>
            <a:ext cx="7306834"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vak 1"/>
          <p:cNvSpPr txBox="1"/>
          <p:nvPr/>
        </p:nvSpPr>
        <p:spPr>
          <a:xfrm>
            <a:off x="718828" y="5805264"/>
            <a:ext cx="7885620" cy="646331"/>
          </a:xfrm>
          <a:prstGeom prst="rect">
            <a:avLst/>
          </a:prstGeom>
          <a:noFill/>
        </p:spPr>
        <p:txBody>
          <a:bodyPr wrap="none" rtlCol="0">
            <a:spAutoFit/>
          </a:bodyPr>
          <a:lstStyle/>
          <a:p>
            <a:r>
              <a:rPr lang="en-US" b="1" dirty="0" smtClean="0">
                <a:solidFill>
                  <a:srgbClr val="FF0000"/>
                </a:solidFill>
              </a:rPr>
              <a:t>So the discrimination improved from 0.789 to 0.809 between EuroSCORE I and II.</a:t>
            </a:r>
          </a:p>
          <a:p>
            <a:r>
              <a:rPr lang="en-US" b="1" dirty="0" smtClean="0">
                <a:solidFill>
                  <a:srgbClr val="FF0000"/>
                </a:solidFill>
              </a:rPr>
              <a:t>This improvement is NOT SIGNIFICANT</a:t>
            </a:r>
            <a:endParaRPr lang="en-US" b="1" dirty="0">
              <a:solidFill>
                <a:srgbClr val="FF0000"/>
              </a:solidFill>
            </a:endParaRPr>
          </a:p>
        </p:txBody>
      </p:sp>
    </p:spTree>
    <p:extLst>
      <p:ext uri="{BB962C8B-B14F-4D97-AF65-F5344CB8AC3E}">
        <p14:creationId xmlns:p14="http://schemas.microsoft.com/office/powerpoint/2010/main" val="1487118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itel 1"/>
          <p:cNvSpPr>
            <a:spLocks noGrp="1"/>
          </p:cNvSpPr>
          <p:nvPr>
            <p:ph type="title"/>
          </p:nvPr>
        </p:nvSpPr>
        <p:spPr>
          <a:xfrm>
            <a:off x="457200" y="188913"/>
            <a:ext cx="8229600" cy="490537"/>
          </a:xfrm>
        </p:spPr>
        <p:txBody>
          <a:bodyPr>
            <a:normAutofit fontScale="90000"/>
          </a:bodyPr>
          <a:lstStyle/>
          <a:p>
            <a:r>
              <a:rPr lang="en-GB" sz="4000" b="1" smtClean="0"/>
              <a:t>ROC analysis</a:t>
            </a:r>
          </a:p>
        </p:txBody>
      </p:sp>
      <p:sp>
        <p:nvSpPr>
          <p:cNvPr id="174083" name="Tekstvak 11"/>
          <p:cNvSpPr txBox="1">
            <a:spLocks noChangeArrowheads="1"/>
          </p:cNvSpPr>
          <p:nvPr/>
        </p:nvSpPr>
        <p:spPr bwMode="auto">
          <a:xfrm>
            <a:off x="971550" y="1268413"/>
            <a:ext cx="6904038" cy="5447645"/>
          </a:xfrm>
          <a:prstGeom prst="rect">
            <a:avLst/>
          </a:prstGeom>
          <a:noFill/>
          <a:ln w="9525">
            <a:noFill/>
            <a:miter lim="800000"/>
            <a:headEnd/>
            <a:tailEnd/>
          </a:ln>
        </p:spPr>
        <p:txBody>
          <a:bodyPr>
            <a:spAutoFit/>
          </a:bodyPr>
          <a:lstStyle/>
          <a:p>
            <a:pPr>
              <a:defRPr/>
            </a:pPr>
            <a:r>
              <a:rPr lang="en-GB" sz="2400" dirty="0"/>
              <a:t>The C-statistic is only based on </a:t>
            </a:r>
            <a:r>
              <a:rPr lang="en-GB" sz="2400" u="sng" dirty="0"/>
              <a:t>ranking and therefore not very sensitive</a:t>
            </a:r>
            <a:r>
              <a:rPr lang="en-GB" sz="2400" dirty="0"/>
              <a:t>.</a:t>
            </a:r>
          </a:p>
          <a:p>
            <a:r>
              <a:rPr lang="en-GB" sz="2400" dirty="0"/>
              <a:t>Other measures are better for model selection</a:t>
            </a:r>
            <a:r>
              <a:rPr lang="en-GB" sz="2400" dirty="0" smtClean="0"/>
              <a:t>.</a:t>
            </a:r>
            <a:r>
              <a:rPr lang="en-GB" sz="2400" dirty="0"/>
              <a:t> </a:t>
            </a:r>
            <a:endParaRPr lang="en-GB" sz="2400" dirty="0" smtClean="0"/>
          </a:p>
          <a:p>
            <a:r>
              <a:rPr lang="en-GB" sz="2400" dirty="0" smtClean="0"/>
              <a:t>Examples are: Likelihood statistics, R², Brier score</a:t>
            </a:r>
          </a:p>
          <a:p>
            <a:pPr>
              <a:defRPr/>
            </a:pPr>
            <a:endParaRPr lang="en-GB" dirty="0">
              <a:latin typeface="+mn-lt"/>
            </a:endParaRPr>
          </a:p>
          <a:p>
            <a:pPr>
              <a:defRPr/>
            </a:pPr>
            <a:r>
              <a:rPr lang="en-GB" dirty="0">
                <a:latin typeface="+mn-lt"/>
              </a:rPr>
              <a:t>A test can have a high sensitivity but a low specificity.</a:t>
            </a:r>
          </a:p>
          <a:p>
            <a:pPr>
              <a:defRPr/>
            </a:pPr>
            <a:r>
              <a:rPr lang="en-GB" dirty="0">
                <a:latin typeface="+mn-lt"/>
              </a:rPr>
              <a:t>The diagnostic likelihood ratio is used to combine these two measures.</a:t>
            </a:r>
          </a:p>
          <a:p>
            <a:pPr>
              <a:defRPr/>
            </a:pPr>
            <a:r>
              <a:rPr lang="en-GB" b="1" dirty="0" smtClean="0">
                <a:latin typeface="+mn-lt"/>
              </a:rPr>
              <a:t>Likelihood </a:t>
            </a:r>
            <a:r>
              <a:rPr lang="en-GB" b="1" dirty="0">
                <a:latin typeface="+mn-lt"/>
              </a:rPr>
              <a:t>ratio, positive </a:t>
            </a:r>
            <a:r>
              <a:rPr lang="en-GB" dirty="0">
                <a:latin typeface="+mn-lt"/>
              </a:rPr>
              <a:t>(LR+) = sensitivity / (1-specificity)</a:t>
            </a:r>
          </a:p>
          <a:p>
            <a:pPr>
              <a:defRPr/>
            </a:pPr>
            <a:r>
              <a:rPr lang="en-GB" dirty="0">
                <a:latin typeface="+mn-lt"/>
              </a:rPr>
              <a:t>Is an estimate of the relative predictive value of a test</a:t>
            </a:r>
          </a:p>
          <a:p>
            <a:pPr>
              <a:defRPr/>
            </a:pPr>
            <a:r>
              <a:rPr lang="en-GB" dirty="0">
                <a:latin typeface="+mn-lt"/>
              </a:rPr>
              <a:t>(true positives / false positives)</a:t>
            </a:r>
          </a:p>
          <a:p>
            <a:pPr>
              <a:defRPr/>
            </a:pPr>
            <a:r>
              <a:rPr lang="en-GB" dirty="0">
                <a:latin typeface="+mn-lt"/>
              </a:rPr>
              <a:t>value &gt; 10 is large and good</a:t>
            </a:r>
          </a:p>
          <a:p>
            <a:pPr>
              <a:defRPr/>
            </a:pPr>
            <a:r>
              <a:rPr lang="en-GB" dirty="0">
                <a:latin typeface="+mn-lt"/>
              </a:rPr>
              <a:t>value 5-10 is moderate</a:t>
            </a:r>
          </a:p>
          <a:p>
            <a:pPr>
              <a:defRPr/>
            </a:pPr>
            <a:r>
              <a:rPr lang="en-GB" dirty="0">
                <a:latin typeface="+mn-lt"/>
              </a:rPr>
              <a:t>value &lt; 2 is poor</a:t>
            </a:r>
          </a:p>
          <a:p>
            <a:pPr>
              <a:defRPr/>
            </a:pPr>
            <a:endParaRPr lang="en-GB" dirty="0">
              <a:latin typeface="+mn-lt"/>
            </a:endParaRPr>
          </a:p>
          <a:p>
            <a:pPr>
              <a:defRPr/>
            </a:pPr>
            <a:r>
              <a:rPr lang="en-GB" b="1" dirty="0">
                <a:latin typeface="+mn-lt"/>
              </a:rPr>
              <a:t>Likelihood ratio, negative </a:t>
            </a:r>
            <a:r>
              <a:rPr lang="en-GB" dirty="0">
                <a:latin typeface="+mn-lt"/>
              </a:rPr>
              <a:t>(LR-) = (1-sensitivity) / specificity</a:t>
            </a:r>
          </a:p>
          <a:p>
            <a:pPr>
              <a:defRPr/>
            </a:pPr>
            <a:r>
              <a:rPr lang="en-GB" dirty="0">
                <a:latin typeface="+mn-lt"/>
              </a:rPr>
              <a:t>value &lt; 0.1 is good</a:t>
            </a:r>
          </a:p>
          <a:p>
            <a:pPr>
              <a:defRPr/>
            </a:pPr>
            <a:r>
              <a:rPr lang="en-GB" dirty="0">
                <a:latin typeface="+mn-lt"/>
              </a:rPr>
              <a:t>value 0.1 – 0.5 is considered moderate</a:t>
            </a:r>
          </a:p>
          <a:p>
            <a:pPr>
              <a:defRPr/>
            </a:pPr>
            <a:r>
              <a:rPr lang="en-GB" dirty="0">
                <a:latin typeface="+mn-lt"/>
              </a:rPr>
              <a:t>value &gt; 0.5 is poor</a:t>
            </a:r>
          </a:p>
        </p:txBody>
      </p:sp>
    </p:spTree>
    <p:extLst>
      <p:ext uri="{BB962C8B-B14F-4D97-AF65-F5344CB8AC3E}">
        <p14:creationId xmlns:p14="http://schemas.microsoft.com/office/powerpoint/2010/main" val="25942572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913" y="247650"/>
            <a:ext cx="1400175" cy="636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87062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b="1" dirty="0" smtClean="0"/>
              <a:t>Conclusions</a:t>
            </a:r>
            <a:endParaRPr lang="en-US" sz="4000" b="1" dirty="0"/>
          </a:p>
        </p:txBody>
      </p:sp>
      <p:sp>
        <p:nvSpPr>
          <p:cNvPr id="3" name="Tijdelijke aanduiding voor inhoud 2"/>
          <p:cNvSpPr>
            <a:spLocks noGrp="1"/>
          </p:cNvSpPr>
          <p:nvPr>
            <p:ph idx="1"/>
          </p:nvPr>
        </p:nvSpPr>
        <p:spPr>
          <a:xfrm>
            <a:off x="457200" y="1600200"/>
            <a:ext cx="8229600" cy="4925144"/>
          </a:xfrm>
        </p:spPr>
        <p:txBody>
          <a:bodyPr>
            <a:normAutofit fontScale="77500" lnSpcReduction="20000"/>
          </a:bodyPr>
          <a:lstStyle/>
          <a:p>
            <a:r>
              <a:rPr lang="en-US" b="1" dirty="0" smtClean="0"/>
              <a:t>EuroSCORE II </a:t>
            </a:r>
          </a:p>
          <a:p>
            <a:pPr lvl="1"/>
            <a:r>
              <a:rPr lang="en-US" dirty="0" smtClean="0"/>
              <a:t>does not score quality of care.</a:t>
            </a:r>
          </a:p>
          <a:p>
            <a:pPr lvl="1"/>
            <a:r>
              <a:rPr lang="en-US" dirty="0" smtClean="0"/>
              <a:t>does not score risk of care.</a:t>
            </a:r>
          </a:p>
          <a:p>
            <a:pPr lvl="1"/>
            <a:r>
              <a:rPr lang="en-US" dirty="0" smtClean="0"/>
              <a:t>remains having a parsimonious dataset</a:t>
            </a:r>
          </a:p>
          <a:p>
            <a:pPr lvl="1"/>
            <a:r>
              <a:rPr lang="en-US" dirty="0" smtClean="0"/>
              <a:t>continues to use nominal data for continuous variables</a:t>
            </a:r>
          </a:p>
          <a:p>
            <a:pPr lvl="1"/>
            <a:r>
              <a:rPr lang="en-US" dirty="0" smtClean="0"/>
              <a:t>has added renal dysfunction under a clearance format</a:t>
            </a:r>
          </a:p>
          <a:p>
            <a:pPr lvl="1"/>
            <a:r>
              <a:rPr lang="en-US" dirty="0" smtClean="0"/>
              <a:t>has a massive incomplete dataset, inappropriate for any analysis</a:t>
            </a:r>
          </a:p>
          <a:p>
            <a:pPr lvl="1"/>
            <a:r>
              <a:rPr lang="en-US" dirty="0" smtClean="0"/>
              <a:t>has improved calibration but the HL test identifies a possible calibration issue.</a:t>
            </a:r>
          </a:p>
          <a:p>
            <a:pPr lvl="1"/>
            <a:r>
              <a:rPr lang="en-US" dirty="0" smtClean="0"/>
              <a:t>has not improved its discriminatory power and does not exceed the 0.8 in the prediction of rare events.</a:t>
            </a:r>
          </a:p>
          <a:p>
            <a:pPr lvl="1"/>
            <a:r>
              <a:rPr lang="en-US" dirty="0" smtClean="0"/>
              <a:t>can and should not be used for quality control evaluations or comparisons.</a:t>
            </a:r>
          </a:p>
          <a:p>
            <a:pPr lvl="1"/>
            <a:r>
              <a:rPr lang="en-US" dirty="0" smtClean="0"/>
              <a:t>cannot be used for differential therapy purposes. </a:t>
            </a:r>
            <a:endParaRPr lang="en-US" dirty="0"/>
          </a:p>
        </p:txBody>
      </p:sp>
    </p:spTree>
    <p:extLst>
      <p:ext uri="{BB962C8B-B14F-4D97-AF65-F5344CB8AC3E}">
        <p14:creationId xmlns:p14="http://schemas.microsoft.com/office/powerpoint/2010/main" val="31916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b="1" dirty="0" smtClean="0"/>
              <a:t>Mission of EuroSCORE II</a:t>
            </a:r>
            <a:endParaRPr lang="en-US" sz="40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284984"/>
            <a:ext cx="7106232" cy="982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kstvak 3"/>
          <p:cNvSpPr txBox="1"/>
          <p:nvPr/>
        </p:nvSpPr>
        <p:spPr>
          <a:xfrm>
            <a:off x="2411760" y="5301208"/>
            <a:ext cx="4518673" cy="646331"/>
          </a:xfrm>
          <a:prstGeom prst="rect">
            <a:avLst/>
          </a:prstGeom>
          <a:noFill/>
        </p:spPr>
        <p:txBody>
          <a:bodyPr wrap="none" rtlCol="0">
            <a:spAutoFit/>
          </a:bodyPr>
          <a:lstStyle/>
          <a:p>
            <a:r>
              <a:rPr lang="en-US" b="1" dirty="0" smtClean="0">
                <a:solidFill>
                  <a:srgbClr val="FF0000"/>
                </a:solidFill>
              </a:rPr>
              <a:t>How can we improve the EuroSCORE project?</a:t>
            </a:r>
          </a:p>
          <a:p>
            <a:r>
              <a:rPr lang="en-US" b="1" dirty="0" smtClean="0">
                <a:solidFill>
                  <a:srgbClr val="FF0000"/>
                </a:solidFill>
              </a:rPr>
              <a:t>Are there different options and if so which?</a:t>
            </a:r>
            <a:endParaRPr lang="en-US" b="1" dirty="0">
              <a:solidFill>
                <a:srgbClr val="FF0000"/>
              </a:solidFill>
            </a:endParaRPr>
          </a:p>
        </p:txBody>
      </p:sp>
    </p:spTree>
    <p:extLst>
      <p:ext uri="{BB962C8B-B14F-4D97-AF65-F5344CB8AC3E}">
        <p14:creationId xmlns:p14="http://schemas.microsoft.com/office/powerpoint/2010/main" val="826355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el 1"/>
          <p:cNvSpPr>
            <a:spLocks noGrp="1"/>
          </p:cNvSpPr>
          <p:nvPr>
            <p:ph type="title"/>
          </p:nvPr>
        </p:nvSpPr>
        <p:spPr>
          <a:xfrm>
            <a:off x="457200" y="260350"/>
            <a:ext cx="8229600" cy="635000"/>
          </a:xfrm>
        </p:spPr>
        <p:txBody>
          <a:bodyPr>
            <a:normAutofit fontScale="90000"/>
          </a:bodyPr>
          <a:lstStyle/>
          <a:p>
            <a:r>
              <a:rPr lang="nl-BE" sz="3600" b="1" smtClean="0"/>
              <a:t>Methods for prediction of rare events</a:t>
            </a:r>
            <a:r>
              <a:rPr lang="nl-BE" sz="4000" b="1" smtClean="0"/>
              <a:t/>
            </a:r>
            <a:br>
              <a:rPr lang="nl-BE" sz="4000" b="1" smtClean="0"/>
            </a:br>
            <a:r>
              <a:rPr lang="nl-BE" sz="1400" smtClean="0"/>
              <a:t>Technological forecasting &amp; social change (2010) 77, 355-36</a:t>
            </a:r>
            <a:r>
              <a:rPr lang="nl-BE" sz="1400" b="1" smtClean="0"/>
              <a:t> </a:t>
            </a:r>
            <a:r>
              <a:rPr lang="nl-BE" sz="1400" smtClean="0"/>
              <a:t/>
            </a:r>
            <a:br>
              <a:rPr lang="nl-BE" sz="1400" smtClean="0"/>
            </a:br>
            <a:endParaRPr lang="nl-BE" sz="1400" smtClean="0"/>
          </a:p>
        </p:txBody>
      </p:sp>
      <p:sp>
        <p:nvSpPr>
          <p:cNvPr id="173059" name="Tijdelijke aanduiding voor inhoud 2"/>
          <p:cNvSpPr>
            <a:spLocks noGrp="1"/>
          </p:cNvSpPr>
          <p:nvPr>
            <p:ph idx="1"/>
          </p:nvPr>
        </p:nvSpPr>
        <p:spPr>
          <a:xfrm>
            <a:off x="250825" y="981075"/>
            <a:ext cx="8642350" cy="5040213"/>
          </a:xfrm>
        </p:spPr>
        <p:txBody>
          <a:bodyPr>
            <a:normAutofit fontScale="92500" lnSpcReduction="10000"/>
          </a:bodyPr>
          <a:lstStyle/>
          <a:p>
            <a:r>
              <a:rPr lang="en-US" sz="2000" dirty="0" smtClean="0"/>
              <a:t>Statistical forecasting</a:t>
            </a:r>
          </a:p>
          <a:p>
            <a:pPr lvl="1"/>
            <a:r>
              <a:rPr lang="en-US" sz="1400" dirty="0" smtClean="0"/>
              <a:t>Optimal reference class essential</a:t>
            </a:r>
          </a:p>
          <a:p>
            <a:r>
              <a:rPr lang="en-US" sz="2000" dirty="0" smtClean="0"/>
              <a:t>Expert judgment</a:t>
            </a:r>
          </a:p>
          <a:p>
            <a:pPr lvl="1"/>
            <a:r>
              <a:rPr lang="en-US" sz="1400" dirty="0" smtClean="0"/>
              <a:t>Good calibration in horse racing, interest rates, bridge</a:t>
            </a:r>
          </a:p>
          <a:p>
            <a:pPr lvl="1"/>
            <a:r>
              <a:rPr lang="en-US" sz="1400" dirty="0" smtClean="0"/>
              <a:t>Poor calibration in politics, economics, psychology</a:t>
            </a:r>
          </a:p>
          <a:p>
            <a:r>
              <a:rPr lang="en-US" sz="2000" dirty="0" smtClean="0"/>
              <a:t>Structured judgmental decomposition</a:t>
            </a:r>
          </a:p>
          <a:p>
            <a:pPr lvl="1"/>
            <a:r>
              <a:rPr lang="en-US" sz="1400" dirty="0" smtClean="0"/>
              <a:t>Decomposition  (event trees), improves calibration  above expert judgment, reduces optimism bias and groupthink </a:t>
            </a:r>
          </a:p>
          <a:p>
            <a:r>
              <a:rPr lang="en-US" sz="2000" dirty="0" smtClean="0"/>
              <a:t>Structured analogies</a:t>
            </a:r>
          </a:p>
          <a:p>
            <a:pPr lvl="1"/>
            <a:r>
              <a:rPr lang="en-US" sz="1400" dirty="0" smtClean="0"/>
              <a:t>Improves calibration above expert judgment</a:t>
            </a:r>
            <a:endParaRPr lang="en-US" sz="1600" dirty="0" smtClean="0"/>
          </a:p>
          <a:p>
            <a:r>
              <a:rPr lang="en-US" sz="2000" b="1" dirty="0" smtClean="0">
                <a:solidFill>
                  <a:srgbClr val="FF0000"/>
                </a:solidFill>
              </a:rPr>
              <a:t>Statistical forecasting with judgmental intervention or adjustment</a:t>
            </a:r>
          </a:p>
          <a:p>
            <a:pPr lvl="1"/>
            <a:r>
              <a:rPr lang="en-US" sz="1400" b="1" dirty="0" smtClean="0">
                <a:solidFill>
                  <a:srgbClr val="FF0000"/>
                </a:solidFill>
              </a:rPr>
              <a:t>Can improve statistical forecasting  if reference class incomplete</a:t>
            </a:r>
          </a:p>
          <a:p>
            <a:r>
              <a:rPr lang="en-US" sz="2000" dirty="0" smtClean="0"/>
              <a:t>Delphi</a:t>
            </a:r>
          </a:p>
          <a:p>
            <a:pPr lvl="1"/>
            <a:r>
              <a:rPr lang="en-US" sz="1400" dirty="0" smtClean="0"/>
              <a:t>Judgment alone, by several actors, providing numerical information</a:t>
            </a:r>
          </a:p>
          <a:p>
            <a:pPr lvl="1"/>
            <a:r>
              <a:rPr lang="en-US" sz="1400" dirty="0" smtClean="0"/>
              <a:t>Calibration optimized through feedback  involving iteration, statistical, feedback and  reasons feedback</a:t>
            </a:r>
          </a:p>
          <a:p>
            <a:r>
              <a:rPr lang="en-US" sz="2000" dirty="0" smtClean="0"/>
              <a:t>Prediction markets</a:t>
            </a:r>
          </a:p>
          <a:p>
            <a:pPr lvl="1"/>
            <a:r>
              <a:rPr lang="en-US" sz="1400" dirty="0" smtClean="0"/>
              <a:t>Strongly influenced by negative , recent and known events</a:t>
            </a:r>
          </a:p>
          <a:p>
            <a:r>
              <a:rPr lang="en-US" sz="2000" dirty="0" smtClean="0"/>
              <a:t>Scenario planning</a:t>
            </a:r>
            <a:endParaRPr lang="en-US" sz="1400" dirty="0" smtClean="0"/>
          </a:p>
          <a:p>
            <a:pPr lvl="1"/>
            <a:r>
              <a:rPr lang="en-US" sz="1400" dirty="0" smtClean="0"/>
              <a:t>The random character of the rare event is accepted and the consequences of the event are studied</a:t>
            </a:r>
          </a:p>
        </p:txBody>
      </p:sp>
    </p:spTree>
    <p:extLst>
      <p:ext uri="{BB962C8B-B14F-4D97-AF65-F5344CB8AC3E}">
        <p14:creationId xmlns:p14="http://schemas.microsoft.com/office/powerpoint/2010/main" val="441396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69566593"/>
              </p:ext>
            </p:extLst>
          </p:nvPr>
        </p:nvGraphicFramePr>
        <p:xfrm>
          <a:off x="323850" y="1125538"/>
          <a:ext cx="8229599" cy="5516880"/>
        </p:xfrm>
        <a:graphic>
          <a:graphicData uri="http://schemas.openxmlformats.org/drawingml/2006/table">
            <a:tbl>
              <a:tblPr firstRow="1" bandRow="1">
                <a:tableStyleId>{5C22544A-7EE6-4342-B048-85BDC9FD1C3A}</a:tableStyleId>
              </a:tblPr>
              <a:tblGrid>
                <a:gridCol w="1175657"/>
                <a:gridCol w="1175657"/>
                <a:gridCol w="1175657"/>
                <a:gridCol w="1153227"/>
                <a:gridCol w="1198087"/>
                <a:gridCol w="1175657"/>
                <a:gridCol w="1175657"/>
              </a:tblGrid>
              <a:tr h="370840">
                <a:tc>
                  <a:txBody>
                    <a:bodyPr/>
                    <a:lstStyle/>
                    <a:p>
                      <a:endParaRPr lang="en-US" sz="1400" noProof="0" dirty="0"/>
                    </a:p>
                  </a:txBody>
                  <a:tcPr>
                    <a:solidFill>
                      <a:schemeClr val="bg1">
                        <a:lumMod val="65000"/>
                      </a:schemeClr>
                    </a:solidFill>
                  </a:tcPr>
                </a:tc>
                <a:tc>
                  <a:txBody>
                    <a:bodyPr/>
                    <a:lstStyle/>
                    <a:p>
                      <a:r>
                        <a:rPr lang="en-US" sz="1400" noProof="0" smtClean="0">
                          <a:solidFill>
                            <a:schemeClr val="tx1"/>
                          </a:solidFill>
                        </a:rPr>
                        <a:t>Sparsity of </a:t>
                      </a:r>
                    </a:p>
                    <a:p>
                      <a:r>
                        <a:rPr lang="en-US" sz="1400" noProof="0" smtClean="0">
                          <a:solidFill>
                            <a:schemeClr val="tx1"/>
                          </a:solidFill>
                        </a:rPr>
                        <a:t>reference</a:t>
                      </a:r>
                      <a:r>
                        <a:rPr lang="en-US" sz="1400" baseline="0" noProof="0" smtClean="0">
                          <a:solidFill>
                            <a:schemeClr val="tx1"/>
                          </a:solidFill>
                        </a:rPr>
                        <a:t> class</a:t>
                      </a:r>
                      <a:endParaRPr lang="en-US" sz="1400" noProof="0">
                        <a:solidFill>
                          <a:schemeClr val="tx1"/>
                        </a:solidFill>
                      </a:endParaRPr>
                    </a:p>
                  </a:txBody>
                  <a:tcPr>
                    <a:solidFill>
                      <a:schemeClr val="bg1">
                        <a:lumMod val="65000"/>
                      </a:schemeClr>
                    </a:solidFill>
                  </a:tcPr>
                </a:tc>
                <a:tc>
                  <a:txBody>
                    <a:bodyPr/>
                    <a:lstStyle/>
                    <a:p>
                      <a:r>
                        <a:rPr lang="en-US" sz="1400" noProof="0" smtClean="0">
                          <a:solidFill>
                            <a:schemeClr val="tx1"/>
                          </a:solidFill>
                        </a:rPr>
                        <a:t>Inapprop. reference class</a:t>
                      </a:r>
                      <a:endParaRPr lang="en-US" sz="1400" noProof="0">
                        <a:solidFill>
                          <a:schemeClr val="tx1"/>
                        </a:solidFill>
                      </a:endParaRPr>
                    </a:p>
                  </a:txBody>
                  <a:tcPr>
                    <a:solidFill>
                      <a:schemeClr val="bg1">
                        <a:lumMod val="65000"/>
                      </a:schemeClr>
                    </a:solidFill>
                  </a:tcPr>
                </a:tc>
                <a:tc>
                  <a:txBody>
                    <a:bodyPr/>
                    <a:lstStyle/>
                    <a:p>
                      <a:r>
                        <a:rPr lang="en-US" sz="1400" noProof="0" smtClean="0">
                          <a:solidFill>
                            <a:schemeClr val="tx1"/>
                          </a:solidFill>
                        </a:rPr>
                        <a:t>Inapprop. statistical model</a:t>
                      </a:r>
                      <a:endParaRPr lang="en-US" sz="1400" noProof="0">
                        <a:solidFill>
                          <a:schemeClr val="tx1"/>
                        </a:solidFill>
                      </a:endParaRPr>
                    </a:p>
                  </a:txBody>
                  <a:tcPr>
                    <a:solidFill>
                      <a:schemeClr val="bg1">
                        <a:lumMod val="65000"/>
                      </a:schemeClr>
                    </a:solidFill>
                  </a:tcPr>
                </a:tc>
                <a:tc>
                  <a:txBody>
                    <a:bodyPr/>
                    <a:lstStyle/>
                    <a:p>
                      <a:r>
                        <a:rPr lang="en-US" sz="1400" noProof="0" smtClean="0">
                          <a:solidFill>
                            <a:schemeClr val="tx1"/>
                          </a:solidFill>
                        </a:rPr>
                        <a:t>Misplaced causality</a:t>
                      </a:r>
                      <a:endParaRPr lang="en-US" sz="1400" noProof="0">
                        <a:solidFill>
                          <a:schemeClr val="tx1"/>
                        </a:solidFill>
                      </a:endParaRPr>
                    </a:p>
                  </a:txBody>
                  <a:tcPr>
                    <a:solidFill>
                      <a:schemeClr val="bg1">
                        <a:lumMod val="65000"/>
                      </a:schemeClr>
                    </a:solidFill>
                  </a:tcPr>
                </a:tc>
                <a:tc>
                  <a:txBody>
                    <a:bodyPr/>
                    <a:lstStyle/>
                    <a:p>
                      <a:r>
                        <a:rPr lang="en-US" sz="1400" noProof="0" smtClean="0">
                          <a:solidFill>
                            <a:schemeClr val="tx1"/>
                          </a:solidFill>
                        </a:rPr>
                        <a:t>Cognitive bias</a:t>
                      </a:r>
                      <a:endParaRPr lang="en-US" sz="1400" noProof="0">
                        <a:solidFill>
                          <a:schemeClr val="tx1"/>
                        </a:solidFill>
                      </a:endParaRPr>
                    </a:p>
                  </a:txBody>
                  <a:tcPr>
                    <a:solidFill>
                      <a:schemeClr val="bg1">
                        <a:lumMod val="65000"/>
                      </a:schemeClr>
                    </a:solidFill>
                  </a:tcPr>
                </a:tc>
                <a:tc>
                  <a:txBody>
                    <a:bodyPr/>
                    <a:lstStyle/>
                    <a:p>
                      <a:r>
                        <a:rPr lang="en-US" sz="1400" noProof="0" smtClean="0">
                          <a:solidFill>
                            <a:schemeClr val="tx1"/>
                          </a:solidFill>
                        </a:rPr>
                        <a:t>Frame blindness</a:t>
                      </a:r>
                      <a:endParaRPr lang="en-US" sz="1400" noProof="0">
                        <a:solidFill>
                          <a:schemeClr val="tx1"/>
                        </a:solidFill>
                      </a:endParaRPr>
                    </a:p>
                  </a:txBody>
                  <a:tcPr>
                    <a:solidFill>
                      <a:schemeClr val="bg1">
                        <a:lumMod val="65000"/>
                      </a:schemeClr>
                    </a:solidFill>
                  </a:tcPr>
                </a:tc>
              </a:tr>
              <a:tr h="370840">
                <a:tc>
                  <a:txBody>
                    <a:bodyPr/>
                    <a:lstStyle/>
                    <a:p>
                      <a:r>
                        <a:rPr lang="en-US" sz="1400" b="1" noProof="0" smtClean="0"/>
                        <a:t>Statistical forecasting</a:t>
                      </a:r>
                      <a:endParaRPr lang="en-US" sz="1400" b="1" noProof="0"/>
                    </a:p>
                  </a:txBody>
                  <a:tcPr>
                    <a:solidFill>
                      <a:schemeClr val="bg1">
                        <a:lumMod val="65000"/>
                      </a:schemeClr>
                    </a:solidFill>
                  </a:tcPr>
                </a:tc>
                <a:tc>
                  <a:txBody>
                    <a:bodyPr/>
                    <a:lstStyle/>
                    <a:p>
                      <a:r>
                        <a:rPr lang="en-US" sz="1400" noProof="0" smtClean="0"/>
                        <a:t>unreliable</a:t>
                      </a:r>
                      <a:endParaRPr lang="en-US" sz="1400" noProof="0"/>
                    </a:p>
                  </a:txBody>
                  <a:tcPr>
                    <a:solidFill>
                      <a:schemeClr val="bg1">
                        <a:lumMod val="85000"/>
                      </a:schemeClr>
                    </a:solidFill>
                  </a:tcPr>
                </a:tc>
                <a:tc>
                  <a:txBody>
                    <a:bodyPr/>
                    <a:lstStyle/>
                    <a:p>
                      <a:r>
                        <a:rPr lang="en-US" sz="1400" noProof="0" smtClean="0"/>
                        <a:t>unreliable</a:t>
                      </a:r>
                      <a:endParaRPr lang="en-US" sz="1400" noProof="0"/>
                    </a:p>
                  </a:txBody>
                  <a:tcPr>
                    <a:solidFill>
                      <a:schemeClr val="bg1">
                        <a:lumMod val="85000"/>
                      </a:schemeClr>
                    </a:solidFill>
                  </a:tcPr>
                </a:tc>
                <a:tc>
                  <a:txBody>
                    <a:bodyPr/>
                    <a:lstStyle/>
                    <a:p>
                      <a:r>
                        <a:rPr lang="en-US" sz="1400" noProof="0" smtClean="0"/>
                        <a:t>unreliable</a:t>
                      </a:r>
                      <a:endParaRPr lang="en-US" sz="1400" noProof="0"/>
                    </a:p>
                  </a:txBody>
                  <a:tcPr>
                    <a:solidFill>
                      <a:schemeClr val="bg1">
                        <a:lumMod val="85000"/>
                      </a:schemeClr>
                    </a:solidFill>
                  </a:tcPr>
                </a:tc>
                <a:tc>
                  <a:txBody>
                    <a:bodyPr/>
                    <a:lstStyle/>
                    <a:p>
                      <a:r>
                        <a:rPr lang="en-US" sz="1400" noProof="0" smtClean="0"/>
                        <a:t>possibly embedded</a:t>
                      </a:r>
                      <a:endParaRPr lang="en-US" sz="1400" noProof="0"/>
                    </a:p>
                  </a:txBody>
                  <a:tcPr>
                    <a:solidFill>
                      <a:schemeClr val="bg1">
                        <a:lumMod val="85000"/>
                      </a:schemeClr>
                    </a:solidFill>
                  </a:tcPr>
                </a:tc>
                <a:tc>
                  <a:txBody>
                    <a:bodyPr/>
                    <a:lstStyle/>
                    <a:p>
                      <a:r>
                        <a:rPr lang="en-US" sz="1400" noProof="0" smtClean="0"/>
                        <a:t>mostly</a:t>
                      </a:r>
                      <a:r>
                        <a:rPr lang="en-US" sz="1400" baseline="0" noProof="0" smtClean="0"/>
                        <a:t> absent</a:t>
                      </a:r>
                      <a:endParaRPr lang="en-US" sz="1400" noProof="0"/>
                    </a:p>
                  </a:txBody>
                  <a:tcPr>
                    <a:solidFill>
                      <a:schemeClr val="bg1">
                        <a:lumMod val="85000"/>
                      </a:schemeClr>
                    </a:solidFill>
                  </a:tcPr>
                </a:tc>
                <a:tc>
                  <a:txBody>
                    <a:bodyPr/>
                    <a:lstStyle/>
                    <a:p>
                      <a:r>
                        <a:rPr lang="en-US" sz="1400" noProof="0" smtClean="0"/>
                        <a:t>not adressed</a:t>
                      </a:r>
                      <a:endParaRPr lang="en-US" sz="1400" noProof="0"/>
                    </a:p>
                  </a:txBody>
                  <a:tcPr>
                    <a:solidFill>
                      <a:schemeClr val="bg1">
                        <a:lumMod val="85000"/>
                      </a:schemeClr>
                    </a:solidFill>
                  </a:tcPr>
                </a:tc>
              </a:tr>
              <a:tr h="370840">
                <a:tc>
                  <a:txBody>
                    <a:bodyPr/>
                    <a:lstStyle/>
                    <a:p>
                      <a:r>
                        <a:rPr lang="en-US" sz="1400" b="1" noProof="0" smtClean="0"/>
                        <a:t>Expert judgement</a:t>
                      </a:r>
                      <a:endParaRPr lang="en-US" sz="1400" b="1" noProof="0"/>
                    </a:p>
                  </a:txBody>
                  <a:tcPr>
                    <a:solidFill>
                      <a:schemeClr val="bg1">
                        <a:lumMod val="65000"/>
                      </a:schemeClr>
                    </a:solidFill>
                  </a:tcPr>
                </a:tc>
                <a:tc>
                  <a:txBody>
                    <a:bodyPr/>
                    <a:lstStyle/>
                    <a:p>
                      <a:r>
                        <a:rPr lang="en-US" sz="1400" baseline="0" noProof="0" smtClean="0"/>
                        <a:t>outperforms statistical f.</a:t>
                      </a:r>
                      <a:endParaRPr lang="en-US" sz="1400" noProof="0"/>
                    </a:p>
                  </a:txBody>
                  <a:tcPr>
                    <a:solidFill>
                      <a:schemeClr val="bg1">
                        <a:lumMod val="85000"/>
                      </a:schemeClr>
                    </a:solidFill>
                  </a:tcPr>
                </a:tc>
                <a:tc>
                  <a:txBody>
                    <a:bodyPr/>
                    <a:lstStyle/>
                    <a:p>
                      <a:r>
                        <a:rPr lang="en-US" sz="1400" noProof="0" smtClean="0"/>
                        <a:t>unfocused</a:t>
                      </a:r>
                    </a:p>
                    <a:p>
                      <a:r>
                        <a:rPr lang="en-US" sz="1400" noProof="0" smtClean="0"/>
                        <a:t>prediction</a:t>
                      </a:r>
                      <a:endParaRPr lang="en-US" sz="1400" noProof="0"/>
                    </a:p>
                  </a:txBody>
                  <a:tcPr>
                    <a:solidFill>
                      <a:schemeClr val="bg1">
                        <a:lumMod val="85000"/>
                      </a:schemeClr>
                    </a:solidFill>
                  </a:tcPr>
                </a:tc>
                <a:tc>
                  <a:txBody>
                    <a:bodyPr/>
                    <a:lstStyle/>
                    <a:p>
                      <a:r>
                        <a:rPr lang="en-US" sz="1400" noProof="0" smtClean="0"/>
                        <a:t>not applicable</a:t>
                      </a:r>
                      <a:endParaRPr lang="en-US" sz="1400" noProof="0"/>
                    </a:p>
                  </a:txBody>
                  <a:tcPr>
                    <a:solidFill>
                      <a:schemeClr val="bg1">
                        <a:lumMod val="85000"/>
                      </a:schemeClr>
                    </a:solidFill>
                  </a:tcPr>
                </a:tc>
                <a:tc>
                  <a:txBody>
                    <a:bodyPr/>
                    <a:lstStyle/>
                    <a:p>
                      <a:r>
                        <a:rPr lang="en-US" sz="1400" noProof="0" smtClean="0"/>
                        <a:t>increased</a:t>
                      </a:r>
                      <a:endParaRPr lang="en-US" sz="1400" noProof="0"/>
                    </a:p>
                  </a:txBody>
                  <a:tcPr>
                    <a:solidFill>
                      <a:schemeClr val="bg1">
                        <a:lumMod val="85000"/>
                      </a:schemeClr>
                    </a:solidFill>
                  </a:tcPr>
                </a:tc>
                <a:tc>
                  <a:txBody>
                    <a:bodyPr/>
                    <a:lstStyle/>
                    <a:p>
                      <a:r>
                        <a:rPr lang="en-US" sz="1400" noProof="0" smtClean="0"/>
                        <a:t>increased</a:t>
                      </a:r>
                      <a:endParaRPr lang="en-US" sz="1400" noProof="0"/>
                    </a:p>
                  </a:txBody>
                  <a:tcPr>
                    <a:solidFill>
                      <a:schemeClr val="bg1">
                        <a:lumMod val="85000"/>
                      </a:schemeClr>
                    </a:solidFill>
                  </a:tcPr>
                </a:tc>
                <a:tc>
                  <a:txBody>
                    <a:bodyPr/>
                    <a:lstStyle/>
                    <a:p>
                      <a:r>
                        <a:rPr lang="en-US" sz="1400" noProof="0" smtClean="0"/>
                        <a:t>not adressed</a:t>
                      </a:r>
                      <a:endParaRPr lang="en-US" sz="1400" noProof="0"/>
                    </a:p>
                  </a:txBody>
                  <a:tcPr>
                    <a:solidFill>
                      <a:schemeClr val="bg1">
                        <a:lumMod val="85000"/>
                      </a:schemeClr>
                    </a:solidFill>
                  </a:tcPr>
                </a:tc>
              </a:tr>
              <a:tr h="370840">
                <a:tc>
                  <a:txBody>
                    <a:bodyPr/>
                    <a:lstStyle/>
                    <a:p>
                      <a:r>
                        <a:rPr lang="en-US" sz="1400" b="1" noProof="0" smtClean="0"/>
                        <a:t>Decomposed judgment</a:t>
                      </a:r>
                      <a:endParaRPr lang="en-US" sz="1400" b="1" noProof="0"/>
                    </a:p>
                  </a:txBody>
                  <a:tcPr>
                    <a:solidFill>
                      <a:schemeClr val="bg1">
                        <a:lumMod val="65000"/>
                      </a:schemeClr>
                    </a:solidFill>
                  </a:tcPr>
                </a:tc>
                <a:tc>
                  <a:txBody>
                    <a:bodyPr/>
                    <a:lstStyle/>
                    <a:p>
                      <a:r>
                        <a:rPr lang="en-US" sz="1400" noProof="0" smtClean="0"/>
                        <a:t>outperforms</a:t>
                      </a:r>
                    </a:p>
                    <a:p>
                      <a:r>
                        <a:rPr lang="en-US" sz="1400" noProof="0" smtClean="0"/>
                        <a:t>statistical f.</a:t>
                      </a:r>
                      <a:endParaRPr lang="en-US" sz="1400" noProof="0"/>
                    </a:p>
                  </a:txBody>
                  <a:tcPr>
                    <a:solidFill>
                      <a:schemeClr val="bg1">
                        <a:lumMod val="85000"/>
                      </a:schemeClr>
                    </a:solidFill>
                  </a:tcPr>
                </a:tc>
                <a:tc>
                  <a:txBody>
                    <a:bodyPr/>
                    <a:lstStyle/>
                    <a:p>
                      <a:r>
                        <a:rPr lang="en-US" sz="1400" noProof="0" smtClean="0"/>
                        <a:t>unreliable</a:t>
                      </a:r>
                      <a:endParaRPr lang="en-US" sz="1400" noProof="0"/>
                    </a:p>
                  </a:txBody>
                  <a:tcPr>
                    <a:solidFill>
                      <a:schemeClr val="bg1">
                        <a:lumMod val="85000"/>
                      </a:schemeClr>
                    </a:solidFill>
                  </a:tcPr>
                </a:tc>
                <a:tc>
                  <a:txBody>
                    <a:bodyPr/>
                    <a:lstStyle/>
                    <a:p>
                      <a:r>
                        <a:rPr lang="en-US" sz="1400" noProof="0" smtClean="0"/>
                        <a:t>not applicable</a:t>
                      </a:r>
                      <a:endParaRPr lang="en-US" sz="1400" noProof="0"/>
                    </a:p>
                  </a:txBody>
                  <a:tcPr>
                    <a:solidFill>
                      <a:schemeClr val="bg1">
                        <a:lumMod val="85000"/>
                      </a:schemeClr>
                    </a:solidFill>
                  </a:tcPr>
                </a:tc>
                <a:tc>
                  <a:txBody>
                    <a:bodyPr/>
                    <a:lstStyle/>
                    <a:p>
                      <a:r>
                        <a:rPr lang="en-US" sz="1400" noProof="0" smtClean="0"/>
                        <a:t>increased</a:t>
                      </a:r>
                      <a:endParaRPr lang="en-US" sz="1400" noProof="0"/>
                    </a:p>
                  </a:txBody>
                  <a:tcPr>
                    <a:solidFill>
                      <a:schemeClr val="bg1">
                        <a:lumMod val="85000"/>
                      </a:schemeClr>
                    </a:solidFill>
                  </a:tcPr>
                </a:tc>
                <a:tc>
                  <a:txBody>
                    <a:bodyPr/>
                    <a:lstStyle/>
                    <a:p>
                      <a:r>
                        <a:rPr lang="en-US" sz="1400" noProof="0" smtClean="0"/>
                        <a:t>reduced</a:t>
                      </a:r>
                      <a:endParaRPr lang="en-US" sz="1400" noProof="0"/>
                    </a:p>
                  </a:txBody>
                  <a:tcPr>
                    <a:solidFill>
                      <a:schemeClr val="bg1">
                        <a:lumMod val="85000"/>
                      </a:schemeClr>
                    </a:solidFill>
                  </a:tcPr>
                </a:tc>
                <a:tc>
                  <a:txBody>
                    <a:bodyPr/>
                    <a:lstStyle/>
                    <a:p>
                      <a:endParaRPr lang="en-US" sz="1400" noProof="0"/>
                    </a:p>
                  </a:txBody>
                  <a:tcPr>
                    <a:solidFill>
                      <a:schemeClr val="bg1">
                        <a:lumMod val="85000"/>
                      </a:schemeClr>
                    </a:solidFill>
                  </a:tcPr>
                </a:tc>
              </a:tr>
              <a:tr h="370840">
                <a:tc>
                  <a:txBody>
                    <a:bodyPr/>
                    <a:lstStyle/>
                    <a:p>
                      <a:r>
                        <a:rPr lang="en-US" sz="1400" b="1" noProof="0" smtClean="0"/>
                        <a:t>Structured analogies</a:t>
                      </a:r>
                      <a:endParaRPr lang="en-US" sz="1400" b="1" noProof="0"/>
                    </a:p>
                  </a:txBody>
                  <a:tcPr>
                    <a:solidFill>
                      <a:schemeClr val="bg1">
                        <a:lumMod val="65000"/>
                      </a:schemeClr>
                    </a:solidFill>
                  </a:tcPr>
                </a:tc>
                <a:tc>
                  <a:txBody>
                    <a:bodyPr/>
                    <a:lstStyle/>
                    <a:p>
                      <a:r>
                        <a:rPr lang="en-US" sz="1400" noProof="0" smtClean="0"/>
                        <a:t>unreliable</a:t>
                      </a:r>
                      <a:endParaRPr lang="en-US" sz="1400" noProof="0"/>
                    </a:p>
                  </a:txBody>
                  <a:tcPr>
                    <a:solidFill>
                      <a:schemeClr val="bg1">
                        <a:lumMod val="85000"/>
                      </a:schemeClr>
                    </a:solidFill>
                  </a:tcPr>
                </a:tc>
                <a:tc>
                  <a:txBody>
                    <a:bodyPr/>
                    <a:lstStyle/>
                    <a:p>
                      <a:r>
                        <a:rPr lang="en-US" sz="1400" noProof="0" smtClean="0"/>
                        <a:t>unreliable</a:t>
                      </a:r>
                      <a:endParaRPr lang="en-US" sz="1400" noProof="0"/>
                    </a:p>
                  </a:txBody>
                  <a:tcPr>
                    <a:solidFill>
                      <a:schemeClr val="bg1">
                        <a:lumMod val="85000"/>
                      </a:schemeClr>
                    </a:solidFill>
                  </a:tcPr>
                </a:tc>
                <a:tc>
                  <a:txBody>
                    <a:bodyPr/>
                    <a:lstStyle/>
                    <a:p>
                      <a:r>
                        <a:rPr lang="en-US" sz="1400" noProof="0" smtClean="0"/>
                        <a:t>not applicable</a:t>
                      </a:r>
                      <a:endParaRPr lang="en-US" sz="1400" noProof="0"/>
                    </a:p>
                  </a:txBody>
                  <a:tcPr>
                    <a:solidFill>
                      <a:schemeClr val="bg1">
                        <a:lumMod val="85000"/>
                      </a:schemeClr>
                    </a:solidFill>
                  </a:tcPr>
                </a:tc>
                <a:tc>
                  <a:txBody>
                    <a:bodyPr/>
                    <a:lstStyle/>
                    <a:p>
                      <a:r>
                        <a:rPr lang="en-US" sz="1400" noProof="0" smtClean="0"/>
                        <a:t>possibly embedded</a:t>
                      </a:r>
                      <a:endParaRPr lang="en-US" sz="1400" noProof="0"/>
                    </a:p>
                  </a:txBody>
                  <a:tcPr>
                    <a:solidFill>
                      <a:schemeClr val="bg1">
                        <a:lumMod val="85000"/>
                      </a:schemeClr>
                    </a:solidFill>
                  </a:tcPr>
                </a:tc>
                <a:tc>
                  <a:txBody>
                    <a:bodyPr/>
                    <a:lstStyle/>
                    <a:p>
                      <a:r>
                        <a:rPr lang="en-US" sz="1400" noProof="0" smtClean="0"/>
                        <a:t>reduced</a:t>
                      </a:r>
                      <a:endParaRPr lang="en-US" sz="1400" noProof="0"/>
                    </a:p>
                  </a:txBody>
                  <a:tcPr>
                    <a:solidFill>
                      <a:schemeClr val="bg1">
                        <a:lumMod val="85000"/>
                      </a:schemeClr>
                    </a:solidFill>
                  </a:tcPr>
                </a:tc>
                <a:tc>
                  <a:txBody>
                    <a:bodyPr/>
                    <a:lstStyle/>
                    <a:p>
                      <a:r>
                        <a:rPr lang="en-US" sz="1400" noProof="0" smtClean="0"/>
                        <a:t>not adressed</a:t>
                      </a:r>
                      <a:endParaRPr lang="en-US" sz="1400" noProof="0"/>
                    </a:p>
                  </a:txBody>
                  <a:tcPr>
                    <a:solidFill>
                      <a:schemeClr val="bg1">
                        <a:lumMod val="85000"/>
                      </a:schemeClr>
                    </a:solidFill>
                  </a:tcPr>
                </a:tc>
              </a:tr>
              <a:tr h="370840">
                <a:tc>
                  <a:txBody>
                    <a:bodyPr/>
                    <a:lstStyle/>
                    <a:p>
                      <a:r>
                        <a:rPr lang="en-US" sz="1400" b="1" noProof="0" dirty="0" smtClean="0">
                          <a:solidFill>
                            <a:srgbClr val="FF0000"/>
                          </a:solidFill>
                        </a:rPr>
                        <a:t>Judgment adjustment of</a:t>
                      </a:r>
                    </a:p>
                    <a:p>
                      <a:r>
                        <a:rPr lang="en-US" sz="1400" b="1" noProof="0" dirty="0" smtClean="0">
                          <a:solidFill>
                            <a:srgbClr val="FF0000"/>
                          </a:solidFill>
                        </a:rPr>
                        <a:t>Statistical forecast</a:t>
                      </a:r>
                      <a:endParaRPr lang="en-US" sz="1400" b="1" noProof="0" dirty="0">
                        <a:solidFill>
                          <a:srgbClr val="FF0000"/>
                        </a:solidFill>
                      </a:endParaRPr>
                    </a:p>
                  </a:txBody>
                  <a:tcPr>
                    <a:solidFill>
                      <a:schemeClr val="bg1">
                        <a:lumMod val="65000"/>
                      </a:schemeClr>
                    </a:solidFill>
                  </a:tcPr>
                </a:tc>
                <a:tc>
                  <a:txBody>
                    <a:bodyPr/>
                    <a:lstStyle/>
                    <a:p>
                      <a:r>
                        <a:rPr lang="en-US" sz="1400" b="1" noProof="0" dirty="0" smtClean="0">
                          <a:solidFill>
                            <a:srgbClr val="FF0000"/>
                          </a:solidFill>
                        </a:rPr>
                        <a:t>outperforms </a:t>
                      </a:r>
                    </a:p>
                    <a:p>
                      <a:r>
                        <a:rPr lang="en-US" sz="1400" b="1" noProof="0" dirty="0" smtClean="0">
                          <a:solidFill>
                            <a:srgbClr val="FF0000"/>
                          </a:solidFill>
                        </a:rPr>
                        <a:t>statistical f.</a:t>
                      </a:r>
                      <a:endParaRPr lang="en-US" sz="1400" b="1" noProof="0" dirty="0">
                        <a:solidFill>
                          <a:srgbClr val="FF0000"/>
                        </a:solidFill>
                      </a:endParaRPr>
                    </a:p>
                  </a:txBody>
                  <a:tcPr>
                    <a:solidFill>
                      <a:schemeClr val="bg1">
                        <a:lumMod val="85000"/>
                      </a:schemeClr>
                    </a:solidFill>
                  </a:tcPr>
                </a:tc>
                <a:tc>
                  <a:txBody>
                    <a:bodyPr/>
                    <a:lstStyle/>
                    <a:p>
                      <a:r>
                        <a:rPr lang="en-US" sz="1400" b="1" noProof="0" dirty="0" smtClean="0">
                          <a:solidFill>
                            <a:srgbClr val="FF0000"/>
                          </a:solidFill>
                        </a:rPr>
                        <a:t>unreliable</a:t>
                      </a:r>
                      <a:endParaRPr lang="en-US" sz="1400" b="1" noProof="0" dirty="0">
                        <a:solidFill>
                          <a:srgbClr val="FF0000"/>
                        </a:solidFill>
                      </a:endParaRPr>
                    </a:p>
                  </a:txBody>
                  <a:tcPr>
                    <a:solidFill>
                      <a:schemeClr val="bg1">
                        <a:lumMod val="85000"/>
                      </a:schemeClr>
                    </a:solidFill>
                  </a:tcPr>
                </a:tc>
                <a:tc>
                  <a:txBody>
                    <a:bodyPr/>
                    <a:lstStyle/>
                    <a:p>
                      <a:r>
                        <a:rPr lang="en-US" sz="1400" b="1" noProof="0" dirty="0" smtClean="0">
                          <a:solidFill>
                            <a:srgbClr val="FF0000"/>
                          </a:solidFill>
                        </a:rPr>
                        <a:t>mixed evidence</a:t>
                      </a:r>
                      <a:r>
                        <a:rPr lang="en-US" sz="1400" b="1" baseline="0" noProof="0" dirty="0" smtClean="0">
                          <a:solidFill>
                            <a:srgbClr val="FF0000"/>
                          </a:solidFill>
                        </a:rPr>
                        <a:t> for model adjustment</a:t>
                      </a:r>
                      <a:endParaRPr lang="en-US" sz="1400" b="1" noProof="0" dirty="0">
                        <a:solidFill>
                          <a:srgbClr val="FF0000"/>
                        </a:solidFill>
                      </a:endParaRPr>
                    </a:p>
                  </a:txBody>
                  <a:tcPr>
                    <a:solidFill>
                      <a:schemeClr val="bg1">
                        <a:lumMod val="85000"/>
                      </a:schemeClr>
                    </a:solidFill>
                  </a:tcPr>
                </a:tc>
                <a:tc>
                  <a:txBody>
                    <a:bodyPr/>
                    <a:lstStyle/>
                    <a:p>
                      <a:r>
                        <a:rPr lang="en-US" sz="1400" b="1" noProof="0" dirty="0" smtClean="0">
                          <a:solidFill>
                            <a:srgbClr val="FF0000"/>
                          </a:solidFill>
                        </a:rPr>
                        <a:t>not reduced</a:t>
                      </a:r>
                      <a:endParaRPr lang="en-US" sz="1400" b="1" noProof="0" dirty="0">
                        <a:solidFill>
                          <a:srgbClr val="FF0000"/>
                        </a:solidFill>
                      </a:endParaRPr>
                    </a:p>
                  </a:txBody>
                  <a:tcPr>
                    <a:solidFill>
                      <a:schemeClr val="bg1">
                        <a:lumMod val="85000"/>
                      </a:schemeClr>
                    </a:solidFill>
                  </a:tcPr>
                </a:tc>
                <a:tc>
                  <a:txBody>
                    <a:bodyPr/>
                    <a:lstStyle/>
                    <a:p>
                      <a:r>
                        <a:rPr lang="en-US" sz="1400" b="1" noProof="0" dirty="0" smtClean="0">
                          <a:solidFill>
                            <a:srgbClr val="FF0000"/>
                          </a:solidFill>
                        </a:rPr>
                        <a:t>unreliable but could reduce</a:t>
                      </a:r>
                      <a:r>
                        <a:rPr lang="en-US" sz="1400" b="1" baseline="0" noProof="0" dirty="0" smtClean="0">
                          <a:solidFill>
                            <a:srgbClr val="FF0000"/>
                          </a:solidFill>
                        </a:rPr>
                        <a:t> bias</a:t>
                      </a:r>
                      <a:endParaRPr lang="en-US" sz="1400" b="1" noProof="0" dirty="0">
                        <a:solidFill>
                          <a:srgbClr val="FF0000"/>
                        </a:solidFill>
                      </a:endParaRPr>
                    </a:p>
                  </a:txBody>
                  <a:tcPr>
                    <a:solidFill>
                      <a:schemeClr val="bg1">
                        <a:lumMod val="85000"/>
                      </a:schemeClr>
                    </a:solidFill>
                  </a:tcPr>
                </a:tc>
                <a:tc>
                  <a:txBody>
                    <a:bodyPr/>
                    <a:lstStyle/>
                    <a:p>
                      <a:r>
                        <a:rPr lang="en-US" sz="1400" b="1" noProof="0" dirty="0" smtClean="0">
                          <a:solidFill>
                            <a:srgbClr val="FF0000"/>
                          </a:solidFill>
                        </a:rPr>
                        <a:t>not </a:t>
                      </a:r>
                      <a:r>
                        <a:rPr lang="en-US" sz="1400" b="1" noProof="0" dirty="0" err="1" smtClean="0">
                          <a:solidFill>
                            <a:srgbClr val="FF0000"/>
                          </a:solidFill>
                        </a:rPr>
                        <a:t>adressed</a:t>
                      </a:r>
                      <a:endParaRPr lang="en-US" sz="1400" b="1" noProof="0" dirty="0">
                        <a:solidFill>
                          <a:srgbClr val="FF0000"/>
                        </a:solidFill>
                      </a:endParaRPr>
                    </a:p>
                  </a:txBody>
                  <a:tcPr>
                    <a:solidFill>
                      <a:schemeClr val="bg1">
                        <a:lumMod val="85000"/>
                      </a:schemeClr>
                    </a:solidFill>
                  </a:tcPr>
                </a:tc>
              </a:tr>
              <a:tr h="370840">
                <a:tc>
                  <a:txBody>
                    <a:bodyPr/>
                    <a:lstStyle/>
                    <a:p>
                      <a:r>
                        <a:rPr lang="en-US" sz="1400" b="1" noProof="0" smtClean="0"/>
                        <a:t>Delphi</a:t>
                      </a:r>
                      <a:endParaRPr lang="en-US" sz="1400" b="1" noProof="0"/>
                    </a:p>
                  </a:txBody>
                  <a:tcPr>
                    <a:solidFill>
                      <a:schemeClr val="bg1">
                        <a:lumMod val="65000"/>
                      </a:schemeClr>
                    </a:solidFill>
                  </a:tcPr>
                </a:tc>
                <a:tc>
                  <a:txBody>
                    <a:bodyPr/>
                    <a:lstStyle/>
                    <a:p>
                      <a:r>
                        <a:rPr lang="en-US" sz="1400" noProof="0" smtClean="0"/>
                        <a:t>corrects for</a:t>
                      </a:r>
                      <a:endParaRPr lang="en-US" sz="1400" noProof="0"/>
                    </a:p>
                  </a:txBody>
                  <a:tcPr>
                    <a:solidFill>
                      <a:schemeClr val="bg1">
                        <a:lumMod val="85000"/>
                      </a:schemeClr>
                    </a:solidFill>
                  </a:tcPr>
                </a:tc>
                <a:tc>
                  <a:txBody>
                    <a:bodyPr/>
                    <a:lstStyle/>
                    <a:p>
                      <a:r>
                        <a:rPr lang="en-US" sz="1400" noProof="0" smtClean="0"/>
                        <a:t>corrected for</a:t>
                      </a:r>
                      <a:endParaRPr lang="en-US" sz="1400" noProof="0"/>
                    </a:p>
                  </a:txBody>
                  <a:tcPr>
                    <a:solidFill>
                      <a:schemeClr val="bg1">
                        <a:lumMod val="85000"/>
                      </a:schemeClr>
                    </a:solidFill>
                  </a:tcPr>
                </a:tc>
                <a:tc>
                  <a:txBody>
                    <a:bodyPr/>
                    <a:lstStyle/>
                    <a:p>
                      <a:r>
                        <a:rPr lang="en-US" sz="1400" noProof="0" smtClean="0"/>
                        <a:t>not applicable</a:t>
                      </a:r>
                      <a:endParaRPr lang="en-US" sz="1400" noProof="0"/>
                    </a:p>
                  </a:txBody>
                  <a:tcPr>
                    <a:solidFill>
                      <a:schemeClr val="bg1">
                        <a:lumMod val="85000"/>
                      </a:schemeClr>
                    </a:solidFill>
                  </a:tcPr>
                </a:tc>
                <a:tc>
                  <a:txBody>
                    <a:bodyPr/>
                    <a:lstStyle/>
                    <a:p>
                      <a:r>
                        <a:rPr lang="en-US" sz="1400" noProof="0" smtClean="0"/>
                        <a:t>not reduced</a:t>
                      </a:r>
                      <a:endParaRPr lang="en-US" sz="1400" noProof="0"/>
                    </a:p>
                  </a:txBody>
                  <a:tcPr>
                    <a:solidFill>
                      <a:schemeClr val="bg1">
                        <a:lumMod val="85000"/>
                      </a:schemeClr>
                    </a:solidFill>
                  </a:tcPr>
                </a:tc>
                <a:tc>
                  <a:txBody>
                    <a:bodyPr/>
                    <a:lstStyle/>
                    <a:p>
                      <a:r>
                        <a:rPr lang="en-US" sz="1400" noProof="0" smtClean="0"/>
                        <a:t>reduced</a:t>
                      </a:r>
                      <a:endParaRPr lang="en-US" sz="1400" noProof="0"/>
                    </a:p>
                  </a:txBody>
                  <a:tcPr>
                    <a:solidFill>
                      <a:schemeClr val="bg1">
                        <a:lumMod val="85000"/>
                      </a:schemeClr>
                    </a:solidFill>
                  </a:tcPr>
                </a:tc>
                <a:tc>
                  <a:txBody>
                    <a:bodyPr/>
                    <a:lstStyle/>
                    <a:p>
                      <a:r>
                        <a:rPr lang="en-US" sz="1400" noProof="0" smtClean="0"/>
                        <a:t>adressed in part</a:t>
                      </a:r>
                      <a:endParaRPr lang="en-US" sz="1400" noProof="0"/>
                    </a:p>
                  </a:txBody>
                  <a:tcPr>
                    <a:solidFill>
                      <a:schemeClr val="bg1">
                        <a:lumMod val="85000"/>
                      </a:schemeClr>
                    </a:solidFill>
                  </a:tcPr>
                </a:tc>
              </a:tr>
              <a:tr h="370840">
                <a:tc>
                  <a:txBody>
                    <a:bodyPr/>
                    <a:lstStyle/>
                    <a:p>
                      <a:r>
                        <a:rPr lang="en-US" sz="1400" b="1" noProof="0" smtClean="0"/>
                        <a:t>Prediction markets</a:t>
                      </a:r>
                      <a:endParaRPr lang="en-US" sz="1400" b="1" noProof="0"/>
                    </a:p>
                  </a:txBody>
                  <a:tcPr>
                    <a:solidFill>
                      <a:schemeClr val="bg1">
                        <a:lumMod val="65000"/>
                      </a:schemeClr>
                    </a:solidFill>
                  </a:tcPr>
                </a:tc>
                <a:tc>
                  <a:txBody>
                    <a:bodyPr/>
                    <a:lstStyle/>
                    <a:p>
                      <a:r>
                        <a:rPr lang="en-US" sz="1400" noProof="0" smtClean="0"/>
                        <a:t>outperforms  statistical</a:t>
                      </a:r>
                      <a:r>
                        <a:rPr lang="en-US" sz="1400" baseline="0" noProof="0" smtClean="0"/>
                        <a:t> f.</a:t>
                      </a:r>
                      <a:endParaRPr lang="en-US" sz="1400" noProof="0"/>
                    </a:p>
                  </a:txBody>
                  <a:tcPr>
                    <a:solidFill>
                      <a:schemeClr val="bg1">
                        <a:lumMod val="85000"/>
                      </a:schemeClr>
                    </a:solidFill>
                  </a:tcPr>
                </a:tc>
                <a:tc>
                  <a:txBody>
                    <a:bodyPr/>
                    <a:lstStyle/>
                    <a:p>
                      <a:r>
                        <a:rPr lang="en-US" sz="1400" noProof="0" smtClean="0"/>
                        <a:t>corrected for</a:t>
                      </a:r>
                      <a:endParaRPr lang="en-US" sz="1400" noProof="0"/>
                    </a:p>
                  </a:txBody>
                  <a:tcPr>
                    <a:solidFill>
                      <a:schemeClr val="bg1">
                        <a:lumMod val="85000"/>
                      </a:schemeClr>
                    </a:solidFill>
                  </a:tcPr>
                </a:tc>
                <a:tc>
                  <a:txBody>
                    <a:bodyPr/>
                    <a:lstStyle/>
                    <a:p>
                      <a:r>
                        <a:rPr lang="en-US" sz="1400" noProof="0" smtClean="0"/>
                        <a:t>not applicable</a:t>
                      </a:r>
                      <a:endParaRPr lang="en-US" sz="1400" noProof="0"/>
                    </a:p>
                  </a:txBody>
                  <a:tcPr>
                    <a:solidFill>
                      <a:schemeClr val="bg1">
                        <a:lumMod val="85000"/>
                      </a:schemeClr>
                    </a:solidFill>
                  </a:tcPr>
                </a:tc>
                <a:tc>
                  <a:txBody>
                    <a:bodyPr/>
                    <a:lstStyle/>
                    <a:p>
                      <a:r>
                        <a:rPr lang="en-US" sz="1400" noProof="0" smtClean="0"/>
                        <a:t>not reduced</a:t>
                      </a:r>
                      <a:endParaRPr lang="en-US" sz="1400" noProof="0"/>
                    </a:p>
                  </a:txBody>
                  <a:tcPr>
                    <a:solidFill>
                      <a:schemeClr val="bg1">
                        <a:lumMod val="85000"/>
                      </a:schemeClr>
                    </a:solidFill>
                  </a:tcPr>
                </a:tc>
                <a:tc>
                  <a:txBody>
                    <a:bodyPr/>
                    <a:lstStyle/>
                    <a:p>
                      <a:r>
                        <a:rPr lang="en-US" sz="1400" noProof="0" smtClean="0"/>
                        <a:t>reduced</a:t>
                      </a:r>
                      <a:endParaRPr lang="en-US" sz="1400" noProof="0"/>
                    </a:p>
                  </a:txBody>
                  <a:tcPr>
                    <a:solidFill>
                      <a:schemeClr val="bg1">
                        <a:lumMod val="85000"/>
                      </a:schemeClr>
                    </a:solidFill>
                  </a:tcPr>
                </a:tc>
                <a:tc>
                  <a:txBody>
                    <a:bodyPr/>
                    <a:lstStyle/>
                    <a:p>
                      <a:r>
                        <a:rPr lang="en-US" sz="1400" noProof="0" smtClean="0"/>
                        <a:t>not challenged</a:t>
                      </a:r>
                      <a:endParaRPr lang="en-US" sz="1400" noProof="0"/>
                    </a:p>
                  </a:txBody>
                  <a:tcPr>
                    <a:solidFill>
                      <a:schemeClr val="bg1">
                        <a:lumMod val="85000"/>
                      </a:schemeClr>
                    </a:solidFill>
                  </a:tcPr>
                </a:tc>
              </a:tr>
              <a:tr h="370840">
                <a:tc>
                  <a:txBody>
                    <a:bodyPr/>
                    <a:lstStyle/>
                    <a:p>
                      <a:r>
                        <a:rPr lang="en-US" sz="1400" b="1" noProof="0" smtClean="0"/>
                        <a:t>Scenario planning</a:t>
                      </a:r>
                      <a:endParaRPr lang="en-US" sz="1400" b="1" noProof="0"/>
                    </a:p>
                  </a:txBody>
                  <a:tcPr>
                    <a:solidFill>
                      <a:schemeClr val="bg1">
                        <a:lumMod val="65000"/>
                      </a:schemeClr>
                    </a:solidFill>
                  </a:tcPr>
                </a:tc>
                <a:tc>
                  <a:txBody>
                    <a:bodyPr/>
                    <a:lstStyle/>
                    <a:p>
                      <a:r>
                        <a:rPr lang="en-US" sz="1400" noProof="0" smtClean="0"/>
                        <a:t>corrected for</a:t>
                      </a:r>
                      <a:endParaRPr lang="en-US" sz="1400" noProof="0"/>
                    </a:p>
                  </a:txBody>
                  <a:tcPr>
                    <a:solidFill>
                      <a:schemeClr val="bg1">
                        <a:lumMod val="85000"/>
                      </a:schemeClr>
                    </a:solidFill>
                  </a:tcPr>
                </a:tc>
                <a:tc>
                  <a:txBody>
                    <a:bodyPr/>
                    <a:lstStyle/>
                    <a:p>
                      <a:r>
                        <a:rPr lang="en-US" sz="1400" noProof="0" smtClean="0"/>
                        <a:t>not corrected for</a:t>
                      </a:r>
                      <a:endParaRPr lang="en-US" sz="1400" noProof="0"/>
                    </a:p>
                  </a:txBody>
                  <a:tcPr>
                    <a:solidFill>
                      <a:schemeClr val="bg1">
                        <a:lumMod val="85000"/>
                      </a:schemeClr>
                    </a:solidFill>
                  </a:tcPr>
                </a:tc>
                <a:tc>
                  <a:txBody>
                    <a:bodyPr/>
                    <a:lstStyle/>
                    <a:p>
                      <a:r>
                        <a:rPr lang="en-US" sz="1400" noProof="0" smtClean="0"/>
                        <a:t>not applicable</a:t>
                      </a:r>
                      <a:endParaRPr lang="en-US" sz="1400" noProof="0"/>
                    </a:p>
                  </a:txBody>
                  <a:tcPr>
                    <a:solidFill>
                      <a:schemeClr val="bg1">
                        <a:lumMod val="85000"/>
                      </a:schemeClr>
                    </a:solidFill>
                  </a:tcPr>
                </a:tc>
                <a:tc>
                  <a:txBody>
                    <a:bodyPr/>
                    <a:lstStyle/>
                    <a:p>
                      <a:r>
                        <a:rPr lang="en-US" sz="1400" noProof="0" smtClean="0"/>
                        <a:t>not reduced</a:t>
                      </a:r>
                      <a:endParaRPr lang="en-US" sz="1400" noProof="0"/>
                    </a:p>
                  </a:txBody>
                  <a:tcPr>
                    <a:solidFill>
                      <a:schemeClr val="bg1">
                        <a:lumMod val="85000"/>
                      </a:schemeClr>
                    </a:solidFill>
                  </a:tcPr>
                </a:tc>
                <a:tc>
                  <a:txBody>
                    <a:bodyPr/>
                    <a:lstStyle/>
                    <a:p>
                      <a:r>
                        <a:rPr lang="en-US" sz="1400" noProof="0" smtClean="0"/>
                        <a:t>false confidence</a:t>
                      </a:r>
                      <a:endParaRPr lang="en-US" sz="1400" noProof="0"/>
                    </a:p>
                  </a:txBody>
                  <a:tcPr>
                    <a:solidFill>
                      <a:schemeClr val="bg1">
                        <a:lumMod val="85000"/>
                      </a:schemeClr>
                    </a:solidFill>
                  </a:tcPr>
                </a:tc>
                <a:tc>
                  <a:txBody>
                    <a:bodyPr/>
                    <a:lstStyle/>
                    <a:p>
                      <a:r>
                        <a:rPr lang="en-US" sz="1400" noProof="0" dirty="0" smtClean="0"/>
                        <a:t>reinforces frame</a:t>
                      </a:r>
                      <a:endParaRPr lang="en-US" sz="1400" noProof="0" dirty="0"/>
                    </a:p>
                  </a:txBody>
                  <a:tcPr>
                    <a:solidFill>
                      <a:schemeClr val="bg1">
                        <a:lumMod val="85000"/>
                      </a:schemeClr>
                    </a:solidFill>
                  </a:tcPr>
                </a:tc>
              </a:tr>
            </a:tbl>
          </a:graphicData>
        </a:graphic>
      </p:graphicFrame>
      <p:sp>
        <p:nvSpPr>
          <p:cNvPr id="174164" name="Titel 1"/>
          <p:cNvSpPr>
            <a:spLocks noGrp="1"/>
          </p:cNvSpPr>
          <p:nvPr>
            <p:ph type="title"/>
          </p:nvPr>
        </p:nvSpPr>
        <p:spPr>
          <a:xfrm>
            <a:off x="457200" y="260350"/>
            <a:ext cx="8229600" cy="635000"/>
          </a:xfrm>
        </p:spPr>
        <p:txBody>
          <a:bodyPr>
            <a:normAutofit fontScale="90000"/>
          </a:bodyPr>
          <a:lstStyle/>
          <a:p>
            <a:r>
              <a:rPr lang="nl-BE" sz="3600" b="1" smtClean="0"/>
              <a:t>Methods for prediction of rare events</a:t>
            </a:r>
            <a:r>
              <a:rPr lang="nl-BE" sz="4000" b="1" smtClean="0"/>
              <a:t/>
            </a:r>
            <a:br>
              <a:rPr lang="nl-BE" sz="4000" b="1" smtClean="0"/>
            </a:br>
            <a:r>
              <a:rPr lang="nl-BE" sz="1400" smtClean="0"/>
              <a:t>Technological forecasting &amp; social change (2010) 77, 355-36</a:t>
            </a:r>
            <a:r>
              <a:rPr lang="nl-BE" sz="1400" b="1" smtClean="0"/>
              <a:t> </a:t>
            </a:r>
            <a:r>
              <a:rPr lang="nl-BE" sz="1400" smtClean="0"/>
              <a:t/>
            </a:r>
            <a:br>
              <a:rPr lang="nl-BE" sz="1400" smtClean="0"/>
            </a:br>
            <a:endParaRPr lang="nl-BE" sz="1400" smtClean="0"/>
          </a:p>
        </p:txBody>
      </p:sp>
    </p:spTree>
    <p:extLst>
      <p:ext uri="{BB962C8B-B14F-4D97-AF65-F5344CB8AC3E}">
        <p14:creationId xmlns:p14="http://schemas.microsoft.com/office/powerpoint/2010/main" val="1714907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el 1"/>
          <p:cNvSpPr>
            <a:spLocks noGrp="1"/>
          </p:cNvSpPr>
          <p:nvPr>
            <p:ph type="title"/>
          </p:nvPr>
        </p:nvSpPr>
        <p:spPr>
          <a:xfrm>
            <a:off x="457200" y="346075"/>
            <a:ext cx="8229600" cy="635000"/>
          </a:xfrm>
        </p:spPr>
        <p:txBody>
          <a:bodyPr>
            <a:normAutofit fontScale="90000"/>
          </a:bodyPr>
          <a:lstStyle/>
          <a:p>
            <a:r>
              <a:rPr lang="nl-BE" sz="3600" b="1" smtClean="0"/>
              <a:t>Causes of low predictability of rare events</a:t>
            </a:r>
            <a:r>
              <a:rPr lang="nl-BE" sz="4000" b="1" smtClean="0"/>
              <a:t/>
            </a:r>
            <a:br>
              <a:rPr lang="nl-BE" sz="4000" b="1" smtClean="0"/>
            </a:br>
            <a:r>
              <a:rPr lang="nl-BE" sz="1400" smtClean="0"/>
              <a:t>Technological forecasting &amp; social change (2010) 77, 355-36</a:t>
            </a:r>
            <a:r>
              <a:rPr lang="nl-BE" sz="1400" b="1" smtClean="0"/>
              <a:t> </a:t>
            </a:r>
            <a:r>
              <a:rPr lang="nl-BE" sz="1400" smtClean="0"/>
              <a:t/>
            </a:r>
            <a:br>
              <a:rPr lang="nl-BE" sz="1400" smtClean="0"/>
            </a:br>
            <a:endParaRPr lang="nl-BE" sz="1400" smtClean="0"/>
          </a:p>
        </p:txBody>
      </p:sp>
      <p:sp>
        <p:nvSpPr>
          <p:cNvPr id="172035" name="Tijdelijke aanduiding voor inhoud 2"/>
          <p:cNvSpPr>
            <a:spLocks noGrp="1"/>
          </p:cNvSpPr>
          <p:nvPr>
            <p:ph idx="1"/>
          </p:nvPr>
        </p:nvSpPr>
        <p:spPr>
          <a:xfrm>
            <a:off x="457200" y="1196975"/>
            <a:ext cx="8229600" cy="4525963"/>
          </a:xfrm>
        </p:spPr>
        <p:txBody>
          <a:bodyPr>
            <a:normAutofit fontScale="92500" lnSpcReduction="20000"/>
          </a:bodyPr>
          <a:lstStyle/>
          <a:p>
            <a:r>
              <a:rPr lang="en-US" sz="2000" smtClean="0"/>
              <a:t>Sparsity of reference class</a:t>
            </a:r>
          </a:p>
          <a:p>
            <a:pPr lvl="1"/>
            <a:r>
              <a:rPr lang="en-US" sz="1400" smtClean="0"/>
              <a:t>Reference class increases with size of database and the decrease in specificity of the event</a:t>
            </a:r>
          </a:p>
          <a:p>
            <a:pPr lvl="1"/>
            <a:r>
              <a:rPr lang="en-US" sz="1400" smtClean="0"/>
              <a:t>Density in extremes of variability</a:t>
            </a:r>
          </a:p>
          <a:p>
            <a:r>
              <a:rPr lang="en-US" sz="2000" smtClean="0"/>
              <a:t>Outdated reference class or without extreme events</a:t>
            </a:r>
          </a:p>
          <a:p>
            <a:r>
              <a:rPr lang="en-US" sz="2000" smtClean="0"/>
              <a:t>Use of inappropriate statistical models</a:t>
            </a:r>
          </a:p>
          <a:p>
            <a:pPr lvl="1"/>
            <a:r>
              <a:rPr lang="en-US" sz="1400" smtClean="0"/>
              <a:t>Oversimplified models, inappropriate distribution, poor calibration</a:t>
            </a:r>
          </a:p>
          <a:p>
            <a:r>
              <a:rPr lang="en-US" sz="2000" smtClean="0"/>
              <a:t>Misplaced causality</a:t>
            </a:r>
          </a:p>
          <a:p>
            <a:pPr lvl="1"/>
            <a:r>
              <a:rPr lang="en-US" sz="1400" smtClean="0"/>
              <a:t>Reference class specific or spurious  correlations </a:t>
            </a:r>
          </a:p>
          <a:p>
            <a:r>
              <a:rPr lang="en-US" sz="2000" smtClean="0"/>
              <a:t>Cognitive bias</a:t>
            </a:r>
          </a:p>
          <a:p>
            <a:pPr lvl="1"/>
            <a:r>
              <a:rPr lang="en-US" sz="2000" smtClean="0"/>
              <a:t>Availability</a:t>
            </a:r>
          </a:p>
          <a:p>
            <a:pPr lvl="2"/>
            <a:r>
              <a:rPr lang="en-US" sz="1400" smtClean="0"/>
              <a:t>Prevalence is incorrectly associated with recent, vivid, unusual events</a:t>
            </a:r>
          </a:p>
          <a:p>
            <a:pPr lvl="1"/>
            <a:r>
              <a:rPr lang="en-US" sz="2000" smtClean="0"/>
              <a:t>Representativeness</a:t>
            </a:r>
          </a:p>
          <a:p>
            <a:pPr lvl="2"/>
            <a:r>
              <a:rPr lang="en-US" sz="1400" smtClean="0"/>
              <a:t>Base-rate frequencies are often ignored versus subjective probabilities</a:t>
            </a:r>
          </a:p>
          <a:p>
            <a:pPr lvl="1"/>
            <a:r>
              <a:rPr lang="en-US" sz="2000" smtClean="0"/>
              <a:t>Anchoring  and insufficient adjustment</a:t>
            </a:r>
          </a:p>
          <a:p>
            <a:pPr lvl="2"/>
            <a:r>
              <a:rPr lang="en-US" sz="1400" smtClean="0"/>
              <a:t>Anchoring to the past and insufficient adjustment to possible future conditions</a:t>
            </a:r>
            <a:endParaRPr lang="en-US" sz="1600" smtClean="0"/>
          </a:p>
          <a:p>
            <a:r>
              <a:rPr lang="en-US" sz="2000" smtClean="0"/>
              <a:t>Frame blindness</a:t>
            </a:r>
          </a:p>
          <a:p>
            <a:pPr lvl="1"/>
            <a:r>
              <a:rPr lang="en-US" sz="1400" smtClean="0"/>
              <a:t>What must be predicted, under which form, which factors, reliability, consequences</a:t>
            </a:r>
          </a:p>
        </p:txBody>
      </p:sp>
    </p:spTree>
    <p:extLst>
      <p:ext uri="{BB962C8B-B14F-4D97-AF65-F5344CB8AC3E}">
        <p14:creationId xmlns:p14="http://schemas.microsoft.com/office/powerpoint/2010/main" val="1714730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sz="4000" b="1" dirty="0" smtClean="0"/>
              <a:t>The size of the reference class</a:t>
            </a:r>
            <a:br>
              <a:rPr lang="en-US" sz="4000" b="1" dirty="0" smtClean="0"/>
            </a:br>
            <a:r>
              <a:rPr lang="en-US" sz="4000" b="1" dirty="0" smtClean="0"/>
              <a:t>submitted by self-proclaimed volunteers</a:t>
            </a:r>
            <a:br>
              <a:rPr lang="en-US" sz="4000" b="1" dirty="0" smtClean="0"/>
            </a:br>
            <a:r>
              <a:rPr lang="en-US" sz="2200" b="1" dirty="0" smtClean="0"/>
              <a:t>The </a:t>
            </a:r>
            <a:r>
              <a:rPr lang="en-US" sz="2200" b="1" dirty="0" err="1" smtClean="0"/>
              <a:t>sparsity</a:t>
            </a:r>
            <a:r>
              <a:rPr lang="en-US" sz="2200" b="1" dirty="0" smtClean="0"/>
              <a:t> of the reference class decreases with the size</a:t>
            </a:r>
            <a:endParaRPr lang="en-US" sz="22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662" y="2471738"/>
            <a:ext cx="8811826" cy="2253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4937348"/>
            <a:ext cx="5219439" cy="1011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kstvak 3"/>
          <p:cNvSpPr txBox="1"/>
          <p:nvPr/>
        </p:nvSpPr>
        <p:spPr>
          <a:xfrm>
            <a:off x="1331640" y="6381328"/>
            <a:ext cx="6067174" cy="369332"/>
          </a:xfrm>
          <a:prstGeom prst="rect">
            <a:avLst/>
          </a:prstGeom>
          <a:noFill/>
        </p:spPr>
        <p:txBody>
          <a:bodyPr wrap="none" rtlCol="0">
            <a:spAutoFit/>
          </a:bodyPr>
          <a:lstStyle/>
          <a:p>
            <a:r>
              <a:rPr lang="en-US" b="1" dirty="0" smtClean="0">
                <a:solidFill>
                  <a:srgbClr val="FF0000"/>
                </a:solidFill>
              </a:rPr>
              <a:t>What is important in addition to the total number of records?</a:t>
            </a:r>
            <a:endParaRPr lang="en-US" b="1" dirty="0">
              <a:solidFill>
                <a:srgbClr val="FF0000"/>
              </a:solidFill>
            </a:endParaRPr>
          </a:p>
        </p:txBody>
      </p:sp>
    </p:spTree>
    <p:extLst>
      <p:ext uri="{BB962C8B-B14F-4D97-AF65-F5344CB8AC3E}">
        <p14:creationId xmlns:p14="http://schemas.microsoft.com/office/powerpoint/2010/main" val="3276190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274638"/>
            <a:ext cx="8507288" cy="1143000"/>
          </a:xfrm>
        </p:spPr>
        <p:txBody>
          <a:bodyPr>
            <a:normAutofit fontScale="90000"/>
          </a:bodyPr>
          <a:lstStyle/>
          <a:p>
            <a:r>
              <a:rPr lang="en-US" sz="4000" b="1" dirty="0" smtClean="0"/>
              <a:t>The internal/external audit </a:t>
            </a:r>
            <a:br>
              <a:rPr lang="en-US" sz="4000" b="1" dirty="0" smtClean="0"/>
            </a:br>
            <a:r>
              <a:rPr lang="en-US" sz="4000" b="1" dirty="0" smtClean="0"/>
              <a:t>of the reference class</a:t>
            </a:r>
            <a:br>
              <a:rPr lang="en-US" sz="4000" b="1" dirty="0" smtClean="0"/>
            </a:br>
            <a:r>
              <a:rPr lang="en-US" sz="2200" b="1" dirty="0" smtClean="0"/>
              <a:t>The </a:t>
            </a:r>
            <a:r>
              <a:rPr lang="en-US" sz="2200" b="1" dirty="0" err="1" smtClean="0"/>
              <a:t>sparsity</a:t>
            </a:r>
            <a:r>
              <a:rPr lang="en-US" sz="2200" b="1" dirty="0" smtClean="0"/>
              <a:t> of the reference class decreases with its lack of internal/external audit</a:t>
            </a:r>
            <a:endParaRPr lang="en-US" sz="2200" b="1" dirty="0"/>
          </a:p>
        </p:txBody>
      </p:sp>
      <p:sp>
        <p:nvSpPr>
          <p:cNvPr id="4" name="Tekstvak 3"/>
          <p:cNvSpPr txBox="1"/>
          <p:nvPr/>
        </p:nvSpPr>
        <p:spPr>
          <a:xfrm>
            <a:off x="611560" y="6381328"/>
            <a:ext cx="7730834" cy="369332"/>
          </a:xfrm>
          <a:prstGeom prst="rect">
            <a:avLst/>
          </a:prstGeom>
          <a:noFill/>
        </p:spPr>
        <p:txBody>
          <a:bodyPr wrap="none" rtlCol="0">
            <a:spAutoFit/>
          </a:bodyPr>
          <a:lstStyle/>
          <a:p>
            <a:r>
              <a:rPr lang="en-US" b="1" dirty="0" smtClean="0">
                <a:solidFill>
                  <a:srgbClr val="FF0000"/>
                </a:solidFill>
              </a:rPr>
              <a:t>What is important in addition to the total number and the accuracy of records?</a:t>
            </a:r>
            <a:endParaRPr lang="en-US" b="1" dirty="0">
              <a:solidFill>
                <a:srgbClr val="FF000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44824"/>
            <a:ext cx="7767318" cy="1423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kstvak 2"/>
          <p:cNvSpPr txBox="1"/>
          <p:nvPr/>
        </p:nvSpPr>
        <p:spPr>
          <a:xfrm>
            <a:off x="179512" y="3717032"/>
            <a:ext cx="8689174" cy="1200329"/>
          </a:xfrm>
          <a:prstGeom prst="rect">
            <a:avLst/>
          </a:prstGeom>
          <a:noFill/>
        </p:spPr>
        <p:txBody>
          <a:bodyPr wrap="none" rtlCol="0">
            <a:spAutoFit/>
          </a:bodyPr>
          <a:lstStyle/>
          <a:p>
            <a:pPr algn="ctr"/>
            <a:r>
              <a:rPr lang="en-US" b="1" dirty="0" smtClean="0">
                <a:solidFill>
                  <a:srgbClr val="FF0000"/>
                </a:solidFill>
              </a:rPr>
              <a:t>Therefore the whole audit responsibility was only signed off by the unit responsible.</a:t>
            </a:r>
          </a:p>
          <a:p>
            <a:pPr algn="ctr"/>
            <a:r>
              <a:rPr lang="en-US" b="1" dirty="0" smtClean="0">
                <a:solidFill>
                  <a:srgbClr val="FF0000"/>
                </a:solidFill>
              </a:rPr>
              <a:t>But the project coordinators identified AFTER the sign-off that there were records </a:t>
            </a:r>
          </a:p>
          <a:p>
            <a:pPr algn="ctr"/>
            <a:r>
              <a:rPr lang="en-US" b="1" dirty="0" smtClean="0">
                <a:solidFill>
                  <a:srgbClr val="FF0000"/>
                </a:solidFill>
              </a:rPr>
              <a:t>submitted times 2, times 3, times4 and times 5. Very questionable data quality!</a:t>
            </a:r>
          </a:p>
          <a:p>
            <a:r>
              <a:rPr lang="en-US" dirty="0" smtClean="0"/>
              <a:t> </a:t>
            </a:r>
            <a:endParaRPr lang="en-US"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851" y="4768609"/>
            <a:ext cx="8129581" cy="1468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085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sz="4000" b="1" dirty="0" smtClean="0"/>
              <a:t>The actuality of the reference class</a:t>
            </a:r>
            <a:br>
              <a:rPr lang="en-US" sz="4000" b="1" dirty="0" smtClean="0"/>
            </a:br>
            <a:r>
              <a:rPr lang="en-US" sz="2200" b="1" dirty="0" smtClean="0"/>
              <a:t>An outdated reference class is a cause of poor predictability of rare events</a:t>
            </a:r>
            <a:endParaRPr lang="en-US" sz="2200" b="1"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900" y="2465485"/>
            <a:ext cx="8890100" cy="122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645038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Arial"/>
    </a:majorFont>
    <a:minorFont>
      <a:latin typeface="Arial"/>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110</TotalTime>
  <Words>1884</Words>
  <Application>Microsoft Office PowerPoint</Application>
  <PresentationFormat>Diavoorstelling (4:3)</PresentationFormat>
  <Paragraphs>237</Paragraphs>
  <Slides>29</Slides>
  <Notes>7</Notes>
  <HiddenSlides>0</HiddenSlides>
  <MMClips>0</MMClips>
  <ScaleCrop>false</ScaleCrop>
  <HeadingPairs>
    <vt:vector size="4" baseType="variant">
      <vt:variant>
        <vt:lpstr>Thema</vt:lpstr>
      </vt:variant>
      <vt:variant>
        <vt:i4>1</vt:i4>
      </vt:variant>
      <vt:variant>
        <vt:lpstr>Diatitels</vt:lpstr>
      </vt:variant>
      <vt:variant>
        <vt:i4>29</vt:i4>
      </vt:variant>
    </vt:vector>
  </HeadingPairs>
  <TitlesOfParts>
    <vt:vector size="30" baseType="lpstr">
      <vt:lpstr>Kantoorthema</vt:lpstr>
      <vt:lpstr>PowerPoint-presentatie</vt:lpstr>
      <vt:lpstr>PowerPoint-presentatie</vt:lpstr>
      <vt:lpstr>Mission of EuroSCORE II</vt:lpstr>
      <vt:lpstr>Methods for prediction of rare events Technological forecasting &amp; social change (2010) 77, 355-36  </vt:lpstr>
      <vt:lpstr>Methods for prediction of rare events Technological forecasting &amp; social change (2010) 77, 355-36  </vt:lpstr>
      <vt:lpstr>Causes of low predictability of rare events Technological forecasting &amp; social change (2010) 77, 355-36  </vt:lpstr>
      <vt:lpstr>The size of the reference class submitted by self-proclaimed volunteers The sparsity of the reference class decreases with the size</vt:lpstr>
      <vt:lpstr>The internal/external audit  of the reference class The sparsity of the reference class decreases with its lack of internal/external audit</vt:lpstr>
      <vt:lpstr>The actuality of the reference class An outdated reference class is a cause of poor predictability of rare events</vt:lpstr>
      <vt:lpstr>The specificity of the reference class The sparsity increases with the lack of specificity</vt:lpstr>
      <vt:lpstr>The density of the extremes of the reference class The sparsity increases with the lack of density of the extremes</vt:lpstr>
      <vt:lpstr>Actual Patient variability</vt:lpstr>
      <vt:lpstr>The sparsity of the reference class is decreased by its parsimonious nature</vt:lpstr>
      <vt:lpstr>PowerPoint-presentatie</vt:lpstr>
      <vt:lpstr>Primary outcome variable</vt:lpstr>
      <vt:lpstr>The interval of early risk of  dying after CABG, </vt:lpstr>
      <vt:lpstr>PowerPoint-presentatie</vt:lpstr>
      <vt:lpstr>Primary outcome variable</vt:lpstr>
      <vt:lpstr>Primary outcome variable</vt:lpstr>
      <vt:lpstr>Follow-up methodologies</vt:lpstr>
      <vt:lpstr>Missing follow-up</vt:lpstr>
      <vt:lpstr>Should we continue to read this manuscript?</vt:lpstr>
      <vt:lpstr>Accuracy of Mathematical modelling</vt:lpstr>
      <vt:lpstr>The calibration of the EuroSCORE II</vt:lpstr>
      <vt:lpstr>The discrimination of the EuroSCORE II</vt:lpstr>
      <vt:lpstr>The discrimination of the EuroSCORE II</vt:lpstr>
      <vt:lpstr>ROC analysis</vt:lpstr>
      <vt:lpstr>PowerPoint-presentatie</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Sergeant Paul</dc:creator>
  <cp:lastModifiedBy>Sergeant Paul</cp:lastModifiedBy>
  <cp:revision>15</cp:revision>
  <dcterms:created xsi:type="dcterms:W3CDTF">2012-03-21T13:23:34Z</dcterms:created>
  <dcterms:modified xsi:type="dcterms:W3CDTF">2012-03-22T15:51:50Z</dcterms:modified>
</cp:coreProperties>
</file>