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3" r:id="rId3"/>
    <p:sldId id="264" r:id="rId4"/>
    <p:sldId id="291" r:id="rId5"/>
    <p:sldId id="305" r:id="rId6"/>
    <p:sldId id="306" r:id="rId7"/>
    <p:sldId id="265" r:id="rId8"/>
    <p:sldId id="293" r:id="rId9"/>
    <p:sldId id="292" r:id="rId10"/>
    <p:sldId id="266" r:id="rId11"/>
    <p:sldId id="267" r:id="rId12"/>
    <p:sldId id="268" r:id="rId13"/>
    <p:sldId id="269" r:id="rId14"/>
    <p:sldId id="298" r:id="rId15"/>
    <p:sldId id="297" r:id="rId16"/>
    <p:sldId id="271" r:id="rId17"/>
    <p:sldId id="272" r:id="rId18"/>
    <p:sldId id="294" r:id="rId19"/>
    <p:sldId id="299" r:id="rId20"/>
    <p:sldId id="273" r:id="rId21"/>
    <p:sldId id="274" r:id="rId22"/>
    <p:sldId id="295" r:id="rId23"/>
    <p:sldId id="300" r:id="rId24"/>
    <p:sldId id="275" r:id="rId25"/>
    <p:sldId id="276" r:id="rId26"/>
    <p:sldId id="301" r:id="rId27"/>
    <p:sldId id="277" r:id="rId28"/>
    <p:sldId id="278" r:id="rId29"/>
    <p:sldId id="279" r:id="rId30"/>
    <p:sldId id="280" r:id="rId31"/>
    <p:sldId id="281" r:id="rId32"/>
    <p:sldId id="282" r:id="rId33"/>
    <p:sldId id="307" r:id="rId34"/>
    <p:sldId id="304" r:id="rId35"/>
    <p:sldId id="283" r:id="rId36"/>
    <p:sldId id="284" r:id="rId37"/>
    <p:sldId id="285" r:id="rId38"/>
    <p:sldId id="286" r:id="rId39"/>
    <p:sldId id="288" r:id="rId40"/>
    <p:sldId id="289" r:id="rId41"/>
    <p:sldId id="290" r:id="rId42"/>
    <p:sldId id="260" r:id="rId43"/>
    <p:sldId id="261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A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F34B8-DFB3-41A5-BC05-01A982CDC09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85E28-1D14-451A-A6C3-E8F699C89D4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A06FC8F-1FDC-4F13-BC33-DD50E55F5C13}" type="parTrans" cxnId="{CBB5A92E-727D-4BAD-8FF6-D6AF44FA8002}">
      <dgm:prSet/>
      <dgm:spPr/>
      <dgm:t>
        <a:bodyPr/>
        <a:lstStyle/>
        <a:p>
          <a:endParaRPr lang="en-US"/>
        </a:p>
      </dgm:t>
    </dgm:pt>
    <dgm:pt modelId="{0FEB2101-FB36-47E6-8D72-69943A54961B}" type="sibTrans" cxnId="{CBB5A92E-727D-4BAD-8FF6-D6AF44FA8002}">
      <dgm:prSet/>
      <dgm:spPr>
        <a:solidFill>
          <a:schemeClr val="accent2"/>
        </a:solidFill>
      </dgm:spPr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D90B8D8E-7141-4AAE-9FF7-D08E380E888A}">
      <dgm:prSet phldrT="[Text]"/>
      <dgm:spPr/>
      <dgm:t>
        <a:bodyPr/>
        <a:lstStyle/>
        <a:p>
          <a:r>
            <a:rPr lang="en-US" b="1" dirty="0" smtClean="0"/>
            <a:t>Clot initiation</a:t>
          </a:r>
          <a:endParaRPr lang="en-US" b="1" dirty="0"/>
        </a:p>
      </dgm:t>
    </dgm:pt>
    <dgm:pt modelId="{82EF4F6C-0F44-4864-AD48-A85F5CF4D7FB}" type="parTrans" cxnId="{0F288EA2-7594-4823-BD78-91F4EDA77E18}">
      <dgm:prSet/>
      <dgm:spPr/>
      <dgm:t>
        <a:bodyPr/>
        <a:lstStyle/>
        <a:p>
          <a:endParaRPr lang="en-US"/>
        </a:p>
      </dgm:t>
    </dgm:pt>
    <dgm:pt modelId="{6E31C7CF-C492-444B-B86A-340A30BAD03E}" type="sibTrans" cxnId="{0F288EA2-7594-4823-BD78-91F4EDA77E18}">
      <dgm:prSet/>
      <dgm:spPr/>
      <dgm:t>
        <a:bodyPr/>
        <a:lstStyle/>
        <a:p>
          <a:endParaRPr lang="en-US"/>
        </a:p>
      </dgm:t>
    </dgm:pt>
    <dgm:pt modelId="{22A5732D-044F-4BF7-BF16-A09463C2943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BA08CF01-9E4E-4A80-B730-7105FE81527A}" type="parTrans" cxnId="{23CDC2CB-837B-40CE-9DDB-07D70E68FC41}">
      <dgm:prSet/>
      <dgm:spPr/>
      <dgm:t>
        <a:bodyPr/>
        <a:lstStyle/>
        <a:p>
          <a:endParaRPr lang="en-US"/>
        </a:p>
      </dgm:t>
    </dgm:pt>
    <dgm:pt modelId="{17DB8786-6F2D-4101-AF23-1CEC302238EC}" type="sibTrans" cxnId="{23CDC2CB-837B-40CE-9DDB-07D70E68FC4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4C34DAF-B4EA-48DE-AA6D-5F3203DCD8F3}">
      <dgm:prSet phldrT="[Text]"/>
      <dgm:spPr/>
      <dgm:t>
        <a:bodyPr/>
        <a:lstStyle/>
        <a:p>
          <a:r>
            <a:rPr lang="en-US" b="1" dirty="0" smtClean="0"/>
            <a:t>Clot formation</a:t>
          </a:r>
          <a:endParaRPr lang="en-US" b="1" dirty="0"/>
        </a:p>
      </dgm:t>
    </dgm:pt>
    <dgm:pt modelId="{9EB3D0E1-C3F2-4CA6-90C4-C13E0923CD54}" type="parTrans" cxnId="{FD2906CD-5F27-4ECA-BF9B-C6301A304EB6}">
      <dgm:prSet/>
      <dgm:spPr/>
      <dgm:t>
        <a:bodyPr/>
        <a:lstStyle/>
        <a:p>
          <a:endParaRPr lang="en-US"/>
        </a:p>
      </dgm:t>
    </dgm:pt>
    <dgm:pt modelId="{1616BE09-9749-44F3-9C7F-5CE44DF13F17}" type="sibTrans" cxnId="{FD2906CD-5F27-4ECA-BF9B-C6301A304EB6}">
      <dgm:prSet/>
      <dgm:spPr/>
      <dgm:t>
        <a:bodyPr/>
        <a:lstStyle/>
        <a:p>
          <a:endParaRPr lang="en-US"/>
        </a:p>
      </dgm:t>
    </dgm:pt>
    <dgm:pt modelId="{5825F7A0-163C-4AE6-B491-7855E3BE08B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805E43E0-D968-413F-993A-A56FF0854655}" type="parTrans" cxnId="{2FB7217F-4050-4CE3-9F8C-D6AE3CF2FA16}">
      <dgm:prSet/>
      <dgm:spPr/>
      <dgm:t>
        <a:bodyPr/>
        <a:lstStyle/>
        <a:p>
          <a:endParaRPr lang="en-US"/>
        </a:p>
      </dgm:t>
    </dgm:pt>
    <dgm:pt modelId="{9B8A4454-7BA6-4F5D-A818-B0F29913E979}" type="sibTrans" cxnId="{2FB7217F-4050-4CE3-9F8C-D6AE3CF2FA16}">
      <dgm:prSet/>
      <dgm:spPr/>
      <dgm:t>
        <a:bodyPr/>
        <a:lstStyle/>
        <a:p>
          <a:endParaRPr lang="en-US"/>
        </a:p>
      </dgm:t>
    </dgm:pt>
    <dgm:pt modelId="{822CBD72-6DFB-4B68-9466-EF2C92DB0754}">
      <dgm:prSet phldrT="[Text]"/>
      <dgm:spPr/>
      <dgm:t>
        <a:bodyPr/>
        <a:lstStyle/>
        <a:p>
          <a:r>
            <a:rPr lang="en-US" b="1" dirty="0" smtClean="0"/>
            <a:t>Clot stability</a:t>
          </a:r>
          <a:endParaRPr lang="en-US" b="1" dirty="0"/>
        </a:p>
      </dgm:t>
    </dgm:pt>
    <dgm:pt modelId="{7C86E7FA-7A49-4B4B-8880-933F9A8F3D09}" type="parTrans" cxnId="{0B912FE1-0C79-442B-9059-A105619FE955}">
      <dgm:prSet/>
      <dgm:spPr/>
      <dgm:t>
        <a:bodyPr/>
        <a:lstStyle/>
        <a:p>
          <a:endParaRPr lang="en-US"/>
        </a:p>
      </dgm:t>
    </dgm:pt>
    <dgm:pt modelId="{147DCC66-A26C-4E63-93D3-A8B63C4C2125}" type="sibTrans" cxnId="{0B912FE1-0C79-442B-9059-A105619FE955}">
      <dgm:prSet/>
      <dgm:spPr/>
      <dgm:t>
        <a:bodyPr/>
        <a:lstStyle/>
        <a:p>
          <a:endParaRPr lang="en-US"/>
        </a:p>
      </dgm:t>
    </dgm:pt>
    <dgm:pt modelId="{20B42EB6-5D39-4210-8C36-8C4126700B5D}" type="pres">
      <dgm:prSet presAssocID="{A1FF34B8-DFB3-41A5-BC05-01A982CDC0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9B6F048-26F1-4E5B-97F4-891348D531BC}" type="pres">
      <dgm:prSet presAssocID="{D6C85E28-1D14-451A-A6C3-E8F699C89D49}" presName="composite" presStyleCnt="0"/>
      <dgm:spPr/>
    </dgm:pt>
    <dgm:pt modelId="{BA7F109D-F1C1-44E2-A420-738BF6FAB643}" type="pres">
      <dgm:prSet presAssocID="{D6C85E28-1D14-451A-A6C3-E8F699C89D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3C678F-0BF6-4788-A09E-2B82DA749FAD}" type="pres">
      <dgm:prSet presAssocID="{D6C85E28-1D14-451A-A6C3-E8F699C89D49}" presName="parSh" presStyleLbl="node1" presStyleIdx="0" presStyleCnt="3" custScaleX="138361" custScaleY="164130" custLinFactNeighborX="-291" custLinFactNeighborY="-82942"/>
      <dgm:spPr/>
      <dgm:t>
        <a:bodyPr/>
        <a:lstStyle/>
        <a:p>
          <a:endParaRPr lang="en-ZA"/>
        </a:p>
      </dgm:t>
    </dgm:pt>
    <dgm:pt modelId="{778C59B4-90ED-4D16-9E4A-EB5FDC4400E5}" type="pres">
      <dgm:prSet presAssocID="{D6C85E28-1D14-451A-A6C3-E8F699C89D49}" presName="desTx" presStyleLbl="fgAcc1" presStyleIdx="0" presStyleCnt="3" custLinFactNeighborX="-4485" custLinFactNeighborY="-597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13FAB62-4026-4DA4-842D-46551CFC45E5}" type="pres">
      <dgm:prSet presAssocID="{0FEB2101-FB36-47E6-8D72-69943A54961B}" presName="sibTrans" presStyleLbl="sibTrans2D1" presStyleIdx="0" presStyleCnt="2"/>
      <dgm:spPr/>
      <dgm:t>
        <a:bodyPr/>
        <a:lstStyle/>
        <a:p>
          <a:endParaRPr lang="en-ZA"/>
        </a:p>
      </dgm:t>
    </dgm:pt>
    <dgm:pt modelId="{BBC7BDA7-4E88-42BF-A255-EEB4CAB00106}" type="pres">
      <dgm:prSet presAssocID="{0FEB2101-FB36-47E6-8D72-69943A54961B}" presName="connTx" presStyleLbl="sibTrans2D1" presStyleIdx="0" presStyleCnt="2"/>
      <dgm:spPr/>
      <dgm:t>
        <a:bodyPr/>
        <a:lstStyle/>
        <a:p>
          <a:endParaRPr lang="en-ZA"/>
        </a:p>
      </dgm:t>
    </dgm:pt>
    <dgm:pt modelId="{65C6A0BB-E428-40E5-9CD3-43CB3A0FD692}" type="pres">
      <dgm:prSet presAssocID="{22A5732D-044F-4BF7-BF16-A09463C2943F}" presName="composite" presStyleCnt="0"/>
      <dgm:spPr/>
    </dgm:pt>
    <dgm:pt modelId="{A75A5FBB-99AE-40CB-9465-C1F0263F6B0E}" type="pres">
      <dgm:prSet presAssocID="{22A5732D-044F-4BF7-BF16-A09463C2943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E20B44-DFE3-433D-9186-67AA660BCF5B}" type="pres">
      <dgm:prSet presAssocID="{22A5732D-044F-4BF7-BF16-A09463C2943F}" presName="parSh" presStyleLbl="node1" presStyleIdx="1" presStyleCnt="3" custScaleX="140629" custScaleY="170464"/>
      <dgm:spPr/>
      <dgm:t>
        <a:bodyPr/>
        <a:lstStyle/>
        <a:p>
          <a:endParaRPr lang="en-ZA"/>
        </a:p>
      </dgm:t>
    </dgm:pt>
    <dgm:pt modelId="{78E9BDDB-A059-4967-BCF4-5567E0C01ABB}" type="pres">
      <dgm:prSet presAssocID="{22A5732D-044F-4BF7-BF16-A09463C2943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9C383E1-8F4B-4161-B7E6-55C4131FE2C7}" type="pres">
      <dgm:prSet presAssocID="{17DB8786-6F2D-4101-AF23-1CEC302238EC}" presName="sibTrans" presStyleLbl="sibTrans2D1" presStyleIdx="1" presStyleCnt="2"/>
      <dgm:spPr/>
      <dgm:t>
        <a:bodyPr/>
        <a:lstStyle/>
        <a:p>
          <a:endParaRPr lang="en-ZA"/>
        </a:p>
      </dgm:t>
    </dgm:pt>
    <dgm:pt modelId="{3ACB907F-6A75-48B8-AC4D-172D9B9C9764}" type="pres">
      <dgm:prSet presAssocID="{17DB8786-6F2D-4101-AF23-1CEC302238EC}" presName="connTx" presStyleLbl="sibTrans2D1" presStyleIdx="1" presStyleCnt="2"/>
      <dgm:spPr/>
      <dgm:t>
        <a:bodyPr/>
        <a:lstStyle/>
        <a:p>
          <a:endParaRPr lang="en-ZA"/>
        </a:p>
      </dgm:t>
    </dgm:pt>
    <dgm:pt modelId="{E86434CB-12D0-430C-B2CB-C7D45ACF3C58}" type="pres">
      <dgm:prSet presAssocID="{5825F7A0-163C-4AE6-B491-7855E3BE08B5}" presName="composite" presStyleCnt="0"/>
      <dgm:spPr/>
    </dgm:pt>
    <dgm:pt modelId="{DF64D3B1-E665-4E6E-990A-40DD0EAC2AE3}" type="pres">
      <dgm:prSet presAssocID="{5825F7A0-163C-4AE6-B491-7855E3BE08B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B3F88A-E5D2-4A90-9A52-28A351C8B612}" type="pres">
      <dgm:prSet presAssocID="{5825F7A0-163C-4AE6-B491-7855E3BE08B5}" presName="parSh" presStyleLbl="node1" presStyleIdx="2" presStyleCnt="3" custScaleX="130593" custScaleY="156496" custLinFactNeighborX="5382" custLinFactNeighborY="49765"/>
      <dgm:spPr/>
      <dgm:t>
        <a:bodyPr/>
        <a:lstStyle/>
        <a:p>
          <a:endParaRPr lang="en-ZA"/>
        </a:p>
      </dgm:t>
    </dgm:pt>
    <dgm:pt modelId="{845D3A2C-69BE-4ABA-A0BB-4E1F8D9DF0B3}" type="pres">
      <dgm:prSet presAssocID="{5825F7A0-163C-4AE6-B491-7855E3BE08B5}" presName="desTx" presStyleLbl="fgAcc1" presStyleIdx="2" presStyleCnt="3" custLinFactNeighborX="291" custLinFactNeighborY="4478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F288EA2-7594-4823-BD78-91F4EDA77E18}" srcId="{D6C85E28-1D14-451A-A6C3-E8F699C89D49}" destId="{D90B8D8E-7141-4AAE-9FF7-D08E380E888A}" srcOrd="0" destOrd="0" parTransId="{82EF4F6C-0F44-4864-AD48-A85F5CF4D7FB}" sibTransId="{6E31C7CF-C492-444B-B86A-340A30BAD03E}"/>
    <dgm:cxn modelId="{CBB5A92E-727D-4BAD-8FF6-D6AF44FA8002}" srcId="{A1FF34B8-DFB3-41A5-BC05-01A982CDC096}" destId="{D6C85E28-1D14-451A-A6C3-E8F699C89D49}" srcOrd="0" destOrd="0" parTransId="{8A06FC8F-1FDC-4F13-BC33-DD50E55F5C13}" sibTransId="{0FEB2101-FB36-47E6-8D72-69943A54961B}"/>
    <dgm:cxn modelId="{FD2906CD-5F27-4ECA-BF9B-C6301A304EB6}" srcId="{22A5732D-044F-4BF7-BF16-A09463C2943F}" destId="{94C34DAF-B4EA-48DE-AA6D-5F3203DCD8F3}" srcOrd="0" destOrd="0" parTransId="{9EB3D0E1-C3F2-4CA6-90C4-C13E0923CD54}" sibTransId="{1616BE09-9749-44F3-9C7F-5CE44DF13F17}"/>
    <dgm:cxn modelId="{98B3B12F-628D-4C8E-A130-B18CD3CB25A8}" type="presOf" srcId="{D6C85E28-1D14-451A-A6C3-E8F699C89D49}" destId="{693C678F-0BF6-4788-A09E-2B82DA749FAD}" srcOrd="1" destOrd="0" presId="urn:microsoft.com/office/officeart/2005/8/layout/process3"/>
    <dgm:cxn modelId="{28D91747-B63C-4F1C-A378-A1C75FB5CC4C}" type="presOf" srcId="{17DB8786-6F2D-4101-AF23-1CEC302238EC}" destId="{3ACB907F-6A75-48B8-AC4D-172D9B9C9764}" srcOrd="1" destOrd="0" presId="urn:microsoft.com/office/officeart/2005/8/layout/process3"/>
    <dgm:cxn modelId="{E3C0253B-6F30-49D9-B264-C66388EDFB2E}" type="presOf" srcId="{0FEB2101-FB36-47E6-8D72-69943A54961B}" destId="{BBC7BDA7-4E88-42BF-A255-EEB4CAB00106}" srcOrd="1" destOrd="0" presId="urn:microsoft.com/office/officeart/2005/8/layout/process3"/>
    <dgm:cxn modelId="{ADE9260E-6249-4575-898A-2AEB00ECA575}" type="presOf" srcId="{5825F7A0-163C-4AE6-B491-7855E3BE08B5}" destId="{DF64D3B1-E665-4E6E-990A-40DD0EAC2AE3}" srcOrd="0" destOrd="0" presId="urn:microsoft.com/office/officeart/2005/8/layout/process3"/>
    <dgm:cxn modelId="{15166A71-1FFF-4A46-BD7E-FCB93F76D888}" type="presOf" srcId="{D90B8D8E-7141-4AAE-9FF7-D08E380E888A}" destId="{778C59B4-90ED-4D16-9E4A-EB5FDC4400E5}" srcOrd="0" destOrd="0" presId="urn:microsoft.com/office/officeart/2005/8/layout/process3"/>
    <dgm:cxn modelId="{912E0D18-8F09-4012-AC61-94D5859BB5D8}" type="presOf" srcId="{22A5732D-044F-4BF7-BF16-A09463C2943F}" destId="{A75A5FBB-99AE-40CB-9465-C1F0263F6B0E}" srcOrd="0" destOrd="0" presId="urn:microsoft.com/office/officeart/2005/8/layout/process3"/>
    <dgm:cxn modelId="{E192795A-D1F8-4108-BA94-3076C70292DC}" type="presOf" srcId="{D6C85E28-1D14-451A-A6C3-E8F699C89D49}" destId="{BA7F109D-F1C1-44E2-A420-738BF6FAB643}" srcOrd="0" destOrd="0" presId="urn:microsoft.com/office/officeart/2005/8/layout/process3"/>
    <dgm:cxn modelId="{F1A2D047-71DA-48D4-9353-0DAADFEEBA0F}" type="presOf" srcId="{17DB8786-6F2D-4101-AF23-1CEC302238EC}" destId="{A9C383E1-8F4B-4161-B7E6-55C4131FE2C7}" srcOrd="0" destOrd="0" presId="urn:microsoft.com/office/officeart/2005/8/layout/process3"/>
    <dgm:cxn modelId="{9CA66441-3C9E-4261-809E-E79F707813DC}" type="presOf" srcId="{94C34DAF-B4EA-48DE-AA6D-5F3203DCD8F3}" destId="{78E9BDDB-A059-4967-BCF4-5567E0C01ABB}" srcOrd="0" destOrd="0" presId="urn:microsoft.com/office/officeart/2005/8/layout/process3"/>
    <dgm:cxn modelId="{737E62BF-3326-46D2-B84A-1810391D1ADF}" type="presOf" srcId="{22A5732D-044F-4BF7-BF16-A09463C2943F}" destId="{DBE20B44-DFE3-433D-9186-67AA660BCF5B}" srcOrd="1" destOrd="0" presId="urn:microsoft.com/office/officeart/2005/8/layout/process3"/>
    <dgm:cxn modelId="{E7090327-A741-47F7-B947-690801660021}" type="presOf" srcId="{0FEB2101-FB36-47E6-8D72-69943A54961B}" destId="{613FAB62-4026-4DA4-842D-46551CFC45E5}" srcOrd="0" destOrd="0" presId="urn:microsoft.com/office/officeart/2005/8/layout/process3"/>
    <dgm:cxn modelId="{2FB7217F-4050-4CE3-9F8C-D6AE3CF2FA16}" srcId="{A1FF34B8-DFB3-41A5-BC05-01A982CDC096}" destId="{5825F7A0-163C-4AE6-B491-7855E3BE08B5}" srcOrd="2" destOrd="0" parTransId="{805E43E0-D968-413F-993A-A56FF0854655}" sibTransId="{9B8A4454-7BA6-4F5D-A818-B0F29913E979}"/>
    <dgm:cxn modelId="{B1BE4C4C-77BD-4E3D-BB22-18CACC400DB1}" type="presOf" srcId="{5825F7A0-163C-4AE6-B491-7855E3BE08B5}" destId="{C6B3F88A-E5D2-4A90-9A52-28A351C8B612}" srcOrd="1" destOrd="0" presId="urn:microsoft.com/office/officeart/2005/8/layout/process3"/>
    <dgm:cxn modelId="{0B912FE1-0C79-442B-9059-A105619FE955}" srcId="{5825F7A0-163C-4AE6-B491-7855E3BE08B5}" destId="{822CBD72-6DFB-4B68-9466-EF2C92DB0754}" srcOrd="0" destOrd="0" parTransId="{7C86E7FA-7A49-4B4B-8880-933F9A8F3D09}" sibTransId="{147DCC66-A26C-4E63-93D3-A8B63C4C2125}"/>
    <dgm:cxn modelId="{394D16B8-8CB4-4D2D-A498-3FBEA1EE252A}" type="presOf" srcId="{822CBD72-6DFB-4B68-9466-EF2C92DB0754}" destId="{845D3A2C-69BE-4ABA-A0BB-4E1F8D9DF0B3}" srcOrd="0" destOrd="0" presId="urn:microsoft.com/office/officeart/2005/8/layout/process3"/>
    <dgm:cxn modelId="{0186ACEC-395B-4E31-95FA-7346344D14DD}" type="presOf" srcId="{A1FF34B8-DFB3-41A5-BC05-01A982CDC096}" destId="{20B42EB6-5D39-4210-8C36-8C4126700B5D}" srcOrd="0" destOrd="0" presId="urn:microsoft.com/office/officeart/2005/8/layout/process3"/>
    <dgm:cxn modelId="{23CDC2CB-837B-40CE-9DDB-07D70E68FC41}" srcId="{A1FF34B8-DFB3-41A5-BC05-01A982CDC096}" destId="{22A5732D-044F-4BF7-BF16-A09463C2943F}" srcOrd="1" destOrd="0" parTransId="{BA08CF01-9E4E-4A80-B730-7105FE81527A}" sibTransId="{17DB8786-6F2D-4101-AF23-1CEC302238EC}"/>
    <dgm:cxn modelId="{E66D8516-944F-4C46-8348-ACB3CC9D2432}" type="presParOf" srcId="{20B42EB6-5D39-4210-8C36-8C4126700B5D}" destId="{99B6F048-26F1-4E5B-97F4-891348D531BC}" srcOrd="0" destOrd="0" presId="urn:microsoft.com/office/officeart/2005/8/layout/process3"/>
    <dgm:cxn modelId="{8CF45000-45A6-4E7A-B6C9-EF2299D029A6}" type="presParOf" srcId="{99B6F048-26F1-4E5B-97F4-891348D531BC}" destId="{BA7F109D-F1C1-44E2-A420-738BF6FAB643}" srcOrd="0" destOrd="0" presId="urn:microsoft.com/office/officeart/2005/8/layout/process3"/>
    <dgm:cxn modelId="{64D96985-FEEB-4154-87EA-E67BF5AEA33E}" type="presParOf" srcId="{99B6F048-26F1-4E5B-97F4-891348D531BC}" destId="{693C678F-0BF6-4788-A09E-2B82DA749FAD}" srcOrd="1" destOrd="0" presId="urn:microsoft.com/office/officeart/2005/8/layout/process3"/>
    <dgm:cxn modelId="{FCF62E25-548D-43F5-BFA8-298C5A909308}" type="presParOf" srcId="{99B6F048-26F1-4E5B-97F4-891348D531BC}" destId="{778C59B4-90ED-4D16-9E4A-EB5FDC4400E5}" srcOrd="2" destOrd="0" presId="urn:microsoft.com/office/officeart/2005/8/layout/process3"/>
    <dgm:cxn modelId="{ECAB332E-7050-40A6-AAF5-BFCFB311CDC6}" type="presParOf" srcId="{20B42EB6-5D39-4210-8C36-8C4126700B5D}" destId="{613FAB62-4026-4DA4-842D-46551CFC45E5}" srcOrd="1" destOrd="0" presId="urn:microsoft.com/office/officeart/2005/8/layout/process3"/>
    <dgm:cxn modelId="{3118250D-9E31-4AEF-A96E-930B399FD2C7}" type="presParOf" srcId="{613FAB62-4026-4DA4-842D-46551CFC45E5}" destId="{BBC7BDA7-4E88-42BF-A255-EEB4CAB00106}" srcOrd="0" destOrd="0" presId="urn:microsoft.com/office/officeart/2005/8/layout/process3"/>
    <dgm:cxn modelId="{592826AF-23E7-4BAF-9697-2D30E537AC07}" type="presParOf" srcId="{20B42EB6-5D39-4210-8C36-8C4126700B5D}" destId="{65C6A0BB-E428-40E5-9CD3-43CB3A0FD692}" srcOrd="2" destOrd="0" presId="urn:microsoft.com/office/officeart/2005/8/layout/process3"/>
    <dgm:cxn modelId="{C149FB4A-1010-42F5-A1D5-6D4FD3295C0E}" type="presParOf" srcId="{65C6A0BB-E428-40E5-9CD3-43CB3A0FD692}" destId="{A75A5FBB-99AE-40CB-9465-C1F0263F6B0E}" srcOrd="0" destOrd="0" presId="urn:microsoft.com/office/officeart/2005/8/layout/process3"/>
    <dgm:cxn modelId="{DA6B80F1-2A90-4DA6-96C0-C7941E9152EC}" type="presParOf" srcId="{65C6A0BB-E428-40E5-9CD3-43CB3A0FD692}" destId="{DBE20B44-DFE3-433D-9186-67AA660BCF5B}" srcOrd="1" destOrd="0" presId="urn:microsoft.com/office/officeart/2005/8/layout/process3"/>
    <dgm:cxn modelId="{1FED2C0D-59A2-468F-9D06-7C6B91F255BD}" type="presParOf" srcId="{65C6A0BB-E428-40E5-9CD3-43CB3A0FD692}" destId="{78E9BDDB-A059-4967-BCF4-5567E0C01ABB}" srcOrd="2" destOrd="0" presId="urn:microsoft.com/office/officeart/2005/8/layout/process3"/>
    <dgm:cxn modelId="{E6BC61C6-7375-49D3-A991-C5174E67AE1D}" type="presParOf" srcId="{20B42EB6-5D39-4210-8C36-8C4126700B5D}" destId="{A9C383E1-8F4B-4161-B7E6-55C4131FE2C7}" srcOrd="3" destOrd="0" presId="urn:microsoft.com/office/officeart/2005/8/layout/process3"/>
    <dgm:cxn modelId="{D68FDCD4-7CED-4B8B-BE2D-C009A2E87F68}" type="presParOf" srcId="{A9C383E1-8F4B-4161-B7E6-55C4131FE2C7}" destId="{3ACB907F-6A75-48B8-AC4D-172D9B9C9764}" srcOrd="0" destOrd="0" presId="urn:microsoft.com/office/officeart/2005/8/layout/process3"/>
    <dgm:cxn modelId="{BA635C2F-C826-4FD0-A508-9A727043EA91}" type="presParOf" srcId="{20B42EB6-5D39-4210-8C36-8C4126700B5D}" destId="{E86434CB-12D0-430C-B2CB-C7D45ACF3C58}" srcOrd="4" destOrd="0" presId="urn:microsoft.com/office/officeart/2005/8/layout/process3"/>
    <dgm:cxn modelId="{01ACA938-10DD-427B-9BDC-831D6CA962C8}" type="presParOf" srcId="{E86434CB-12D0-430C-B2CB-C7D45ACF3C58}" destId="{DF64D3B1-E665-4E6E-990A-40DD0EAC2AE3}" srcOrd="0" destOrd="0" presId="urn:microsoft.com/office/officeart/2005/8/layout/process3"/>
    <dgm:cxn modelId="{586F2998-D97D-4B5D-B9DB-44B6942AEC0A}" type="presParOf" srcId="{E86434CB-12D0-430C-B2CB-C7D45ACF3C58}" destId="{C6B3F88A-E5D2-4A90-9A52-28A351C8B612}" srcOrd="1" destOrd="0" presId="urn:microsoft.com/office/officeart/2005/8/layout/process3"/>
    <dgm:cxn modelId="{3AA1F896-0D7E-4F5D-AF85-297810EA1C0F}" type="presParOf" srcId="{E86434CB-12D0-430C-B2CB-C7D45ACF3C58}" destId="{845D3A2C-69BE-4ABA-A0BB-4E1F8D9DF0B3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C678F-0BF6-4788-A09E-2B82DA749FAD}">
      <dsp:nvSpPr>
        <dsp:cNvPr id="0" name=""/>
        <dsp:cNvSpPr/>
      </dsp:nvSpPr>
      <dsp:spPr>
        <a:xfrm>
          <a:off x="0" y="543841"/>
          <a:ext cx="2291183" cy="1418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0" y="543841"/>
        <a:ext cx="2291183" cy="945388"/>
      </dsp:txXfrm>
    </dsp:sp>
    <dsp:sp modelId="{778C59B4-90ED-4D16-9E4A-EB5FDC4400E5}">
      <dsp:nvSpPr>
        <dsp:cNvPr id="0" name=""/>
        <dsp:cNvSpPr/>
      </dsp:nvSpPr>
      <dsp:spPr>
        <a:xfrm>
          <a:off x="586015" y="1425550"/>
          <a:ext cx="16559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Clot initiation</a:t>
          </a:r>
          <a:endParaRPr lang="en-US" sz="2000" b="1" kern="1200" dirty="0"/>
        </a:p>
      </dsp:txBody>
      <dsp:txXfrm>
        <a:off x="586015" y="1425550"/>
        <a:ext cx="1655945" cy="1152000"/>
      </dsp:txXfrm>
    </dsp:sp>
    <dsp:sp modelId="{613FAB62-4026-4DA4-842D-46551CFC45E5}">
      <dsp:nvSpPr>
        <dsp:cNvPr id="0" name=""/>
        <dsp:cNvSpPr/>
      </dsp:nvSpPr>
      <dsp:spPr>
        <a:xfrm rot="811027">
          <a:off x="2458478" y="1171215"/>
          <a:ext cx="376128" cy="412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C00000"/>
            </a:solidFill>
          </a:endParaRPr>
        </a:p>
      </dsp:txBody>
      <dsp:txXfrm rot="811027">
        <a:off x="2458478" y="1171215"/>
        <a:ext cx="376128" cy="412282"/>
      </dsp:txXfrm>
    </dsp:sp>
    <dsp:sp modelId="{DBE20B44-DFE3-433D-9186-67AA660BCF5B}">
      <dsp:nvSpPr>
        <dsp:cNvPr id="0" name=""/>
        <dsp:cNvSpPr/>
      </dsp:nvSpPr>
      <dsp:spPr>
        <a:xfrm>
          <a:off x="2981202" y="1246779"/>
          <a:ext cx="2328740" cy="1472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81202" y="1246779"/>
        <a:ext cx="2328740" cy="981872"/>
      </dsp:txXfrm>
    </dsp:sp>
    <dsp:sp modelId="{78E9BDDB-A059-4967-BCF4-5567E0C01ABB}">
      <dsp:nvSpPr>
        <dsp:cNvPr id="0" name=""/>
        <dsp:cNvSpPr/>
      </dsp:nvSpPr>
      <dsp:spPr>
        <a:xfrm>
          <a:off x="3656768" y="2127183"/>
          <a:ext cx="16559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Clot formation</a:t>
          </a:r>
          <a:endParaRPr lang="en-US" sz="2000" b="1" kern="1200" dirty="0"/>
        </a:p>
      </dsp:txBody>
      <dsp:txXfrm>
        <a:off x="3656768" y="2127183"/>
        <a:ext cx="1655945" cy="1152000"/>
      </dsp:txXfrm>
    </dsp:sp>
    <dsp:sp modelId="{A9C383E1-8F4B-4161-B7E6-55C4131FE2C7}">
      <dsp:nvSpPr>
        <dsp:cNvPr id="0" name=""/>
        <dsp:cNvSpPr/>
      </dsp:nvSpPr>
      <dsp:spPr>
        <a:xfrm rot="477684">
          <a:off x="5497207" y="1748928"/>
          <a:ext cx="405043" cy="412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477684">
        <a:off x="5497207" y="1748928"/>
        <a:ext cx="405043" cy="412282"/>
      </dsp:txXfrm>
    </dsp:sp>
    <dsp:sp modelId="{C6B3F88A-E5D2-4A90-9A52-28A351C8B612}">
      <dsp:nvSpPr>
        <dsp:cNvPr id="0" name=""/>
        <dsp:cNvSpPr/>
      </dsp:nvSpPr>
      <dsp:spPr>
        <a:xfrm>
          <a:off x="6066809" y="1706919"/>
          <a:ext cx="2162549" cy="1352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066809" y="1706919"/>
        <a:ext cx="2162549" cy="901416"/>
      </dsp:txXfrm>
    </dsp:sp>
    <dsp:sp modelId="{845D3A2C-69BE-4ABA-A0BB-4E1F8D9DF0B3}">
      <dsp:nvSpPr>
        <dsp:cNvPr id="0" name=""/>
        <dsp:cNvSpPr/>
      </dsp:nvSpPr>
      <dsp:spPr>
        <a:xfrm>
          <a:off x="6573654" y="2612970"/>
          <a:ext cx="16559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Clot stability</a:t>
          </a:r>
          <a:endParaRPr lang="en-US" sz="2000" b="1" kern="1200" dirty="0"/>
        </a:p>
      </dsp:txBody>
      <dsp:txXfrm>
        <a:off x="6573654" y="2612970"/>
        <a:ext cx="1655945" cy="11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02908B-5ECC-4EB1-A223-D064B4F0F2F5}" type="datetimeFigureOut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738041-C884-4477-B240-266539609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B6D7AE-2EFA-4570-8F6B-D6F0A69E88C1}" type="datetimeFigureOut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B9D496-BF81-457D-9460-057822F7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2A0D5-06D9-4131-A4FE-F35004140C13}" type="slidenum">
              <a:rPr lang="en-GB"/>
              <a:pPr/>
              <a:t>13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 blood sample is placed into a cuvette (“cup”) which rotates gently back and forth with a cycle time of 6/min.  The non-physiological surface of the cup (+/- added calcium ions) activates coagulation.</a:t>
            </a:r>
          </a:p>
          <a:p>
            <a:r>
              <a:rPr lang="en-GB" smtClean="0"/>
              <a:t>A sensor (pin), connected to a torsion wire is inserted into the sample.  Clot formation generates a physical connection between the inner surface of the cup and the surface of the sensor.  The change of elasticity is detected by an electro-mechanical transducer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FS_PPT-0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57188" y="4905375"/>
            <a:ext cx="6770687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T: 051 401 9111 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info@ufs.ac.za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en-US" sz="1050" b="1" dirty="0" err="1">
                <a:solidFill>
                  <a:schemeClr val="bg1"/>
                </a:solidFill>
                <a:latin typeface="+mn-lt"/>
                <a:cs typeface="+mn-cs"/>
              </a:rPr>
              <a:t>www.ufs.ac.za</a:t>
            </a:r>
            <a:endParaRPr lang="en-US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/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300" y="405606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3D28-C369-4C80-BA8D-A06BD4D1E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2BA1-2C7F-409F-AB68-A3ED5FEF5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FS_PPT-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8063"/>
            <a:ext cx="9144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57188" y="4905375"/>
            <a:ext cx="6770687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T: 051 401 9111 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info@ufs.ac.za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en-US" sz="1050" b="1" dirty="0" err="1">
                <a:solidFill>
                  <a:schemeClr val="bg1"/>
                </a:solidFill>
                <a:latin typeface="+mn-lt"/>
                <a:cs typeface="+mn-cs"/>
              </a:rPr>
              <a:t>www.ufs.ac.za</a:t>
            </a:r>
            <a:endParaRPr lang="en-US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53"/>
            <a:ext cx="8229600" cy="570391"/>
          </a:xfrm>
        </p:spPr>
        <p:txBody>
          <a:bodyPr/>
          <a:lstStyle>
            <a:lvl1pPr algn="l">
              <a:defRPr sz="27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09"/>
            <a:ext cx="8229600" cy="317338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FS_PPT-0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208" y="2570562"/>
            <a:ext cx="7680396" cy="552676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d 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UFS_PPT-05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89488"/>
            <a:ext cx="9144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357188" y="4876800"/>
            <a:ext cx="6770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T: 051 401 9111 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info@ufs.ac.za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en-US" sz="1050" b="1" dirty="0" err="1">
                <a:solidFill>
                  <a:schemeClr val="bg1"/>
                </a:solidFill>
                <a:latin typeface="+mn-lt"/>
                <a:cs typeface="+mn-cs"/>
              </a:rPr>
              <a:t>www.ufs.ac.za</a:t>
            </a:r>
            <a:endParaRPr lang="en-US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7C4C-DCEE-4F8E-B74E-6C4FE5F6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229600" cy="55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089025"/>
            <a:ext cx="793273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UFS_PPT-06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2" r:id="rId4"/>
    <p:sldLayoutId id="2147483663" r:id="rId5"/>
    <p:sldLayoutId id="2147483664" r:id="rId6"/>
    <p:sldLayoutId id="2147483665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500" kern="1200" cap="all">
          <a:solidFill>
            <a:srgbClr val="595959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2685617"/>
            <a:ext cx="3162300" cy="173557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Subtitle 11"/>
          <p:cNvSpPr>
            <a:spLocks noGrp="1"/>
          </p:cNvSpPr>
          <p:nvPr>
            <p:ph type="subTitle" idx="1"/>
          </p:nvPr>
        </p:nvSpPr>
        <p:spPr>
          <a:xfrm>
            <a:off x="3162300" y="1897063"/>
            <a:ext cx="2895600" cy="2571750"/>
          </a:xfrm>
        </p:spPr>
        <p:txBody>
          <a:bodyPr/>
          <a:lstStyle/>
          <a:p>
            <a:r>
              <a:rPr lang="en-US" dirty="0" smtClean="0">
                <a:latin typeface="Arial Bold" pitchFamily="34" charset="0"/>
                <a:cs typeface="Arial Bold" pitchFamily="34" charset="0"/>
              </a:rPr>
              <a:t>Dr </a:t>
            </a:r>
            <a:r>
              <a:rPr lang="en-US" dirty="0" err="1" smtClean="0">
                <a:latin typeface="Arial Bold" pitchFamily="34" charset="0"/>
                <a:cs typeface="Arial Bold" pitchFamily="34" charset="0"/>
              </a:rPr>
              <a:t>Lelanie</a:t>
            </a:r>
            <a:r>
              <a:rPr lang="en-US" dirty="0" smtClean="0">
                <a:latin typeface="Arial Bold" pitchFamily="34" charset="0"/>
                <a:cs typeface="Arial Bold" pitchFamily="34" charset="0"/>
              </a:rPr>
              <a:t> Pretorius</a:t>
            </a:r>
          </a:p>
          <a:p>
            <a:r>
              <a:rPr lang="en-US" dirty="0" err="1" smtClean="0">
                <a:latin typeface="Arial Bold" pitchFamily="34" charset="0"/>
                <a:cs typeface="Arial Bold" pitchFamily="34" charset="0"/>
              </a:rPr>
              <a:t>MBChB</a:t>
            </a:r>
            <a:r>
              <a:rPr lang="en-US" dirty="0" smtClean="0">
                <a:latin typeface="Arial Bold" pitchFamily="34" charset="0"/>
                <a:cs typeface="Arial Bold" pitchFamily="34" charset="0"/>
              </a:rPr>
              <a:t>, </a:t>
            </a:r>
            <a:r>
              <a:rPr lang="en-US" dirty="0" err="1" smtClean="0">
                <a:latin typeface="Arial Bold" pitchFamily="34" charset="0"/>
                <a:cs typeface="Arial Bold" pitchFamily="34" charset="0"/>
              </a:rPr>
              <a:t>MMed</a:t>
            </a:r>
            <a:r>
              <a:rPr lang="en-US" dirty="0" smtClean="0">
                <a:latin typeface="Arial Bold" pitchFamily="34" charset="0"/>
                <a:cs typeface="Arial Bold" pitchFamily="34" charset="0"/>
              </a:rPr>
              <a:t> (</a:t>
            </a:r>
            <a:r>
              <a:rPr lang="en-US" dirty="0" err="1" smtClean="0">
                <a:latin typeface="Arial Bold" pitchFamily="34" charset="0"/>
                <a:cs typeface="Arial Bold" pitchFamily="34" charset="0"/>
              </a:rPr>
              <a:t>Haemat</a:t>
            </a:r>
            <a:r>
              <a:rPr lang="en-US" dirty="0" smtClean="0">
                <a:latin typeface="Arial Bold" pitchFamily="34" charset="0"/>
                <a:cs typeface="Arial Bold" pitchFamily="34" charset="0"/>
              </a:rPr>
              <a:t>), PG Dip (Transfusion Medicine)</a:t>
            </a:r>
          </a:p>
          <a:p>
            <a:r>
              <a:rPr lang="en-US" dirty="0" smtClean="0">
                <a:latin typeface="Arial Bold" pitchFamily="34" charset="0"/>
                <a:cs typeface="Arial Bold" pitchFamily="34" charset="0"/>
              </a:rPr>
              <a:t>Dept of </a:t>
            </a:r>
            <a:r>
              <a:rPr lang="en-US" dirty="0" err="1" smtClean="0">
                <a:latin typeface="Arial Bold" pitchFamily="34" charset="0"/>
                <a:cs typeface="Arial Bold" pitchFamily="34" charset="0"/>
              </a:rPr>
              <a:t>Haematology</a:t>
            </a:r>
            <a:r>
              <a:rPr lang="en-US" dirty="0" smtClean="0">
                <a:latin typeface="Arial Bold" pitchFamily="34" charset="0"/>
                <a:cs typeface="Arial Bold" pitchFamily="34" charset="0"/>
              </a:rPr>
              <a:t> and Cell Biology</a:t>
            </a:r>
          </a:p>
          <a:p>
            <a:r>
              <a:rPr lang="en-US" dirty="0" smtClean="0">
                <a:latin typeface="Arial Bold" pitchFamily="34" charset="0"/>
                <a:cs typeface="Arial Bold" pitchFamily="34" charset="0"/>
              </a:rPr>
              <a:t>Faculty of Health Sciences</a:t>
            </a:r>
          </a:p>
          <a:p>
            <a:r>
              <a:rPr lang="en-US" dirty="0" smtClean="0">
                <a:latin typeface="Arial Bold" pitchFamily="34" charset="0"/>
                <a:cs typeface="Arial Bold" pitchFamily="34" charset="0"/>
              </a:rPr>
              <a:t>University of the Free State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50" y="4890655"/>
            <a:ext cx="8648123" cy="461665"/>
          </a:xfrm>
          <a:prstGeom prst="rect">
            <a:avLst/>
          </a:prstGeom>
          <a:solidFill>
            <a:srgbClr val="A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THROMBOELASTOGRAPHY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781816"/>
            <a:ext cx="8229600" cy="55245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solidFill>
                  <a:srgbClr val="C00000"/>
                </a:solidFill>
              </a:rPr>
              <a:t>TEG: Global process of the coagulation of whole blood</a:t>
            </a: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1028700" y="2190694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Clot formation</a:t>
            </a:r>
            <a:endParaRPr lang="en-US" b="1" dirty="0"/>
          </a:p>
        </p:txBody>
      </p:sp>
      <p:sp>
        <p:nvSpPr>
          <p:cNvPr id="8197" name="Text Box 17"/>
          <p:cNvSpPr txBox="1">
            <a:spLocks noChangeArrowheads="1"/>
          </p:cNvSpPr>
          <p:nvPr/>
        </p:nvSpPr>
        <p:spPr bwMode="auto">
          <a:xfrm>
            <a:off x="4341813" y="2190694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Clotting factors</a:t>
            </a:r>
            <a:endParaRPr lang="en-US" b="1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1028700" y="2911419"/>
            <a:ext cx="1766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Clot kinetics</a:t>
            </a:r>
            <a:endParaRPr lang="en-US" b="1" dirty="0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341813" y="2911419"/>
            <a:ext cx="3446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Clotting factors, platelets</a:t>
            </a:r>
            <a:endParaRPr lang="en-US" b="1"/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957263" y="3630557"/>
            <a:ext cx="249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Clot strength and </a:t>
            </a:r>
          </a:p>
          <a:p>
            <a:r>
              <a:rPr lang="en-GB" b="1"/>
              <a:t>stability</a:t>
            </a:r>
            <a:endParaRPr lang="en-US" b="1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4413250" y="3703582"/>
            <a:ext cx="2846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Platelets, Fibrinogen</a:t>
            </a:r>
            <a:endParaRPr lang="en-US" b="1"/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1028700" y="4638619"/>
            <a:ext cx="207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Clot resolution</a:t>
            </a:r>
            <a:endParaRPr lang="en-US" b="1"/>
          </a:p>
        </p:txBody>
      </p:sp>
      <p:sp>
        <p:nvSpPr>
          <p:cNvPr id="8203" name="Rectangle 23"/>
          <p:cNvSpPr>
            <a:spLocks noChangeArrowheads="1"/>
          </p:cNvSpPr>
          <p:nvPr/>
        </p:nvSpPr>
        <p:spPr bwMode="auto">
          <a:xfrm>
            <a:off x="4484688" y="4638619"/>
            <a:ext cx="1658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Fibrinolysis</a:t>
            </a:r>
            <a:endParaRPr lang="en-US" b="1"/>
          </a:p>
        </p:txBody>
      </p:sp>
      <p:sp>
        <p:nvSpPr>
          <p:cNvPr id="8204" name="AutoShape 25"/>
          <p:cNvSpPr>
            <a:spLocks noChangeArrowheads="1"/>
          </p:cNvSpPr>
          <p:nvPr/>
        </p:nvSpPr>
        <p:spPr bwMode="auto">
          <a:xfrm>
            <a:off x="3405188" y="2263719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8205" name="AutoShape 26"/>
          <p:cNvSpPr>
            <a:spLocks noChangeArrowheads="1"/>
          </p:cNvSpPr>
          <p:nvPr/>
        </p:nvSpPr>
        <p:spPr bwMode="auto">
          <a:xfrm>
            <a:off x="3405188" y="2982857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8206" name="AutoShape 27"/>
          <p:cNvSpPr>
            <a:spLocks noChangeArrowheads="1"/>
          </p:cNvSpPr>
          <p:nvPr/>
        </p:nvSpPr>
        <p:spPr bwMode="auto">
          <a:xfrm>
            <a:off x="3405188" y="3775019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8207" name="AutoShape 28"/>
          <p:cNvSpPr>
            <a:spLocks noChangeArrowheads="1"/>
          </p:cNvSpPr>
          <p:nvPr/>
        </p:nvSpPr>
        <p:spPr bwMode="auto">
          <a:xfrm>
            <a:off x="3405188" y="4711644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8208" name="Text Box 29"/>
          <p:cNvSpPr txBox="1">
            <a:spLocks noChangeArrowheads="1"/>
          </p:cNvSpPr>
          <p:nvPr/>
        </p:nvSpPr>
        <p:spPr bwMode="auto">
          <a:xfrm>
            <a:off x="668338" y="5287907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= SUM (Platelet function + coagulation proteases and inhibitors + </a:t>
            </a:r>
            <a:r>
              <a:rPr lang="en-US" b="1" dirty="0" err="1"/>
              <a:t>fibrinolytic</a:t>
            </a:r>
            <a:r>
              <a:rPr lang="en-US" b="1" dirty="0"/>
              <a:t>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536575"/>
            <a:ext cx="8001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  TEG v CONVENTIONAL TESTS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200" smtClean="0"/>
              <a:t>Global functional assessment of   coagulation/fibrinolysis</a:t>
            </a:r>
          </a:p>
          <a:p>
            <a:pPr eaLnBrk="1" hangingPunct="1"/>
            <a:r>
              <a:rPr lang="en-GB" sz="2200" smtClean="0"/>
              <a:t>More in touch with current coagulation concepts</a:t>
            </a:r>
          </a:p>
          <a:p>
            <a:pPr eaLnBrk="1" hangingPunct="1"/>
            <a:r>
              <a:rPr lang="en-GB" sz="2200" smtClean="0"/>
              <a:t>Uses actual cellular surfaces to monitor coagulation</a:t>
            </a:r>
          </a:p>
          <a:p>
            <a:pPr eaLnBrk="1" hangingPunct="1"/>
            <a:r>
              <a:rPr lang="en-GB" sz="2200" smtClean="0"/>
              <a:t>Gives assessment of platelet function</a:t>
            </a:r>
          </a:p>
          <a:p>
            <a:pPr eaLnBrk="1" hangingPunct="1"/>
            <a:r>
              <a:rPr lang="en-GB" sz="2200" smtClean="0"/>
              <a:t>Dynamic testing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200" smtClean="0"/>
              <a:t>Test various parts of coag. cascade, but in isolation</a:t>
            </a:r>
          </a:p>
          <a:p>
            <a:pPr eaLnBrk="1" hangingPunct="1"/>
            <a:r>
              <a:rPr lang="en-GB" sz="2200" smtClean="0"/>
              <a:t>Out of touch with current thoughts on coagulation</a:t>
            </a:r>
          </a:p>
          <a:p>
            <a:pPr eaLnBrk="1" hangingPunct="1"/>
            <a:r>
              <a:rPr lang="en-GB" sz="2200" smtClean="0"/>
              <a:t>May not be an accurate reflection of what actually happens in a patient</a:t>
            </a:r>
          </a:p>
          <a:p>
            <a:pPr eaLnBrk="1" hangingPunct="1"/>
            <a:r>
              <a:rPr lang="en-GB" sz="2200" smtClean="0"/>
              <a:t>Do not assess role of platelets in coagulation</a:t>
            </a:r>
          </a:p>
          <a:p>
            <a:pPr eaLnBrk="1" hangingPunct="1"/>
            <a:r>
              <a:rPr lang="en-GB" sz="2200" smtClean="0"/>
              <a:t>Static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30238" y="1477853"/>
            <a:ext cx="38703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hlink"/>
                </a:solidFill>
                <a:latin typeface="Times New Roman" pitchFamily="18" charset="0"/>
              </a:rPr>
              <a:t>TEG informs how blood</a:t>
            </a:r>
          </a:p>
          <a:p>
            <a:pPr algn="ctr"/>
            <a:r>
              <a:rPr lang="en-GB" sz="2800" b="1" dirty="0">
                <a:solidFill>
                  <a:schemeClr val="hlink"/>
                </a:solidFill>
                <a:latin typeface="Times New Roman" pitchFamily="18" charset="0"/>
              </a:rPr>
              <a:t>clots and if the clot is </a:t>
            </a:r>
          </a:p>
          <a:p>
            <a:pPr algn="ctr"/>
            <a:r>
              <a:rPr lang="en-GB" sz="2800" b="1" dirty="0">
                <a:solidFill>
                  <a:schemeClr val="hlink"/>
                </a:solidFill>
                <a:latin typeface="Times New Roman" pitchFamily="18" charset="0"/>
              </a:rPr>
              <a:t>and remains stable</a:t>
            </a:r>
            <a:endParaRPr lang="en-GB" sz="2800" b="1" dirty="0">
              <a:latin typeface="Times New Roman" pitchFamily="18" charset="0"/>
            </a:endParaRPr>
          </a:p>
          <a:p>
            <a:pPr algn="ctr"/>
            <a:endParaRPr lang="en-GB" sz="2400" dirty="0">
              <a:latin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719638" y="3489325"/>
            <a:ext cx="4424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hlink"/>
                </a:solidFill>
                <a:latin typeface="Times New Roman" pitchFamily="18" charset="0"/>
              </a:rPr>
              <a:t>Conventional tests detect when blood clots</a:t>
            </a:r>
            <a:endParaRPr lang="en-GB" sz="2000" b="1" dirty="0">
              <a:latin typeface="Times New Roman" pitchFamily="18" charset="0"/>
            </a:endParaRPr>
          </a:p>
          <a:p>
            <a:pPr algn="ctr"/>
            <a:endParaRPr lang="en-GB" sz="2400" dirty="0">
              <a:latin typeface="Times New Roman" pitchFamily="18" charset="0"/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z="3400" b="1" smtClean="0">
                <a:solidFill>
                  <a:srgbClr val="C00000"/>
                </a:solidFill>
              </a:rPr>
              <a:t>TEG v CONVENTIONAL TESTS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2831991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888" y="1477853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</a:rPr>
              <a:t>THROMBOELASTOGRAPHY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Blood placed in an oscillating cup warmed to 37°C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Pin suspended from torsion wire placed into blood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As blood starts to form clots between the pin and cup, the rotation of the cup is transmitted to the pin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The change in tension is measured electromagnetically producing a 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>
            <a:spLocks noChangeArrowheads="1"/>
          </p:cNvSpPr>
          <p:nvPr/>
        </p:nvSpPr>
        <p:spPr bwMode="auto">
          <a:xfrm>
            <a:off x="2240983" y="4238626"/>
            <a:ext cx="1530350" cy="1884362"/>
          </a:xfrm>
          <a:prstGeom prst="flowChartMagneticDisk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3608" y="3508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Principles of </a:t>
            </a:r>
            <a:r>
              <a:rPr kumimoji="0" lang="en-GB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Thrombelastography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GB" sz="40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4912746" y="1887538"/>
            <a:ext cx="2944812" cy="4316413"/>
            <a:chOff x="5900057" y="2146041"/>
            <a:chExt cx="2945364" cy="4316965"/>
          </a:xfrm>
        </p:grpSpPr>
        <p:sp>
          <p:nvSpPr>
            <p:cNvPr id="9" name="Freeform 8"/>
            <p:cNvSpPr/>
            <p:nvPr/>
          </p:nvSpPr>
          <p:spPr bwMode="auto">
            <a:xfrm>
              <a:off x="7091265" y="2146041"/>
              <a:ext cx="1405813" cy="4030825"/>
            </a:xfrm>
            <a:custGeom>
              <a:avLst/>
              <a:gdLst>
                <a:gd name="connsiteX0" fmla="*/ 1380931 w 1405813"/>
                <a:gd name="connsiteY0" fmla="*/ 0 h 4030825"/>
                <a:gd name="connsiteX1" fmla="*/ 1362270 w 1405813"/>
                <a:gd name="connsiteY1" fmla="*/ 765110 h 4030825"/>
                <a:gd name="connsiteX2" fmla="*/ 1119674 w 1405813"/>
                <a:gd name="connsiteY2" fmla="*/ 1250302 h 4030825"/>
                <a:gd name="connsiteX3" fmla="*/ 709127 w 1405813"/>
                <a:gd name="connsiteY3" fmla="*/ 1735494 h 4030825"/>
                <a:gd name="connsiteX4" fmla="*/ 391886 w 1405813"/>
                <a:gd name="connsiteY4" fmla="*/ 2202025 h 4030825"/>
                <a:gd name="connsiteX5" fmla="*/ 167951 w 1405813"/>
                <a:gd name="connsiteY5" fmla="*/ 2911151 h 4030825"/>
                <a:gd name="connsiteX6" fmla="*/ 0 w 1405813"/>
                <a:gd name="connsiteY6" fmla="*/ 4030825 h 40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813" h="4030825">
                  <a:moveTo>
                    <a:pt x="1380931" y="0"/>
                  </a:moveTo>
                  <a:cubicBezTo>
                    <a:pt x="1393372" y="278363"/>
                    <a:pt x="1405813" y="556726"/>
                    <a:pt x="1362270" y="765110"/>
                  </a:cubicBezTo>
                  <a:cubicBezTo>
                    <a:pt x="1318727" y="973494"/>
                    <a:pt x="1228531" y="1088571"/>
                    <a:pt x="1119674" y="1250302"/>
                  </a:cubicBezTo>
                  <a:cubicBezTo>
                    <a:pt x="1010817" y="1412033"/>
                    <a:pt x="830425" y="1576874"/>
                    <a:pt x="709127" y="1735494"/>
                  </a:cubicBezTo>
                  <a:cubicBezTo>
                    <a:pt x="587829" y="1894114"/>
                    <a:pt x="482082" y="2006082"/>
                    <a:pt x="391886" y="2202025"/>
                  </a:cubicBezTo>
                  <a:cubicBezTo>
                    <a:pt x="301690" y="2397968"/>
                    <a:pt x="233265" y="2606351"/>
                    <a:pt x="167951" y="2911151"/>
                  </a:cubicBezTo>
                  <a:cubicBezTo>
                    <a:pt x="102637" y="3215951"/>
                    <a:pt x="3110" y="3850433"/>
                    <a:pt x="0" y="40308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54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5900057" y="2410408"/>
              <a:ext cx="1405813" cy="4030825"/>
            </a:xfrm>
            <a:custGeom>
              <a:avLst/>
              <a:gdLst>
                <a:gd name="T0" fmla="*/ 1380931 w 1405813"/>
                <a:gd name="T1" fmla="*/ 0 h 4030825"/>
                <a:gd name="T2" fmla="*/ 1362270 w 1405813"/>
                <a:gd name="T3" fmla="*/ 765110 h 4030825"/>
                <a:gd name="T4" fmla="*/ 1119674 w 1405813"/>
                <a:gd name="T5" fmla="*/ 1250307 h 4030825"/>
                <a:gd name="T6" fmla="*/ 709127 w 1405813"/>
                <a:gd name="T7" fmla="*/ 1735499 h 4030825"/>
                <a:gd name="T8" fmla="*/ 391886 w 1405813"/>
                <a:gd name="T9" fmla="*/ 2202025 h 4030825"/>
                <a:gd name="T10" fmla="*/ 167951 w 1405813"/>
                <a:gd name="T11" fmla="*/ 2911151 h 4030825"/>
                <a:gd name="T12" fmla="*/ 0 w 1405813"/>
                <a:gd name="T13" fmla="*/ 4030825 h 4030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5813"/>
                <a:gd name="T22" fmla="*/ 0 h 4030825"/>
                <a:gd name="T23" fmla="*/ 1405813 w 1405813"/>
                <a:gd name="T24" fmla="*/ 4030825 h 40308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5813" h="4030825">
                  <a:moveTo>
                    <a:pt x="1380931" y="0"/>
                  </a:moveTo>
                  <a:cubicBezTo>
                    <a:pt x="1393372" y="278363"/>
                    <a:pt x="1405813" y="556726"/>
                    <a:pt x="1362270" y="765110"/>
                  </a:cubicBezTo>
                  <a:cubicBezTo>
                    <a:pt x="1318727" y="973494"/>
                    <a:pt x="1228531" y="1088571"/>
                    <a:pt x="1119674" y="1250302"/>
                  </a:cubicBezTo>
                  <a:cubicBezTo>
                    <a:pt x="1010817" y="1412033"/>
                    <a:pt x="830425" y="1576874"/>
                    <a:pt x="709127" y="1735494"/>
                  </a:cubicBezTo>
                  <a:cubicBezTo>
                    <a:pt x="587829" y="1894114"/>
                    <a:pt x="482082" y="2006082"/>
                    <a:pt x="391886" y="2202025"/>
                  </a:cubicBezTo>
                  <a:cubicBezTo>
                    <a:pt x="301690" y="2397968"/>
                    <a:pt x="233265" y="2606351"/>
                    <a:pt x="167951" y="2911151"/>
                  </a:cubicBezTo>
                  <a:cubicBezTo>
                    <a:pt x="102637" y="3215951"/>
                    <a:pt x="3110" y="3850433"/>
                    <a:pt x="0" y="4030825"/>
                  </a:cubicBezTo>
                </a:path>
              </a:pathLst>
            </a:custGeom>
            <a:noFill/>
            <a:ln w="635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02760" y="2432181"/>
              <a:ext cx="1405813" cy="4030825"/>
            </a:xfrm>
            <a:custGeom>
              <a:avLst/>
              <a:gdLst>
                <a:gd name="connsiteX0" fmla="*/ 1380931 w 1405813"/>
                <a:gd name="connsiteY0" fmla="*/ 0 h 4030825"/>
                <a:gd name="connsiteX1" fmla="*/ 1362270 w 1405813"/>
                <a:gd name="connsiteY1" fmla="*/ 765110 h 4030825"/>
                <a:gd name="connsiteX2" fmla="*/ 1119674 w 1405813"/>
                <a:gd name="connsiteY2" fmla="*/ 1250302 h 4030825"/>
                <a:gd name="connsiteX3" fmla="*/ 709127 w 1405813"/>
                <a:gd name="connsiteY3" fmla="*/ 1735494 h 4030825"/>
                <a:gd name="connsiteX4" fmla="*/ 391886 w 1405813"/>
                <a:gd name="connsiteY4" fmla="*/ 2202025 h 4030825"/>
                <a:gd name="connsiteX5" fmla="*/ 167951 w 1405813"/>
                <a:gd name="connsiteY5" fmla="*/ 2911151 h 4030825"/>
                <a:gd name="connsiteX6" fmla="*/ 0 w 1405813"/>
                <a:gd name="connsiteY6" fmla="*/ 4030825 h 40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813" h="4030825">
                  <a:moveTo>
                    <a:pt x="1380931" y="0"/>
                  </a:moveTo>
                  <a:cubicBezTo>
                    <a:pt x="1393372" y="278363"/>
                    <a:pt x="1405813" y="556726"/>
                    <a:pt x="1362270" y="765110"/>
                  </a:cubicBezTo>
                  <a:cubicBezTo>
                    <a:pt x="1318727" y="973494"/>
                    <a:pt x="1228531" y="1088571"/>
                    <a:pt x="1119674" y="1250302"/>
                  </a:cubicBezTo>
                  <a:cubicBezTo>
                    <a:pt x="1010817" y="1412033"/>
                    <a:pt x="830425" y="1576874"/>
                    <a:pt x="709127" y="1735494"/>
                  </a:cubicBezTo>
                  <a:cubicBezTo>
                    <a:pt x="587829" y="1894114"/>
                    <a:pt x="482082" y="2006082"/>
                    <a:pt x="391886" y="2202025"/>
                  </a:cubicBezTo>
                  <a:cubicBezTo>
                    <a:pt x="301690" y="2397968"/>
                    <a:pt x="233265" y="2606351"/>
                    <a:pt x="167951" y="2911151"/>
                  </a:cubicBezTo>
                  <a:cubicBezTo>
                    <a:pt x="102637" y="3215951"/>
                    <a:pt x="3110" y="3850433"/>
                    <a:pt x="0" y="4030825"/>
                  </a:cubicBezTo>
                </a:path>
              </a:pathLst>
            </a:cu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799999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" name="Straight Arrow Connector 41"/>
            <p:cNvCxnSpPr>
              <a:cxnSpLocks noChangeShapeType="1"/>
            </p:cNvCxnSpPr>
            <p:nvPr/>
          </p:nvCxnSpPr>
          <p:spPr bwMode="auto">
            <a:xfrm>
              <a:off x="5934269" y="5896947"/>
              <a:ext cx="270587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3" name="Straight Connector 43"/>
            <p:cNvCxnSpPr>
              <a:cxnSpLocks noChangeShapeType="1"/>
            </p:cNvCxnSpPr>
            <p:nvPr/>
          </p:nvCxnSpPr>
          <p:spPr bwMode="auto">
            <a:xfrm>
              <a:off x="7296539" y="2425959"/>
              <a:ext cx="123164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45"/>
            <p:cNvCxnSpPr>
              <a:cxnSpLocks noChangeShapeType="1"/>
            </p:cNvCxnSpPr>
            <p:nvPr/>
          </p:nvCxnSpPr>
          <p:spPr bwMode="auto">
            <a:xfrm>
              <a:off x="7315200" y="3191069"/>
              <a:ext cx="1250302" cy="186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47"/>
            <p:cNvCxnSpPr>
              <a:cxnSpLocks noChangeShapeType="1"/>
            </p:cNvCxnSpPr>
            <p:nvPr/>
          </p:nvCxnSpPr>
          <p:spPr bwMode="auto">
            <a:xfrm rot="16200000" flipH="1">
              <a:off x="7343192" y="3629608"/>
              <a:ext cx="1623527" cy="1380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Arrow Connector 49"/>
            <p:cNvCxnSpPr>
              <a:cxnSpLocks noChangeShapeType="1"/>
            </p:cNvCxnSpPr>
            <p:nvPr/>
          </p:nvCxnSpPr>
          <p:spPr bwMode="auto">
            <a:xfrm>
              <a:off x="6904653" y="3881535"/>
              <a:ext cx="78377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7" name="Straight Connector 51"/>
            <p:cNvCxnSpPr>
              <a:cxnSpLocks noChangeShapeType="1"/>
            </p:cNvCxnSpPr>
            <p:nvPr/>
          </p:nvCxnSpPr>
          <p:spPr bwMode="auto">
            <a:xfrm flipV="1">
              <a:off x="7819053" y="3862873"/>
              <a:ext cx="839755" cy="186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Arrow Connector 53"/>
            <p:cNvCxnSpPr>
              <a:cxnSpLocks noChangeShapeType="1"/>
            </p:cNvCxnSpPr>
            <p:nvPr/>
          </p:nvCxnSpPr>
          <p:spPr bwMode="auto">
            <a:xfrm rot="5400000">
              <a:off x="7613780" y="2817844"/>
              <a:ext cx="746449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9" name="Straight Arrow Connector 55"/>
            <p:cNvCxnSpPr>
              <a:cxnSpLocks noChangeShapeType="1"/>
            </p:cNvCxnSpPr>
            <p:nvPr/>
          </p:nvCxnSpPr>
          <p:spPr bwMode="auto">
            <a:xfrm rot="5400000">
              <a:off x="7847045" y="3536302"/>
              <a:ext cx="61582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0" name="Straight Arrow Connector 58"/>
            <p:cNvCxnSpPr>
              <a:cxnSpLocks noChangeShapeType="1"/>
            </p:cNvCxnSpPr>
            <p:nvPr/>
          </p:nvCxnSpPr>
          <p:spPr bwMode="auto">
            <a:xfrm rot="5400000" flipH="1" flipV="1">
              <a:off x="7063274" y="3573625"/>
              <a:ext cx="46653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60"/>
            <p:cNvCxnSpPr>
              <a:cxnSpLocks noChangeShapeType="1"/>
            </p:cNvCxnSpPr>
            <p:nvPr/>
          </p:nvCxnSpPr>
          <p:spPr bwMode="auto">
            <a:xfrm rot="5400000">
              <a:off x="6438123" y="4851918"/>
              <a:ext cx="167951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" name="TextBox 61"/>
            <p:cNvSpPr txBox="1">
              <a:spLocks noChangeArrowheads="1"/>
            </p:cNvSpPr>
            <p:nvPr/>
          </p:nvSpPr>
          <p:spPr bwMode="auto">
            <a:xfrm>
              <a:off x="8098971" y="2500604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8268454" y="3310135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24" name="Freeform 65"/>
            <p:cNvSpPr>
              <a:spLocks/>
            </p:cNvSpPr>
            <p:nvPr/>
          </p:nvSpPr>
          <p:spPr bwMode="auto">
            <a:xfrm>
              <a:off x="7315200" y="4236098"/>
              <a:ext cx="709127" cy="503853"/>
            </a:xfrm>
            <a:custGeom>
              <a:avLst/>
              <a:gdLst>
                <a:gd name="T0" fmla="*/ 709127 w 709127"/>
                <a:gd name="T1" fmla="*/ 0 h 503853"/>
                <a:gd name="T2" fmla="*/ 503853 w 709127"/>
                <a:gd name="T3" fmla="*/ 354563 h 503853"/>
                <a:gd name="T4" fmla="*/ 0 w 709127"/>
                <a:gd name="T5" fmla="*/ 503853 h 503853"/>
                <a:gd name="T6" fmla="*/ 0 60000 65536"/>
                <a:gd name="T7" fmla="*/ 0 60000 65536"/>
                <a:gd name="T8" fmla="*/ 0 60000 65536"/>
                <a:gd name="T9" fmla="*/ 0 w 709127"/>
                <a:gd name="T10" fmla="*/ 0 h 503853"/>
                <a:gd name="T11" fmla="*/ 709127 w 709127"/>
                <a:gd name="T12" fmla="*/ 503853 h 503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9127" h="503853">
                  <a:moveTo>
                    <a:pt x="709127" y="0"/>
                  </a:moveTo>
                  <a:cubicBezTo>
                    <a:pt x="665584" y="135294"/>
                    <a:pt x="622041" y="270588"/>
                    <a:pt x="503853" y="354563"/>
                  </a:cubicBezTo>
                  <a:cubicBezTo>
                    <a:pt x="385665" y="438538"/>
                    <a:pt x="192832" y="471195"/>
                    <a:pt x="0" y="50385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66"/>
            <p:cNvSpPr>
              <a:spLocks noChangeArrowheads="1"/>
            </p:cNvSpPr>
            <p:nvPr/>
          </p:nvSpPr>
          <p:spPr bwMode="auto">
            <a:xfrm>
              <a:off x="7540666" y="4597760"/>
              <a:ext cx="4972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>
                  <a:latin typeface="Arial" charset="0"/>
                  <a:cs typeface="Arial" charset="0"/>
                </a:rPr>
                <a:t>α</a:t>
              </a:r>
              <a:r>
                <a:rPr lang="en-US" b="1">
                  <a:latin typeface="Arial" charset="0"/>
                  <a:cs typeface="Arial" charset="0"/>
                </a:rPr>
                <a:t>°</a:t>
              </a:r>
            </a:p>
          </p:txBody>
        </p:sp>
        <p:sp>
          <p:nvSpPr>
            <p:cNvPr id="26" name="Rectangle 67"/>
            <p:cNvSpPr>
              <a:spLocks noChangeArrowheads="1"/>
            </p:cNvSpPr>
            <p:nvPr/>
          </p:nvSpPr>
          <p:spPr bwMode="auto">
            <a:xfrm>
              <a:off x="7077246" y="5888494"/>
              <a:ext cx="663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MA</a:t>
              </a:r>
            </a:p>
          </p:txBody>
        </p:sp>
      </p:grpSp>
      <p:grpSp>
        <p:nvGrpSpPr>
          <p:cNvPr id="27" name="Group 86"/>
          <p:cNvGrpSpPr>
            <a:grpSpLocks/>
          </p:cNvGrpSpPr>
          <p:nvPr/>
        </p:nvGrpSpPr>
        <p:grpSpPr bwMode="auto">
          <a:xfrm>
            <a:off x="3582421" y="3968751"/>
            <a:ext cx="465137" cy="1303337"/>
            <a:chOff x="4664429" y="4041242"/>
            <a:chExt cx="465064" cy="1302405"/>
          </a:xfrm>
        </p:grpSpPr>
        <p:sp>
          <p:nvSpPr>
            <p:cNvPr id="28" name="Isosceles Triangle 27"/>
            <p:cNvSpPr/>
            <p:nvPr/>
          </p:nvSpPr>
          <p:spPr bwMode="auto">
            <a:xfrm rot="11880669">
              <a:off x="4664429" y="4096764"/>
              <a:ext cx="223802" cy="1246883"/>
            </a:xfrm>
            <a:prstGeom prst="triangl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 rot="1285947" flipH="1">
              <a:off x="4810456" y="4041242"/>
              <a:ext cx="319037" cy="1745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30" name="Straight Arrow Connector 76"/>
          <p:cNvCxnSpPr>
            <a:cxnSpLocks noChangeShapeType="1"/>
          </p:cNvCxnSpPr>
          <p:nvPr/>
        </p:nvCxnSpPr>
        <p:spPr bwMode="auto">
          <a:xfrm>
            <a:off x="1848871" y="5340351"/>
            <a:ext cx="37306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TextBox 81"/>
          <p:cNvSpPr txBox="1">
            <a:spLocks noChangeArrowheads="1"/>
          </p:cNvSpPr>
          <p:nvPr/>
        </p:nvSpPr>
        <p:spPr bwMode="auto">
          <a:xfrm>
            <a:off x="1064646" y="5172076"/>
            <a:ext cx="782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Cup</a:t>
            </a:r>
          </a:p>
        </p:txBody>
      </p:sp>
      <p:grpSp>
        <p:nvGrpSpPr>
          <p:cNvPr id="32" name="Group 93"/>
          <p:cNvGrpSpPr>
            <a:grpSpLocks/>
          </p:cNvGrpSpPr>
          <p:nvPr/>
        </p:nvGrpSpPr>
        <p:grpSpPr bwMode="auto">
          <a:xfrm>
            <a:off x="1736158" y="1757363"/>
            <a:ext cx="3302000" cy="2144713"/>
            <a:chOff x="2724540" y="2015412"/>
            <a:chExt cx="3301768" cy="2146042"/>
          </a:xfrm>
        </p:grpSpPr>
        <p:grpSp>
          <p:nvGrpSpPr>
            <p:cNvPr id="33" name="Group 90"/>
            <p:cNvGrpSpPr>
              <a:grpSpLocks/>
            </p:cNvGrpSpPr>
            <p:nvPr/>
          </p:nvGrpSpPr>
          <p:grpSpPr bwMode="auto">
            <a:xfrm>
              <a:off x="2724540" y="2015412"/>
              <a:ext cx="2444620" cy="2146042"/>
              <a:chOff x="2724540" y="2015412"/>
              <a:chExt cx="2444620" cy="2146042"/>
            </a:xfrm>
          </p:grpSpPr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25552" y="2836506"/>
                <a:ext cx="261257" cy="41054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6" name="Straight Connector 17"/>
              <p:cNvCxnSpPr>
                <a:cxnSpLocks noChangeShapeType="1"/>
              </p:cNvCxnSpPr>
              <p:nvPr/>
            </p:nvCxnSpPr>
            <p:spPr bwMode="auto">
              <a:xfrm rot="16200000" flipH="1">
                <a:off x="3508315" y="3676259"/>
                <a:ext cx="951724" cy="1866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2724540" y="2015412"/>
                <a:ext cx="2444620" cy="3545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8" name="Straight Connector 25"/>
              <p:cNvCxnSpPr>
                <a:cxnSpLocks noChangeShapeType="1"/>
                <a:stCxn id="37" idx="2"/>
                <a:endCxn id="35" idx="0"/>
              </p:cNvCxnSpPr>
              <p:nvPr/>
            </p:nvCxnSpPr>
            <p:spPr bwMode="auto">
              <a:xfrm rot="16200000" flipH="1">
                <a:off x="3718250" y="2598575"/>
                <a:ext cx="466530" cy="933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4" name="TextBox 87"/>
            <p:cNvSpPr txBox="1">
              <a:spLocks noChangeArrowheads="1"/>
            </p:cNvSpPr>
            <p:nvPr/>
          </p:nvSpPr>
          <p:spPr bwMode="auto">
            <a:xfrm>
              <a:off x="4037045" y="2394857"/>
              <a:ext cx="1989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Torsion wire</a:t>
              </a:r>
            </a:p>
          </p:txBody>
        </p:sp>
      </p:grpSp>
      <p:grpSp>
        <p:nvGrpSpPr>
          <p:cNvPr id="39" name="Group 94"/>
          <p:cNvGrpSpPr>
            <a:grpSpLocks/>
          </p:cNvGrpSpPr>
          <p:nvPr/>
        </p:nvGrpSpPr>
        <p:grpSpPr bwMode="auto">
          <a:xfrm>
            <a:off x="2296546" y="4910138"/>
            <a:ext cx="2493962" cy="1689100"/>
            <a:chOff x="3284376" y="5169158"/>
            <a:chExt cx="2494099" cy="1688842"/>
          </a:xfrm>
        </p:grpSpPr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3284376" y="5169158"/>
              <a:ext cx="2494099" cy="1688842"/>
              <a:chOff x="3284377" y="5169158"/>
              <a:chExt cx="2494099" cy="1688842"/>
            </a:xfrm>
          </p:grpSpPr>
          <p:sp>
            <p:nvSpPr>
              <p:cNvPr id="42" name="TextBox 83"/>
              <p:cNvSpPr txBox="1">
                <a:spLocks noChangeArrowheads="1"/>
              </p:cNvSpPr>
              <p:nvPr/>
            </p:nvSpPr>
            <p:spPr bwMode="auto">
              <a:xfrm>
                <a:off x="3716693" y="6396335"/>
                <a:ext cx="20617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  <a:cs typeface="Arial" charset="0"/>
                  </a:rPr>
                  <a:t>Whole Blood</a:t>
                </a:r>
              </a:p>
            </p:txBody>
          </p:sp>
          <p:sp>
            <p:nvSpPr>
              <p:cNvPr id="43" name="Flowchart: Stored Data 14"/>
              <p:cNvSpPr>
                <a:spLocks noChangeArrowheads="1"/>
              </p:cNvSpPr>
              <p:nvPr/>
            </p:nvSpPr>
            <p:spPr bwMode="auto">
              <a:xfrm rot="-5400000">
                <a:off x="3405674" y="5047861"/>
                <a:ext cx="1212979" cy="1455573"/>
              </a:xfrm>
              <a:prstGeom prst="flowChartOnlineStorag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1" name="Straight Arrow Connector 84"/>
            <p:cNvCxnSpPr>
              <a:cxnSpLocks noChangeShapeType="1"/>
              <a:stCxn id="42" idx="0"/>
            </p:cNvCxnSpPr>
            <p:nvPr/>
          </p:nvCxnSpPr>
          <p:spPr bwMode="auto">
            <a:xfrm rot="16200000" flipV="1">
              <a:off x="4403877" y="6052628"/>
              <a:ext cx="328326" cy="3590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4" name="Group 91"/>
          <p:cNvGrpSpPr>
            <a:grpSpLocks/>
          </p:cNvGrpSpPr>
          <p:nvPr/>
        </p:nvGrpSpPr>
        <p:grpSpPr bwMode="auto">
          <a:xfrm>
            <a:off x="1269433" y="3846513"/>
            <a:ext cx="2127250" cy="2071688"/>
            <a:chOff x="1549278" y="4049457"/>
            <a:chExt cx="2127030" cy="2071423"/>
          </a:xfrm>
        </p:grpSpPr>
        <p:grpSp>
          <p:nvGrpSpPr>
            <p:cNvPr id="45" name="Group 12"/>
            <p:cNvGrpSpPr/>
            <p:nvPr/>
          </p:nvGrpSpPr>
          <p:grpSpPr>
            <a:xfrm>
              <a:off x="2948474" y="4049457"/>
              <a:ext cx="727834" cy="2071423"/>
              <a:chOff x="2929813" y="4049457"/>
              <a:chExt cx="727834" cy="2071423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8" name="Flowchart: Off-page Connector 47"/>
              <p:cNvSpPr/>
              <p:nvPr/>
            </p:nvSpPr>
            <p:spPr bwMode="auto">
              <a:xfrm>
                <a:off x="2929813" y="4180113"/>
                <a:ext cx="727788" cy="1940767"/>
              </a:xfrm>
              <a:prstGeom prst="flowChartOffpageConnector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2929860" y="4049457"/>
                <a:ext cx="727787" cy="3732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46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2164746" y="4683990"/>
              <a:ext cx="821094" cy="1866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82"/>
            <p:cNvSpPr txBox="1">
              <a:spLocks noChangeArrowheads="1"/>
            </p:cNvSpPr>
            <p:nvPr/>
          </p:nvSpPr>
          <p:spPr bwMode="auto">
            <a:xfrm>
              <a:off x="1549278" y="4479088"/>
              <a:ext cx="758414" cy="464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Pin</a:t>
              </a:r>
            </a:p>
          </p:txBody>
        </p:sp>
      </p:grpSp>
      <p:sp>
        <p:nvSpPr>
          <p:cNvPr id="50" name="Freeform 56"/>
          <p:cNvSpPr>
            <a:spLocks/>
          </p:cNvSpPr>
          <p:nvPr/>
        </p:nvSpPr>
        <p:spPr bwMode="auto">
          <a:xfrm>
            <a:off x="2594996" y="4816476"/>
            <a:ext cx="892175" cy="74612"/>
          </a:xfrm>
          <a:custGeom>
            <a:avLst/>
            <a:gdLst>
              <a:gd name="T0" fmla="*/ 0 w 892629"/>
              <a:gd name="T1" fmla="*/ 0 h 121298"/>
              <a:gd name="T2" fmla="*/ 372465 w 892629"/>
              <a:gd name="T3" fmla="*/ 9864 h 121298"/>
              <a:gd name="T4" fmla="*/ 819425 w 892629"/>
              <a:gd name="T5" fmla="*/ 4932 h 121298"/>
              <a:gd name="T6" fmla="*/ 800802 w 892629"/>
              <a:gd name="T7" fmla="*/ 3288 h 121298"/>
              <a:gd name="T8" fmla="*/ 0 60000 65536"/>
              <a:gd name="T9" fmla="*/ 0 60000 65536"/>
              <a:gd name="T10" fmla="*/ 0 60000 65536"/>
              <a:gd name="T11" fmla="*/ 0 60000 65536"/>
              <a:gd name="T12" fmla="*/ 0 w 892629"/>
              <a:gd name="T13" fmla="*/ 0 h 121298"/>
              <a:gd name="T14" fmla="*/ 892629 w 892629"/>
              <a:gd name="T15" fmla="*/ 121298 h 121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629" h="121298">
                <a:moveTo>
                  <a:pt x="0" y="0"/>
                </a:moveTo>
                <a:cubicBezTo>
                  <a:pt x="118188" y="51318"/>
                  <a:pt x="236376" y="102636"/>
                  <a:pt x="373225" y="111967"/>
                </a:cubicBezTo>
                <a:cubicBezTo>
                  <a:pt x="510074" y="121298"/>
                  <a:pt x="749559" y="68425"/>
                  <a:pt x="821094" y="55984"/>
                </a:cubicBezTo>
                <a:cubicBezTo>
                  <a:pt x="892629" y="43543"/>
                  <a:pt x="805543" y="27992"/>
                  <a:pt x="802433" y="37322"/>
                </a:cubicBezTo>
              </a:path>
            </a:pathLst>
          </a:custGeom>
          <a:noFill/>
          <a:ln w="889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" name="Group 56"/>
          <p:cNvGrpSpPr>
            <a:grpSpLocks/>
          </p:cNvGrpSpPr>
          <p:nvPr/>
        </p:nvGrpSpPr>
        <p:grpSpPr bwMode="auto">
          <a:xfrm>
            <a:off x="959871" y="5133976"/>
            <a:ext cx="2727325" cy="1206500"/>
            <a:chOff x="1947123" y="5392738"/>
            <a:chExt cx="2728065" cy="1207045"/>
          </a:xfrm>
        </p:grpSpPr>
        <p:grpSp>
          <p:nvGrpSpPr>
            <p:cNvPr id="52" name="Group 104"/>
            <p:cNvGrpSpPr>
              <a:grpSpLocks/>
            </p:cNvGrpSpPr>
            <p:nvPr/>
          </p:nvGrpSpPr>
          <p:grpSpPr bwMode="auto">
            <a:xfrm>
              <a:off x="3182936" y="5392740"/>
              <a:ext cx="1492249" cy="1017587"/>
              <a:chOff x="3182481" y="5393094"/>
              <a:chExt cx="1492156" cy="1017037"/>
            </a:xfrm>
          </p:grpSpPr>
          <p:sp>
            <p:nvSpPr>
              <p:cNvPr id="55" name="Freeform 97"/>
              <p:cNvSpPr>
                <a:spLocks/>
              </p:cNvSpPr>
              <p:nvPr/>
            </p:nvSpPr>
            <p:spPr bwMode="auto">
              <a:xfrm>
                <a:off x="3182481" y="5393094"/>
                <a:ext cx="419135" cy="671804"/>
              </a:xfrm>
              <a:custGeom>
                <a:avLst/>
                <a:gdLst>
                  <a:gd name="T0" fmla="*/ 253840 w 475119"/>
                  <a:gd name="T1" fmla="*/ 0 h 335902"/>
                  <a:gd name="T2" fmla="*/ 203990 w 475119"/>
                  <a:gd name="T3" fmla="*/ 1791488 h 335902"/>
                  <a:gd name="T4" fmla="*/ 213960 w 475119"/>
                  <a:gd name="T5" fmla="*/ 3582944 h 335902"/>
                  <a:gd name="T6" fmla="*/ 194019 w 475119"/>
                  <a:gd name="T7" fmla="*/ 4777280 h 335902"/>
                  <a:gd name="T8" fmla="*/ 203990 w 475119"/>
                  <a:gd name="T9" fmla="*/ 6568736 h 335902"/>
                  <a:gd name="T10" fmla="*/ 154140 w 475119"/>
                  <a:gd name="T11" fmla="*/ 8957377 h 335902"/>
                  <a:gd name="T12" fmla="*/ 104289 w 475119"/>
                  <a:gd name="T13" fmla="*/ 9554560 h 335902"/>
                  <a:gd name="T14" fmla="*/ 4588 w 475119"/>
                  <a:gd name="T15" fmla="*/ 10151712 h 335902"/>
                  <a:gd name="T16" fmla="*/ 14558 w 475119"/>
                  <a:gd name="T17" fmla="*/ 10748864 h 3359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5119"/>
                  <a:gd name="T28" fmla="*/ 0 h 335902"/>
                  <a:gd name="T29" fmla="*/ 475119 w 475119"/>
                  <a:gd name="T30" fmla="*/ 335902 h 3359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5119" h="335902">
                    <a:moveTo>
                      <a:pt x="475119" y="0"/>
                    </a:moveTo>
                    <a:cubicBezTo>
                      <a:pt x="444017" y="18661"/>
                      <a:pt x="401933" y="25805"/>
                      <a:pt x="381813" y="55984"/>
                    </a:cubicBezTo>
                    <a:cubicBezTo>
                      <a:pt x="370902" y="72351"/>
                      <a:pt x="404332" y="92679"/>
                      <a:pt x="400474" y="111967"/>
                    </a:cubicBezTo>
                    <a:cubicBezTo>
                      <a:pt x="397024" y="129219"/>
                      <a:pt x="375593" y="136849"/>
                      <a:pt x="363152" y="149290"/>
                    </a:cubicBezTo>
                    <a:cubicBezTo>
                      <a:pt x="369372" y="167951"/>
                      <a:pt x="385047" y="185870"/>
                      <a:pt x="381813" y="205273"/>
                    </a:cubicBezTo>
                    <a:cubicBezTo>
                      <a:pt x="372604" y="260527"/>
                      <a:pt x="331541" y="269159"/>
                      <a:pt x="288507" y="279918"/>
                    </a:cubicBezTo>
                    <a:cubicBezTo>
                      <a:pt x="257736" y="287611"/>
                      <a:pt x="226641" y="294388"/>
                      <a:pt x="195201" y="298580"/>
                    </a:cubicBezTo>
                    <a:cubicBezTo>
                      <a:pt x="133235" y="306842"/>
                      <a:pt x="69614" y="303680"/>
                      <a:pt x="8588" y="317241"/>
                    </a:cubicBezTo>
                    <a:cubicBezTo>
                      <a:pt x="0" y="319149"/>
                      <a:pt x="21029" y="329682"/>
                      <a:pt x="27250" y="335902"/>
                    </a:cubicBezTo>
                  </a:path>
                </a:pathLst>
              </a:cu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0"/>
              <p:cNvSpPr>
                <a:spLocks/>
              </p:cNvSpPr>
              <p:nvPr/>
            </p:nvSpPr>
            <p:spPr bwMode="auto">
              <a:xfrm>
                <a:off x="4199518" y="5458408"/>
                <a:ext cx="475119" cy="335902"/>
              </a:xfrm>
              <a:custGeom>
                <a:avLst/>
                <a:gdLst>
                  <a:gd name="T0" fmla="*/ 475119 w 475119"/>
                  <a:gd name="T1" fmla="*/ 0 h 335902"/>
                  <a:gd name="T2" fmla="*/ 381813 w 475119"/>
                  <a:gd name="T3" fmla="*/ 55984 h 335902"/>
                  <a:gd name="T4" fmla="*/ 400474 w 475119"/>
                  <a:gd name="T5" fmla="*/ 111967 h 335902"/>
                  <a:gd name="T6" fmla="*/ 363152 w 475119"/>
                  <a:gd name="T7" fmla="*/ 149290 h 335902"/>
                  <a:gd name="T8" fmla="*/ 381813 w 475119"/>
                  <a:gd name="T9" fmla="*/ 205273 h 335902"/>
                  <a:gd name="T10" fmla="*/ 288507 w 475119"/>
                  <a:gd name="T11" fmla="*/ 279918 h 335902"/>
                  <a:gd name="T12" fmla="*/ 195201 w 475119"/>
                  <a:gd name="T13" fmla="*/ 298580 h 335902"/>
                  <a:gd name="T14" fmla="*/ 8588 w 475119"/>
                  <a:gd name="T15" fmla="*/ 317241 h 335902"/>
                  <a:gd name="T16" fmla="*/ 27250 w 475119"/>
                  <a:gd name="T17" fmla="*/ 335902 h 3359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5119"/>
                  <a:gd name="T28" fmla="*/ 0 h 335902"/>
                  <a:gd name="T29" fmla="*/ 475119 w 475119"/>
                  <a:gd name="T30" fmla="*/ 335902 h 3359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5119" h="335902">
                    <a:moveTo>
                      <a:pt x="475119" y="0"/>
                    </a:moveTo>
                    <a:cubicBezTo>
                      <a:pt x="444017" y="18661"/>
                      <a:pt x="401933" y="25805"/>
                      <a:pt x="381813" y="55984"/>
                    </a:cubicBezTo>
                    <a:cubicBezTo>
                      <a:pt x="370902" y="72351"/>
                      <a:pt x="404332" y="92679"/>
                      <a:pt x="400474" y="111967"/>
                    </a:cubicBezTo>
                    <a:cubicBezTo>
                      <a:pt x="397024" y="129219"/>
                      <a:pt x="375593" y="136849"/>
                      <a:pt x="363152" y="149290"/>
                    </a:cubicBezTo>
                    <a:cubicBezTo>
                      <a:pt x="369372" y="167951"/>
                      <a:pt x="385047" y="185870"/>
                      <a:pt x="381813" y="205273"/>
                    </a:cubicBezTo>
                    <a:cubicBezTo>
                      <a:pt x="372604" y="260527"/>
                      <a:pt x="331541" y="269159"/>
                      <a:pt x="288507" y="279918"/>
                    </a:cubicBezTo>
                    <a:cubicBezTo>
                      <a:pt x="257736" y="287611"/>
                      <a:pt x="226641" y="294388"/>
                      <a:pt x="195201" y="298580"/>
                    </a:cubicBezTo>
                    <a:cubicBezTo>
                      <a:pt x="133235" y="306842"/>
                      <a:pt x="69614" y="303680"/>
                      <a:pt x="8588" y="317241"/>
                    </a:cubicBezTo>
                    <a:cubicBezTo>
                      <a:pt x="0" y="319149"/>
                      <a:pt x="21029" y="329682"/>
                      <a:pt x="27250" y="335902"/>
                    </a:cubicBezTo>
                  </a:path>
                </a:pathLst>
              </a:cu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01"/>
              <p:cNvSpPr>
                <a:spLocks/>
              </p:cNvSpPr>
              <p:nvPr/>
            </p:nvSpPr>
            <p:spPr bwMode="auto">
              <a:xfrm>
                <a:off x="3487281" y="6033796"/>
                <a:ext cx="475119" cy="335902"/>
              </a:xfrm>
              <a:custGeom>
                <a:avLst/>
                <a:gdLst>
                  <a:gd name="T0" fmla="*/ 475119 w 475119"/>
                  <a:gd name="T1" fmla="*/ 0 h 335902"/>
                  <a:gd name="T2" fmla="*/ 381813 w 475119"/>
                  <a:gd name="T3" fmla="*/ 55984 h 335902"/>
                  <a:gd name="T4" fmla="*/ 400474 w 475119"/>
                  <a:gd name="T5" fmla="*/ 111967 h 335902"/>
                  <a:gd name="T6" fmla="*/ 363152 w 475119"/>
                  <a:gd name="T7" fmla="*/ 149290 h 335902"/>
                  <a:gd name="T8" fmla="*/ 381813 w 475119"/>
                  <a:gd name="T9" fmla="*/ 205273 h 335902"/>
                  <a:gd name="T10" fmla="*/ 288507 w 475119"/>
                  <a:gd name="T11" fmla="*/ 279918 h 335902"/>
                  <a:gd name="T12" fmla="*/ 195201 w 475119"/>
                  <a:gd name="T13" fmla="*/ 298580 h 335902"/>
                  <a:gd name="T14" fmla="*/ 8588 w 475119"/>
                  <a:gd name="T15" fmla="*/ 317241 h 335902"/>
                  <a:gd name="T16" fmla="*/ 27250 w 475119"/>
                  <a:gd name="T17" fmla="*/ 335902 h 3359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5119"/>
                  <a:gd name="T28" fmla="*/ 0 h 335902"/>
                  <a:gd name="T29" fmla="*/ 475119 w 475119"/>
                  <a:gd name="T30" fmla="*/ 335902 h 3359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5119" h="335902">
                    <a:moveTo>
                      <a:pt x="475119" y="0"/>
                    </a:moveTo>
                    <a:cubicBezTo>
                      <a:pt x="444017" y="18661"/>
                      <a:pt x="401933" y="25805"/>
                      <a:pt x="381813" y="55984"/>
                    </a:cubicBezTo>
                    <a:cubicBezTo>
                      <a:pt x="370902" y="72351"/>
                      <a:pt x="404332" y="92679"/>
                      <a:pt x="400474" y="111967"/>
                    </a:cubicBezTo>
                    <a:cubicBezTo>
                      <a:pt x="397024" y="129219"/>
                      <a:pt x="375593" y="136849"/>
                      <a:pt x="363152" y="149290"/>
                    </a:cubicBezTo>
                    <a:cubicBezTo>
                      <a:pt x="369372" y="167951"/>
                      <a:pt x="385047" y="185870"/>
                      <a:pt x="381813" y="205273"/>
                    </a:cubicBezTo>
                    <a:cubicBezTo>
                      <a:pt x="372604" y="260527"/>
                      <a:pt x="331541" y="269159"/>
                      <a:pt x="288507" y="279918"/>
                    </a:cubicBezTo>
                    <a:cubicBezTo>
                      <a:pt x="257736" y="287611"/>
                      <a:pt x="226641" y="294388"/>
                      <a:pt x="195201" y="298580"/>
                    </a:cubicBezTo>
                    <a:cubicBezTo>
                      <a:pt x="133235" y="306842"/>
                      <a:pt x="69614" y="303680"/>
                      <a:pt x="8588" y="317241"/>
                    </a:cubicBezTo>
                    <a:cubicBezTo>
                      <a:pt x="0" y="319149"/>
                      <a:pt x="21029" y="329682"/>
                      <a:pt x="27250" y="335902"/>
                    </a:cubicBezTo>
                  </a:path>
                </a:pathLst>
              </a:cu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2"/>
              <p:cNvSpPr>
                <a:spLocks/>
              </p:cNvSpPr>
              <p:nvPr/>
            </p:nvSpPr>
            <p:spPr bwMode="auto">
              <a:xfrm>
                <a:off x="3918857" y="5840963"/>
                <a:ext cx="494523" cy="569168"/>
              </a:xfrm>
              <a:custGeom>
                <a:avLst/>
                <a:gdLst>
                  <a:gd name="T0" fmla="*/ 580393 w 475119"/>
                  <a:gd name="T1" fmla="*/ 0 h 335902"/>
                  <a:gd name="T2" fmla="*/ 466413 w 475119"/>
                  <a:gd name="T3" fmla="*/ 781997 h 335902"/>
                  <a:gd name="T4" fmla="*/ 489208 w 475119"/>
                  <a:gd name="T5" fmla="*/ 1563976 h 335902"/>
                  <a:gd name="T6" fmla="*/ 443618 w 475119"/>
                  <a:gd name="T7" fmla="*/ 2085306 h 335902"/>
                  <a:gd name="T8" fmla="*/ 466413 w 475119"/>
                  <a:gd name="T9" fmla="*/ 2867285 h 335902"/>
                  <a:gd name="T10" fmla="*/ 352434 w 475119"/>
                  <a:gd name="T11" fmla="*/ 3909939 h 335902"/>
                  <a:gd name="T12" fmla="*/ 238453 w 475119"/>
                  <a:gd name="T13" fmla="*/ 4170616 h 335902"/>
                  <a:gd name="T14" fmla="*/ 10491 w 475119"/>
                  <a:gd name="T15" fmla="*/ 4431273 h 335902"/>
                  <a:gd name="T16" fmla="*/ 33288 w 475119"/>
                  <a:gd name="T17" fmla="*/ 4691933 h 3359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5119"/>
                  <a:gd name="T28" fmla="*/ 0 h 335902"/>
                  <a:gd name="T29" fmla="*/ 475119 w 475119"/>
                  <a:gd name="T30" fmla="*/ 335902 h 3359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5119" h="335902">
                    <a:moveTo>
                      <a:pt x="475119" y="0"/>
                    </a:moveTo>
                    <a:cubicBezTo>
                      <a:pt x="444017" y="18661"/>
                      <a:pt x="401933" y="25805"/>
                      <a:pt x="381813" y="55984"/>
                    </a:cubicBezTo>
                    <a:cubicBezTo>
                      <a:pt x="370902" y="72351"/>
                      <a:pt x="404332" y="92679"/>
                      <a:pt x="400474" y="111967"/>
                    </a:cubicBezTo>
                    <a:cubicBezTo>
                      <a:pt x="397024" y="129219"/>
                      <a:pt x="375593" y="136849"/>
                      <a:pt x="363152" y="149290"/>
                    </a:cubicBezTo>
                    <a:cubicBezTo>
                      <a:pt x="369372" y="167951"/>
                      <a:pt x="385047" y="185870"/>
                      <a:pt x="381813" y="205273"/>
                    </a:cubicBezTo>
                    <a:cubicBezTo>
                      <a:pt x="372604" y="260527"/>
                      <a:pt x="331541" y="269159"/>
                      <a:pt x="288507" y="279918"/>
                    </a:cubicBezTo>
                    <a:cubicBezTo>
                      <a:pt x="257736" y="287611"/>
                      <a:pt x="226641" y="294388"/>
                      <a:pt x="195201" y="298580"/>
                    </a:cubicBezTo>
                    <a:cubicBezTo>
                      <a:pt x="133235" y="306842"/>
                      <a:pt x="69614" y="303680"/>
                      <a:pt x="8588" y="317241"/>
                    </a:cubicBezTo>
                    <a:cubicBezTo>
                      <a:pt x="0" y="319149"/>
                      <a:pt x="21029" y="329682"/>
                      <a:pt x="27250" y="335902"/>
                    </a:cubicBezTo>
                  </a:path>
                </a:pathLst>
              </a:cu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TextBox 83"/>
            <p:cNvSpPr txBox="1">
              <a:spLocks noChangeArrowheads="1"/>
            </p:cNvSpPr>
            <p:nvPr/>
          </p:nvSpPr>
          <p:spPr bwMode="auto">
            <a:xfrm>
              <a:off x="1947123" y="6138118"/>
              <a:ext cx="10374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Fibrin</a:t>
              </a:r>
            </a:p>
          </p:txBody>
        </p:sp>
        <p:cxnSp>
          <p:nvCxnSpPr>
            <p:cNvPr id="54" name="Straight Arrow Connector 53"/>
            <p:cNvCxnSpPr>
              <a:cxnSpLocks noChangeShapeType="1"/>
              <a:endCxn id="55" idx="3"/>
            </p:cNvCxnSpPr>
            <p:nvPr/>
          </p:nvCxnSpPr>
          <p:spPr bwMode="auto">
            <a:xfrm flipV="1">
              <a:off x="2873829" y="5990221"/>
              <a:ext cx="591739" cy="39192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841 0 L -0.01632 0 L 0.01216 -0.00532 L 0 0 Z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62829E-7 L 0.0184 7.62829E-7 L -0.01632 7.62829E-7 L 0.01215 -0.00532 L 3.05556E-6 7.62829E-7 Z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Normal TEG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883158" y="5561013"/>
            <a:ext cx="6368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R	</a:t>
            </a:r>
            <a:r>
              <a:rPr lang="en-US" dirty="0" smtClean="0">
                <a:latin typeface="Arial" charset="0"/>
                <a:cs typeface="Arial" charset="0"/>
              </a:rPr>
              <a:t>    		 K</a:t>
            </a: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 Angle</a:t>
            </a:r>
            <a:r>
              <a:rPr lang="en-US" dirty="0">
                <a:latin typeface="Arial" charset="0"/>
                <a:cs typeface="Arial" charset="0"/>
              </a:rPr>
              <a:t>		</a:t>
            </a:r>
            <a:r>
              <a:rPr lang="en-US" dirty="0" smtClean="0">
                <a:latin typeface="Arial" charset="0"/>
                <a:cs typeface="Arial" charset="0"/>
              </a:rPr>
              <a:t>  MA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2-  8 </a:t>
            </a:r>
            <a:r>
              <a:rPr lang="en-US" dirty="0" smtClean="0">
                <a:latin typeface="Arial" charset="0"/>
                <a:cs typeface="Arial" charset="0"/>
              </a:rPr>
              <a:t>min </a:t>
            </a:r>
            <a:r>
              <a:rPr lang="en-US" dirty="0">
                <a:latin typeface="Arial" charset="0"/>
                <a:cs typeface="Arial" charset="0"/>
              </a:rPr>
              <a:t>	1- 3 </a:t>
            </a:r>
            <a:r>
              <a:rPr lang="en-US" dirty="0" smtClean="0">
                <a:latin typeface="Arial" charset="0"/>
                <a:cs typeface="Arial" charset="0"/>
              </a:rPr>
              <a:t>min  </a:t>
            </a:r>
            <a:r>
              <a:rPr lang="en-US" dirty="0">
                <a:latin typeface="Arial" charset="0"/>
                <a:cs typeface="Arial" charset="0"/>
              </a:rPr>
              <a:t>	55 – 78 deg	</a:t>
            </a:r>
            <a:r>
              <a:rPr lang="en-US" dirty="0" smtClean="0">
                <a:latin typeface="Arial" charset="0"/>
                <a:cs typeface="Arial" charset="0"/>
              </a:rPr>
              <a:t>  53 </a:t>
            </a:r>
            <a:r>
              <a:rPr lang="en-US" dirty="0">
                <a:latin typeface="Arial" charset="0"/>
                <a:cs typeface="Arial" charset="0"/>
              </a:rPr>
              <a:t>– 69 mm</a:t>
            </a:r>
          </a:p>
        </p:txBody>
      </p:sp>
      <p:sp>
        <p:nvSpPr>
          <p:cNvPr id="5" name="Freeform 37"/>
          <p:cNvSpPr>
            <a:spLocks/>
          </p:cNvSpPr>
          <p:nvPr/>
        </p:nvSpPr>
        <p:spPr bwMode="auto">
          <a:xfrm rot="16200000">
            <a:off x="4699525" y="1780564"/>
            <a:ext cx="1635893" cy="6255206"/>
          </a:xfrm>
          <a:custGeom>
            <a:avLst/>
            <a:gdLst>
              <a:gd name="T0" fmla="*/ 1380931 w 1405813"/>
              <a:gd name="T1" fmla="*/ 0 h 4030825"/>
              <a:gd name="T2" fmla="*/ 1362270 w 1405813"/>
              <a:gd name="T3" fmla="*/ 765110 h 4030825"/>
              <a:gd name="T4" fmla="*/ 1119674 w 1405813"/>
              <a:gd name="T5" fmla="*/ 1250307 h 4030825"/>
              <a:gd name="T6" fmla="*/ 709127 w 1405813"/>
              <a:gd name="T7" fmla="*/ 1735499 h 4030825"/>
              <a:gd name="T8" fmla="*/ 391886 w 1405813"/>
              <a:gd name="T9" fmla="*/ 2202025 h 4030825"/>
              <a:gd name="T10" fmla="*/ 167951 w 1405813"/>
              <a:gd name="T11" fmla="*/ 2911151 h 4030825"/>
              <a:gd name="T12" fmla="*/ 0 w 1405813"/>
              <a:gd name="T13" fmla="*/ 4030825 h 4030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5813"/>
              <a:gd name="T22" fmla="*/ 0 h 4030825"/>
              <a:gd name="T23" fmla="*/ 1405813 w 1405813"/>
              <a:gd name="T24" fmla="*/ 4030825 h 40308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41"/>
          <p:cNvCxnSpPr>
            <a:cxnSpLocks noChangeShapeType="1"/>
          </p:cNvCxnSpPr>
          <p:nvPr/>
        </p:nvCxnSpPr>
        <p:spPr bwMode="auto">
          <a:xfrm rot="16200000">
            <a:off x="6227294" y="4110704"/>
            <a:ext cx="3148732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" name="Straight Connector 45"/>
          <p:cNvCxnSpPr>
            <a:cxnSpLocks noChangeShapeType="1"/>
          </p:cNvCxnSpPr>
          <p:nvPr/>
        </p:nvCxnSpPr>
        <p:spPr bwMode="auto">
          <a:xfrm rot="16200000">
            <a:off x="2888346" y="3337417"/>
            <a:ext cx="1454931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47"/>
          <p:cNvCxnSpPr>
            <a:cxnSpLocks noChangeShapeType="1"/>
          </p:cNvCxnSpPr>
          <p:nvPr/>
        </p:nvCxnSpPr>
        <p:spPr bwMode="auto">
          <a:xfrm rot="10800000" flipH="1">
            <a:off x="4093639" y="2298701"/>
            <a:ext cx="2519458" cy="160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Arrow Connector 49"/>
          <p:cNvCxnSpPr>
            <a:cxnSpLocks noChangeShapeType="1"/>
          </p:cNvCxnSpPr>
          <p:nvPr/>
        </p:nvCxnSpPr>
        <p:spPr bwMode="auto">
          <a:xfrm rot="16200000">
            <a:off x="4218035" y="4099847"/>
            <a:ext cx="912046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Connector 51"/>
          <p:cNvCxnSpPr>
            <a:cxnSpLocks noChangeShapeType="1"/>
          </p:cNvCxnSpPr>
          <p:nvPr/>
        </p:nvCxnSpPr>
        <p:spPr bwMode="auto">
          <a:xfrm rot="16200000" flipV="1">
            <a:off x="4169750" y="2989971"/>
            <a:ext cx="977192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Arrow Connector 53"/>
          <p:cNvCxnSpPr>
            <a:cxnSpLocks noChangeShapeType="1"/>
          </p:cNvCxnSpPr>
          <p:nvPr/>
        </p:nvCxnSpPr>
        <p:spPr bwMode="auto">
          <a:xfrm>
            <a:off x="2444191" y="3296685"/>
            <a:ext cx="1158371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Straight Arrow Connector 55"/>
          <p:cNvCxnSpPr>
            <a:cxnSpLocks noChangeShapeType="1"/>
          </p:cNvCxnSpPr>
          <p:nvPr/>
        </p:nvCxnSpPr>
        <p:spPr bwMode="auto">
          <a:xfrm>
            <a:off x="3660483" y="3101247"/>
            <a:ext cx="955656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" name="TextBox 61"/>
          <p:cNvSpPr txBox="1">
            <a:spLocks noChangeArrowheads="1"/>
          </p:cNvSpPr>
          <p:nvPr/>
        </p:nvSpPr>
        <p:spPr bwMode="auto">
          <a:xfrm rot="16200000">
            <a:off x="2650967" y="2572014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 rot="16200000">
            <a:off x="3907232" y="2374793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15" name="Freeform 65"/>
          <p:cNvSpPr>
            <a:spLocks/>
          </p:cNvSpPr>
          <p:nvPr/>
        </p:nvSpPr>
        <p:spPr bwMode="auto">
          <a:xfrm rot="16200000">
            <a:off x="5201410" y="3275820"/>
            <a:ext cx="825185" cy="781901"/>
          </a:xfrm>
          <a:custGeom>
            <a:avLst/>
            <a:gdLst>
              <a:gd name="T0" fmla="*/ 709127 w 709127"/>
              <a:gd name="T1" fmla="*/ 0 h 503853"/>
              <a:gd name="T2" fmla="*/ 503853 w 709127"/>
              <a:gd name="T3" fmla="*/ 354563 h 503853"/>
              <a:gd name="T4" fmla="*/ 0 w 709127"/>
              <a:gd name="T5" fmla="*/ 503853 h 503853"/>
              <a:gd name="T6" fmla="*/ 0 60000 65536"/>
              <a:gd name="T7" fmla="*/ 0 60000 65536"/>
              <a:gd name="T8" fmla="*/ 0 60000 65536"/>
              <a:gd name="T9" fmla="*/ 0 w 709127"/>
              <a:gd name="T10" fmla="*/ 0 h 503853"/>
              <a:gd name="T11" fmla="*/ 709127 w 709127"/>
              <a:gd name="T12" fmla="*/ 503853 h 503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127" h="503853">
                <a:moveTo>
                  <a:pt x="709127" y="0"/>
                </a:moveTo>
                <a:cubicBezTo>
                  <a:pt x="665584" y="135294"/>
                  <a:pt x="622041" y="270588"/>
                  <a:pt x="503853" y="354563"/>
                </a:cubicBezTo>
                <a:cubicBezTo>
                  <a:pt x="385665" y="438538"/>
                  <a:pt x="192832" y="471195"/>
                  <a:pt x="0" y="50385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66"/>
          <p:cNvSpPr>
            <a:spLocks noChangeArrowheads="1"/>
          </p:cNvSpPr>
          <p:nvPr/>
        </p:nvSpPr>
        <p:spPr bwMode="auto">
          <a:xfrm rot="16200000">
            <a:off x="5853193" y="3169464"/>
            <a:ext cx="57863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17" name="Rectangle 67"/>
          <p:cNvSpPr>
            <a:spLocks noChangeArrowheads="1"/>
          </p:cNvSpPr>
          <p:nvPr/>
        </p:nvSpPr>
        <p:spPr bwMode="auto">
          <a:xfrm rot="16200000">
            <a:off x="7759211" y="3611730"/>
            <a:ext cx="772631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MA</a:t>
            </a:r>
          </a:p>
        </p:txBody>
      </p:sp>
      <p:sp>
        <p:nvSpPr>
          <p:cNvPr id="18" name="Freeform 17"/>
          <p:cNvSpPr/>
          <p:nvPr/>
        </p:nvSpPr>
        <p:spPr bwMode="auto">
          <a:xfrm rot="16200000">
            <a:off x="4733313" y="148289"/>
            <a:ext cx="1635893" cy="6255206"/>
          </a:xfrm>
          <a:custGeom>
            <a:avLst/>
            <a:gdLst>
              <a:gd name="connsiteX0" fmla="*/ 1380931 w 1405813"/>
              <a:gd name="connsiteY0" fmla="*/ 0 h 4030825"/>
              <a:gd name="connsiteX1" fmla="*/ 1362270 w 1405813"/>
              <a:gd name="connsiteY1" fmla="*/ 765110 h 4030825"/>
              <a:gd name="connsiteX2" fmla="*/ 1119674 w 1405813"/>
              <a:gd name="connsiteY2" fmla="*/ 1250302 h 4030825"/>
              <a:gd name="connsiteX3" fmla="*/ 709127 w 1405813"/>
              <a:gd name="connsiteY3" fmla="*/ 1735494 h 4030825"/>
              <a:gd name="connsiteX4" fmla="*/ 391886 w 1405813"/>
              <a:gd name="connsiteY4" fmla="*/ 2202025 h 4030825"/>
              <a:gd name="connsiteX5" fmla="*/ 167951 w 1405813"/>
              <a:gd name="connsiteY5" fmla="*/ 2911151 h 4030825"/>
              <a:gd name="connsiteX6" fmla="*/ 0 w 1405813"/>
              <a:gd name="connsiteY6" fmla="*/ 4030825 h 40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9" name="Straight Arrow Connector 58"/>
          <p:cNvCxnSpPr>
            <a:cxnSpLocks noChangeShapeType="1"/>
          </p:cNvCxnSpPr>
          <p:nvPr/>
        </p:nvCxnSpPr>
        <p:spPr bwMode="auto">
          <a:xfrm flipH="1" flipV="1">
            <a:off x="3834239" y="4100154"/>
            <a:ext cx="723983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Connector 60"/>
          <p:cNvCxnSpPr>
            <a:cxnSpLocks noChangeShapeType="1"/>
          </p:cNvCxnSpPr>
          <p:nvPr/>
        </p:nvCxnSpPr>
        <p:spPr bwMode="auto">
          <a:xfrm>
            <a:off x="4875540" y="4122793"/>
            <a:ext cx="26063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2800" b="1" dirty="0" smtClean="0">
                <a:solidFill>
                  <a:srgbClr val="C00000"/>
                </a:solidFill>
              </a:rPr>
              <a:t>The </a:t>
            </a:r>
            <a:r>
              <a:rPr lang="en-GB" sz="2800" b="1" i="1" dirty="0" smtClean="0">
                <a:solidFill>
                  <a:srgbClr val="C00000"/>
                </a:solidFill>
              </a:rPr>
              <a:t>“r”</a:t>
            </a:r>
            <a:r>
              <a:rPr lang="en-GB" sz="2800" b="1" dirty="0" smtClean="0">
                <a:solidFill>
                  <a:srgbClr val="C00000"/>
                </a:solidFill>
              </a:rPr>
              <a:t> time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04800" y="2195512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sz="2100" b="1" i="1" u="sng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100" dirty="0" smtClean="0"/>
              <a:t>Represents period of time of latency from start of test to initial fibrin formation.</a:t>
            </a:r>
          </a:p>
          <a:p>
            <a:pPr eaLnBrk="1" hangingPunct="1"/>
            <a:r>
              <a:rPr lang="en-GB" sz="2100" dirty="0" smtClean="0"/>
              <a:t>Reflects main part of TEG’s representation of “standard clotting studies” (PT and PTT).</a:t>
            </a:r>
          </a:p>
          <a:p>
            <a:pPr eaLnBrk="1" hangingPunct="1"/>
            <a:r>
              <a:rPr lang="en-GB" sz="2100" dirty="0" smtClean="0"/>
              <a:t>Normal range	15 -23 min (native blood)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GB" sz="2200" dirty="0" smtClean="0"/>
              <a:t>				      5 - 7 min (</a:t>
            </a:r>
            <a:r>
              <a:rPr lang="en-GB" sz="2200" dirty="0" err="1" smtClean="0"/>
              <a:t>koalin</a:t>
            </a:r>
            <a:r>
              <a:rPr lang="en-GB" sz="2200" dirty="0" smtClean="0"/>
              <a:t>-activated)</a:t>
            </a:r>
          </a:p>
        </p:txBody>
      </p:sp>
      <p:pic>
        <p:nvPicPr>
          <p:cNvPr id="13317" name="Picture 1028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538" y="957263"/>
            <a:ext cx="6148552" cy="272010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318" name="Line 1030"/>
          <p:cNvSpPr>
            <a:spLocks noChangeShapeType="1"/>
          </p:cNvSpPr>
          <p:nvPr/>
        </p:nvSpPr>
        <p:spPr bwMode="auto">
          <a:xfrm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6887"/>
            <a:ext cx="8458200" cy="14843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C00000"/>
                </a:solidFill>
              </a:rPr>
              <a:t>What affects the </a:t>
            </a:r>
            <a:r>
              <a:rPr lang="en-GB" sz="3200" b="1" i="1" dirty="0" smtClean="0">
                <a:solidFill>
                  <a:srgbClr val="C00000"/>
                </a:solidFill>
              </a:rPr>
              <a:t>“r”</a:t>
            </a:r>
            <a:r>
              <a:rPr lang="en-GB" sz="3200" b="1" dirty="0" smtClean="0">
                <a:solidFill>
                  <a:srgbClr val="C00000"/>
                </a:solidFill>
              </a:rPr>
              <a:t> time?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0883"/>
            <a:ext cx="7848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3200" dirty="0" smtClean="0">
                <a:solidFill>
                  <a:schemeClr val="tx2"/>
                </a:solidFill>
              </a:rPr>
              <a:t>r  time </a:t>
            </a:r>
            <a:r>
              <a:rPr lang="en-GB" sz="3200" dirty="0" smtClean="0">
                <a:solidFill>
                  <a:schemeClr val="tx2"/>
                </a:solidFill>
                <a:sym typeface="Symbol" pitchFamily="18" charset="2"/>
              </a:rPr>
              <a:t>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Factor deficiency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Anti-coagulation (Heparin)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Severe </a:t>
            </a:r>
            <a:r>
              <a:rPr lang="en-GB" sz="2400" dirty="0" err="1" smtClean="0">
                <a:solidFill>
                  <a:schemeClr val="tx2"/>
                </a:solidFill>
              </a:rPr>
              <a:t>hypofibrinogenaemia</a:t>
            </a:r>
            <a:endParaRPr lang="en-GB" sz="24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GB" sz="3200" dirty="0" smtClean="0">
                <a:solidFill>
                  <a:schemeClr val="tx2"/>
                </a:solidFill>
              </a:rPr>
              <a:t>r  time </a:t>
            </a:r>
            <a:r>
              <a:rPr lang="en-GB" sz="3200" dirty="0" smtClean="0">
                <a:solidFill>
                  <a:schemeClr val="tx2"/>
                </a:solidFill>
                <a:sym typeface="Symbol" pitchFamily="18" charset="2"/>
              </a:rPr>
              <a:t>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err="1" smtClean="0">
                <a:solidFill>
                  <a:schemeClr val="tx2"/>
                </a:solidFill>
                <a:sym typeface="Symbol" pitchFamily="18" charset="2"/>
              </a:rPr>
              <a:t>Hypercoagulability</a:t>
            </a:r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 syndromes</a:t>
            </a:r>
            <a:endParaRPr lang="en-GB" sz="24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2386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Delayed Clot formation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0762" y="5356226"/>
            <a:ext cx="642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  <a:cs typeface="Arial" charset="0"/>
              </a:rPr>
              <a:t>R		</a:t>
            </a:r>
            <a:r>
              <a:rPr lang="en-US" b="1" dirty="0" smtClean="0">
                <a:latin typeface="Arial" charset="0"/>
                <a:cs typeface="Arial" charset="0"/>
              </a:rPr>
              <a:t>		 K</a:t>
            </a:r>
            <a:r>
              <a:rPr lang="en-US" b="1" dirty="0">
                <a:latin typeface="Arial" charset="0"/>
                <a:cs typeface="Arial" charset="0"/>
              </a:rPr>
              <a:t>	      </a:t>
            </a:r>
            <a:r>
              <a:rPr lang="en-US" b="1" dirty="0" smtClean="0">
                <a:latin typeface="Arial" charset="0"/>
                <a:cs typeface="Arial" charset="0"/>
              </a:rPr>
              <a:t>		 </a:t>
            </a:r>
            <a:r>
              <a:rPr lang="en-US" b="1" dirty="0">
                <a:latin typeface="Arial" charset="0"/>
                <a:cs typeface="Arial" charset="0"/>
              </a:rPr>
              <a:t>Angle		</a:t>
            </a:r>
            <a:r>
              <a:rPr lang="en-US" b="1" dirty="0" smtClean="0">
                <a:latin typeface="Arial" charset="0"/>
                <a:cs typeface="Arial" charset="0"/>
              </a:rPr>
              <a:t>	MA</a:t>
            </a:r>
            <a:endParaRPr lang="en-US" b="1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2-  8 </a:t>
            </a:r>
            <a:r>
              <a:rPr lang="en-US" dirty="0" smtClean="0">
                <a:latin typeface="Arial" charset="0"/>
                <a:cs typeface="Arial" charset="0"/>
              </a:rPr>
              <a:t>min </a:t>
            </a: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	1- </a:t>
            </a:r>
            <a:r>
              <a:rPr lang="en-US" dirty="0">
                <a:latin typeface="Arial" charset="0"/>
                <a:cs typeface="Arial" charset="0"/>
              </a:rPr>
              <a:t>3 min	</a:t>
            </a:r>
            <a:r>
              <a:rPr lang="en-US" dirty="0" smtClean="0">
                <a:latin typeface="Arial" charset="0"/>
                <a:cs typeface="Arial" charset="0"/>
              </a:rPr>
              <a:t>	55 </a:t>
            </a:r>
            <a:r>
              <a:rPr lang="en-US" dirty="0">
                <a:latin typeface="Arial" charset="0"/>
                <a:cs typeface="Arial" charset="0"/>
              </a:rPr>
              <a:t>– 78 deg	</a:t>
            </a:r>
            <a:r>
              <a:rPr lang="en-US" dirty="0" smtClean="0">
                <a:latin typeface="Arial" charset="0"/>
                <a:cs typeface="Arial" charset="0"/>
              </a:rPr>
              <a:t>	53 </a:t>
            </a:r>
            <a:r>
              <a:rPr lang="en-US" dirty="0">
                <a:latin typeface="Arial" charset="0"/>
                <a:cs typeface="Arial" charset="0"/>
              </a:rPr>
              <a:t>– 69 mm</a:t>
            </a:r>
          </a:p>
          <a:p>
            <a:r>
              <a:rPr lang="en-US" sz="2800" b="1" dirty="0">
                <a:solidFill>
                  <a:srgbClr val="B00000"/>
                </a:solidFill>
                <a:latin typeface="Arial" charset="0"/>
                <a:cs typeface="Arial" charset="0"/>
              </a:rPr>
              <a:t>13 </a:t>
            </a:r>
            <a:r>
              <a:rPr lang="en-US" sz="2800" b="1" dirty="0" smtClean="0">
                <a:solidFill>
                  <a:srgbClr val="B00000"/>
                </a:solidFill>
                <a:latin typeface="Arial" charset="0"/>
                <a:cs typeface="Arial" charset="0"/>
              </a:rPr>
              <a:t>min</a:t>
            </a:r>
            <a:r>
              <a:rPr lang="en-US" b="1" dirty="0" smtClean="0">
                <a:solidFill>
                  <a:srgbClr val="B00000"/>
                </a:solidFill>
                <a:latin typeface="Arial" charset="0"/>
                <a:cs typeface="Arial" charset="0"/>
              </a:rPr>
              <a:t>	</a:t>
            </a:r>
            <a:r>
              <a:rPr lang="en-US" b="1" dirty="0">
                <a:solidFill>
                  <a:srgbClr val="B00000"/>
                </a:solidFill>
                <a:latin typeface="Arial" charset="0"/>
                <a:cs typeface="Arial" charset="0"/>
              </a:rPr>
              <a:t>	3 min		56 deg	</a:t>
            </a:r>
            <a:r>
              <a:rPr lang="en-US" b="1" dirty="0" smtClean="0">
                <a:solidFill>
                  <a:srgbClr val="B00000"/>
                </a:solidFill>
                <a:latin typeface="Arial" charset="0"/>
                <a:cs typeface="Arial" charset="0"/>
              </a:rPr>
              <a:t>		60 </a:t>
            </a:r>
            <a:r>
              <a:rPr lang="en-US" b="1" dirty="0">
                <a:solidFill>
                  <a:srgbClr val="B00000"/>
                </a:solidFill>
                <a:latin typeface="Arial" charset="0"/>
                <a:cs typeface="Arial" charset="0"/>
              </a:rPr>
              <a:t>mm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   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335087" y="2043113"/>
            <a:ext cx="6643688" cy="3325813"/>
            <a:chOff x="2108718" y="2248677"/>
            <a:chExt cx="6643396" cy="3324808"/>
          </a:xfrm>
        </p:grpSpPr>
        <p:sp>
          <p:nvSpPr>
            <p:cNvPr id="9" name="Freeform 8"/>
            <p:cNvSpPr/>
            <p:nvPr/>
          </p:nvSpPr>
          <p:spPr bwMode="auto">
            <a:xfrm>
              <a:off x="2108718" y="3888069"/>
              <a:ext cx="6643396" cy="1685416"/>
            </a:xfrm>
            <a:custGeom>
              <a:avLst/>
              <a:gdLst>
                <a:gd name="connsiteX0" fmla="*/ 0 w 6997960"/>
                <a:gd name="connsiteY0" fmla="*/ 31102 h 1685730"/>
                <a:gd name="connsiteX1" fmla="*/ 3601617 w 6997960"/>
                <a:gd name="connsiteY1" fmla="*/ 236376 h 1685730"/>
                <a:gd name="connsiteX2" fmla="*/ 6176866 w 6997960"/>
                <a:gd name="connsiteY2" fmla="*/ 1449355 h 1685730"/>
                <a:gd name="connsiteX3" fmla="*/ 6997960 w 6997960"/>
                <a:gd name="connsiteY3" fmla="*/ 1654629 h 16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7960" h="1685730">
                  <a:moveTo>
                    <a:pt x="0" y="31102"/>
                  </a:moveTo>
                  <a:cubicBezTo>
                    <a:pt x="1286069" y="15551"/>
                    <a:pt x="2572139" y="0"/>
                    <a:pt x="3601617" y="236376"/>
                  </a:cubicBezTo>
                  <a:cubicBezTo>
                    <a:pt x="4631095" y="472752"/>
                    <a:pt x="5610809" y="1212980"/>
                    <a:pt x="6176866" y="1449355"/>
                  </a:cubicBezTo>
                  <a:cubicBezTo>
                    <a:pt x="6742923" y="1685730"/>
                    <a:pt x="6870441" y="1670179"/>
                    <a:pt x="6997960" y="1654629"/>
                  </a:cubicBezTo>
                </a:path>
              </a:pathLst>
            </a:cu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46040" y="2248677"/>
              <a:ext cx="6606074" cy="1685730"/>
            </a:xfrm>
            <a:custGeom>
              <a:avLst/>
              <a:gdLst>
                <a:gd name="connsiteX0" fmla="*/ 0 w 6997960"/>
                <a:gd name="connsiteY0" fmla="*/ 31102 h 1685730"/>
                <a:gd name="connsiteX1" fmla="*/ 3601617 w 6997960"/>
                <a:gd name="connsiteY1" fmla="*/ 236376 h 1685730"/>
                <a:gd name="connsiteX2" fmla="*/ 6176866 w 6997960"/>
                <a:gd name="connsiteY2" fmla="*/ 1449355 h 1685730"/>
                <a:gd name="connsiteX3" fmla="*/ 6997960 w 6997960"/>
                <a:gd name="connsiteY3" fmla="*/ 1654629 h 16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7960" h="1685730">
                  <a:moveTo>
                    <a:pt x="0" y="31102"/>
                  </a:moveTo>
                  <a:cubicBezTo>
                    <a:pt x="1286069" y="15551"/>
                    <a:pt x="2572139" y="0"/>
                    <a:pt x="3601617" y="236376"/>
                  </a:cubicBezTo>
                  <a:cubicBezTo>
                    <a:pt x="4631095" y="472752"/>
                    <a:pt x="5610809" y="1212980"/>
                    <a:pt x="6176866" y="1449355"/>
                  </a:cubicBezTo>
                  <a:cubicBezTo>
                    <a:pt x="6742923" y="1685730"/>
                    <a:pt x="6870441" y="1670179"/>
                    <a:pt x="6997960" y="1654629"/>
                  </a:cubicBezTo>
                </a:path>
              </a:pathLst>
            </a:cu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" name="Freeform 37"/>
          <p:cNvSpPr>
            <a:spLocks/>
          </p:cNvSpPr>
          <p:nvPr/>
        </p:nvSpPr>
        <p:spPr bwMode="auto">
          <a:xfrm rot="16200000">
            <a:off x="3644745" y="1380753"/>
            <a:ext cx="1635893" cy="6255206"/>
          </a:xfrm>
          <a:custGeom>
            <a:avLst/>
            <a:gdLst>
              <a:gd name="T0" fmla="*/ 1380931 w 1405813"/>
              <a:gd name="T1" fmla="*/ 0 h 4030825"/>
              <a:gd name="T2" fmla="*/ 1362270 w 1405813"/>
              <a:gd name="T3" fmla="*/ 765110 h 4030825"/>
              <a:gd name="T4" fmla="*/ 1119674 w 1405813"/>
              <a:gd name="T5" fmla="*/ 1250307 h 4030825"/>
              <a:gd name="T6" fmla="*/ 709127 w 1405813"/>
              <a:gd name="T7" fmla="*/ 1735499 h 4030825"/>
              <a:gd name="T8" fmla="*/ 391886 w 1405813"/>
              <a:gd name="T9" fmla="*/ 2202025 h 4030825"/>
              <a:gd name="T10" fmla="*/ 167951 w 1405813"/>
              <a:gd name="T11" fmla="*/ 2911151 h 4030825"/>
              <a:gd name="T12" fmla="*/ 0 w 1405813"/>
              <a:gd name="T13" fmla="*/ 4030825 h 4030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5813"/>
              <a:gd name="T22" fmla="*/ 0 h 4030825"/>
              <a:gd name="T23" fmla="*/ 1405813 w 1405813"/>
              <a:gd name="T24" fmla="*/ 4030825 h 40308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 rot="16200000">
            <a:off x="3678534" y="-251521"/>
            <a:ext cx="1635893" cy="6255206"/>
          </a:xfrm>
          <a:custGeom>
            <a:avLst/>
            <a:gdLst>
              <a:gd name="connsiteX0" fmla="*/ 1380931 w 1405813"/>
              <a:gd name="connsiteY0" fmla="*/ 0 h 4030825"/>
              <a:gd name="connsiteX1" fmla="*/ 1362270 w 1405813"/>
              <a:gd name="connsiteY1" fmla="*/ 765110 h 4030825"/>
              <a:gd name="connsiteX2" fmla="*/ 1119674 w 1405813"/>
              <a:gd name="connsiteY2" fmla="*/ 1250302 h 4030825"/>
              <a:gd name="connsiteX3" fmla="*/ 709127 w 1405813"/>
              <a:gd name="connsiteY3" fmla="*/ 1735494 h 4030825"/>
              <a:gd name="connsiteX4" fmla="*/ 391886 w 1405813"/>
              <a:gd name="connsiteY4" fmla="*/ 2202025 h 4030825"/>
              <a:gd name="connsiteX5" fmla="*/ 167951 w 1405813"/>
              <a:gd name="connsiteY5" fmla="*/ 2911151 h 4030825"/>
              <a:gd name="connsiteX6" fmla="*/ 0 w 1405813"/>
              <a:gd name="connsiteY6" fmla="*/ 4030825 h 40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4" name="Straight Arrow Connector 41"/>
          <p:cNvCxnSpPr>
            <a:cxnSpLocks noChangeShapeType="1"/>
          </p:cNvCxnSpPr>
          <p:nvPr/>
        </p:nvCxnSpPr>
        <p:spPr bwMode="auto">
          <a:xfrm rot="16200000">
            <a:off x="5172515" y="3710893"/>
            <a:ext cx="3148731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" name="Straight Connector 45"/>
          <p:cNvCxnSpPr>
            <a:cxnSpLocks noChangeShapeType="1"/>
          </p:cNvCxnSpPr>
          <p:nvPr/>
        </p:nvCxnSpPr>
        <p:spPr bwMode="auto">
          <a:xfrm rot="16200000">
            <a:off x="1833567" y="2937607"/>
            <a:ext cx="1454931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47"/>
          <p:cNvCxnSpPr>
            <a:cxnSpLocks noChangeShapeType="1"/>
          </p:cNvCxnSpPr>
          <p:nvPr/>
        </p:nvCxnSpPr>
        <p:spPr bwMode="auto">
          <a:xfrm rot="10800000" flipH="1">
            <a:off x="3038859" y="1898891"/>
            <a:ext cx="2519458" cy="160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Arrow Connector 49"/>
          <p:cNvCxnSpPr>
            <a:cxnSpLocks noChangeShapeType="1"/>
          </p:cNvCxnSpPr>
          <p:nvPr/>
        </p:nvCxnSpPr>
        <p:spPr bwMode="auto">
          <a:xfrm rot="16200000">
            <a:off x="3163256" y="3719086"/>
            <a:ext cx="912046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Connector 51"/>
          <p:cNvCxnSpPr>
            <a:cxnSpLocks noChangeShapeType="1"/>
          </p:cNvCxnSpPr>
          <p:nvPr/>
        </p:nvCxnSpPr>
        <p:spPr bwMode="auto">
          <a:xfrm rot="16200000" flipV="1">
            <a:off x="3114970" y="2590160"/>
            <a:ext cx="977192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Arrow Connector 53"/>
          <p:cNvCxnSpPr>
            <a:cxnSpLocks noChangeShapeType="1"/>
          </p:cNvCxnSpPr>
          <p:nvPr/>
        </p:nvCxnSpPr>
        <p:spPr bwMode="auto">
          <a:xfrm>
            <a:off x="1389412" y="2896874"/>
            <a:ext cx="1158371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" name="Straight Arrow Connector 55"/>
          <p:cNvCxnSpPr>
            <a:cxnSpLocks noChangeShapeType="1"/>
          </p:cNvCxnSpPr>
          <p:nvPr/>
        </p:nvCxnSpPr>
        <p:spPr bwMode="auto">
          <a:xfrm>
            <a:off x="2605704" y="2701436"/>
            <a:ext cx="955656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1" name="Straight Connector 60"/>
          <p:cNvCxnSpPr>
            <a:cxnSpLocks noChangeShapeType="1"/>
          </p:cNvCxnSpPr>
          <p:nvPr/>
        </p:nvCxnSpPr>
        <p:spPr bwMode="auto">
          <a:xfrm>
            <a:off x="3820761" y="3722982"/>
            <a:ext cx="26063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Rectangle 62"/>
          <p:cNvSpPr>
            <a:spLocks noChangeArrowheads="1"/>
          </p:cNvSpPr>
          <p:nvPr/>
        </p:nvSpPr>
        <p:spPr bwMode="auto">
          <a:xfrm rot="16200000">
            <a:off x="2852452" y="1974983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 rot="16200000">
            <a:off x="4798414" y="2769653"/>
            <a:ext cx="57863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24" name="Rectangle 67"/>
          <p:cNvSpPr>
            <a:spLocks noChangeArrowheads="1"/>
          </p:cNvSpPr>
          <p:nvPr/>
        </p:nvSpPr>
        <p:spPr bwMode="auto">
          <a:xfrm rot="16200000">
            <a:off x="6704431" y="3211919"/>
            <a:ext cx="772631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MA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 rot="16200000">
            <a:off x="1490006" y="2103492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 rot="16200000">
            <a:off x="4100421" y="2890486"/>
            <a:ext cx="825185" cy="781901"/>
          </a:xfrm>
          <a:custGeom>
            <a:avLst/>
            <a:gdLst>
              <a:gd name="T0" fmla="*/ 709127 w 709127"/>
              <a:gd name="T1" fmla="*/ 0 h 503853"/>
              <a:gd name="T2" fmla="*/ 503853 w 709127"/>
              <a:gd name="T3" fmla="*/ 354563 h 503853"/>
              <a:gd name="T4" fmla="*/ 0 w 709127"/>
              <a:gd name="T5" fmla="*/ 503853 h 503853"/>
              <a:gd name="T6" fmla="*/ 0 60000 65536"/>
              <a:gd name="T7" fmla="*/ 0 60000 65536"/>
              <a:gd name="T8" fmla="*/ 0 60000 65536"/>
              <a:gd name="T9" fmla="*/ 0 w 709127"/>
              <a:gd name="T10" fmla="*/ 0 h 503853"/>
              <a:gd name="T11" fmla="*/ 709127 w 709127"/>
              <a:gd name="T12" fmla="*/ 503853 h 503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127" h="503853">
                <a:moveTo>
                  <a:pt x="709127" y="0"/>
                </a:moveTo>
                <a:cubicBezTo>
                  <a:pt x="665584" y="135294"/>
                  <a:pt x="622041" y="270588"/>
                  <a:pt x="503853" y="354563"/>
                </a:cubicBezTo>
                <a:cubicBezTo>
                  <a:pt x="385665" y="438538"/>
                  <a:pt x="192832" y="471195"/>
                  <a:pt x="0" y="50385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half" idx="1"/>
          </p:nvPr>
        </p:nvSpPr>
        <p:spPr>
          <a:xfrm>
            <a:off x="304800" y="2236192"/>
            <a:ext cx="6866175" cy="19759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Heparin Effect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 deficiency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Treatment: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Protamine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FFP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04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Delayed Clot formation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03586"/>
            <a:ext cx="7608888" cy="4030662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2"/>
                </a:solidFill>
                <a:latin typeface="Arial" charset="0"/>
              </a:rPr>
              <a:t>What is </a:t>
            </a:r>
            <a:r>
              <a:rPr lang="en-GB" sz="3200" dirty="0" err="1" smtClean="0">
                <a:solidFill>
                  <a:schemeClr val="tx2"/>
                </a:solidFill>
                <a:latin typeface="Arial" charset="0"/>
              </a:rPr>
              <a:t>thromboelastography</a:t>
            </a:r>
            <a:r>
              <a:rPr lang="en-GB" sz="3200" dirty="0" smtClean="0">
                <a:solidFill>
                  <a:schemeClr val="tx2"/>
                </a:solidFill>
                <a:latin typeface="Arial" charset="0"/>
              </a:rPr>
              <a:t> (TEG)/ </a:t>
            </a:r>
            <a:r>
              <a:rPr lang="en-GB" sz="3200" dirty="0" err="1" smtClean="0">
                <a:solidFill>
                  <a:schemeClr val="tx2"/>
                </a:solidFill>
                <a:latin typeface="Arial" charset="0"/>
              </a:rPr>
              <a:t>thromboelastometry</a:t>
            </a:r>
            <a:r>
              <a:rPr lang="en-GB" sz="3200" dirty="0" smtClean="0">
                <a:solidFill>
                  <a:schemeClr val="tx2"/>
                </a:solidFill>
                <a:latin typeface="Arial" charset="0"/>
              </a:rPr>
              <a:t> and what does it measure ?</a:t>
            </a:r>
          </a:p>
          <a:p>
            <a:pPr eaLnBrk="1" hangingPunct="1"/>
            <a:r>
              <a:rPr lang="en-GB" sz="3200" dirty="0" smtClean="0">
                <a:solidFill>
                  <a:schemeClr val="tx2"/>
                </a:solidFill>
                <a:latin typeface="Arial" charset="0"/>
              </a:rPr>
              <a:t>What are the clinical applications of the TEG?</a:t>
            </a:r>
          </a:p>
          <a:p>
            <a:pPr eaLnBrk="1" hangingPunct="1">
              <a:buFont typeface="Wingdings" pitchFamily="2" charset="2"/>
              <a:buNone/>
            </a:pPr>
            <a:endParaRPr lang="en-GB" sz="32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smtClean="0">
                <a:solidFill>
                  <a:srgbClr val="C00000"/>
                </a:solidFill>
              </a:rPr>
              <a:t>THROMBOELASTOGRAPHY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C00000"/>
                </a:solidFill>
              </a:rPr>
              <a:t>The </a:t>
            </a:r>
            <a:r>
              <a:rPr lang="en-GB" sz="3200" b="1" i="1" dirty="0" smtClean="0">
                <a:solidFill>
                  <a:srgbClr val="C00000"/>
                </a:solidFill>
              </a:rPr>
              <a:t>“k”</a:t>
            </a:r>
            <a:r>
              <a:rPr lang="en-GB" sz="3200" b="1" dirty="0" smtClean="0">
                <a:solidFill>
                  <a:srgbClr val="C00000"/>
                </a:solidFill>
              </a:rPr>
              <a:t> time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04800" y="2601310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b="1" i="1" u="sng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100" dirty="0" smtClean="0">
                <a:solidFill>
                  <a:schemeClr val="tx2"/>
                </a:solidFill>
              </a:rPr>
              <a:t>Represents time taken to achieve a certain level of clot strength</a:t>
            </a:r>
          </a:p>
          <a:p>
            <a:pPr eaLnBrk="1" hangingPunct="1"/>
            <a:r>
              <a:rPr lang="en-GB" sz="2100" dirty="0" smtClean="0">
                <a:solidFill>
                  <a:schemeClr val="tx2"/>
                </a:solidFill>
              </a:rPr>
              <a:t>Measured from end of </a:t>
            </a:r>
            <a:r>
              <a:rPr lang="en-GB" sz="2100" i="1" dirty="0" smtClean="0">
                <a:solidFill>
                  <a:schemeClr val="tx2"/>
                </a:solidFill>
              </a:rPr>
              <a:t>r</a:t>
            </a:r>
            <a:r>
              <a:rPr lang="en-GB" sz="2100" dirty="0" smtClean="0">
                <a:solidFill>
                  <a:schemeClr val="tx2"/>
                </a:solidFill>
              </a:rPr>
              <a:t> time until an amplitude 20 mm is reached</a:t>
            </a:r>
          </a:p>
          <a:p>
            <a:pPr eaLnBrk="1" hangingPunct="1"/>
            <a:r>
              <a:rPr lang="en-GB" sz="2100" dirty="0" smtClean="0">
                <a:solidFill>
                  <a:schemeClr val="tx2"/>
                </a:solidFill>
              </a:rPr>
              <a:t>Normal range	5 - 20 min (native blood)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200" dirty="0" smtClean="0">
                <a:solidFill>
                  <a:schemeClr val="tx2"/>
                </a:solidFill>
              </a:rPr>
              <a:t>				      1 - 3 min (kaolin-activated)</a:t>
            </a:r>
          </a:p>
        </p:txBody>
      </p:sp>
      <p:pic>
        <p:nvPicPr>
          <p:cNvPr id="15365" name="Picture 1028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449" y="1126468"/>
            <a:ext cx="6667487" cy="29496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6" name="Line 1029"/>
          <p:cNvSpPr>
            <a:spLocks noChangeShapeType="1"/>
          </p:cNvSpPr>
          <p:nvPr/>
        </p:nvSpPr>
        <p:spPr bwMode="auto">
          <a:xfrm>
            <a:off x="2895600" y="2895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8459787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C00000"/>
                </a:solidFill>
              </a:rPr>
              <a:t>What affects the </a:t>
            </a:r>
            <a:r>
              <a:rPr lang="en-GB" sz="3200" b="1" i="1" dirty="0" smtClean="0">
                <a:solidFill>
                  <a:srgbClr val="C00000"/>
                </a:solidFill>
              </a:rPr>
              <a:t>“k”</a:t>
            </a:r>
            <a:r>
              <a:rPr lang="en-GB" sz="3200" b="1" dirty="0" smtClean="0">
                <a:solidFill>
                  <a:srgbClr val="C00000"/>
                </a:solidFill>
              </a:rPr>
              <a:t> time?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3200" dirty="0" smtClean="0">
                <a:solidFill>
                  <a:schemeClr val="tx2"/>
                </a:solidFill>
              </a:rPr>
              <a:t>k  time </a:t>
            </a:r>
            <a:r>
              <a:rPr lang="en-GB" sz="3200" dirty="0" smtClean="0">
                <a:solidFill>
                  <a:schemeClr val="tx2"/>
                </a:solidFill>
                <a:sym typeface="Symbol" pitchFamily="18" charset="2"/>
              </a:rPr>
              <a:t>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Factor deficiency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Thrombocytopenia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Platelet dysfunction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000" dirty="0" err="1" smtClean="0">
                <a:solidFill>
                  <a:schemeClr val="tx2"/>
                </a:solidFill>
              </a:rPr>
              <a:t>Hypofibrinogenaemia</a:t>
            </a:r>
            <a:endParaRPr lang="en-GB" sz="2000" dirty="0" smtClean="0">
              <a:solidFill>
                <a:schemeClr val="tx2"/>
              </a:solidFill>
            </a:endParaRP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GB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k  time </a:t>
            </a:r>
            <a:r>
              <a:rPr lang="en-GB" sz="2800" dirty="0" smtClean="0">
                <a:solidFill>
                  <a:schemeClr val="tx2"/>
                </a:solidFill>
                <a:sym typeface="Symbol" pitchFamily="18" charset="2"/>
              </a:rPr>
              <a:t>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000" dirty="0" err="1" smtClean="0">
                <a:solidFill>
                  <a:schemeClr val="tx2"/>
                </a:solidFill>
                <a:sym typeface="Symbol" pitchFamily="18" charset="2"/>
              </a:rPr>
              <a:t>Hypercoagulability</a:t>
            </a:r>
            <a:r>
              <a:rPr lang="en-GB" sz="2000" dirty="0" smtClean="0">
                <a:solidFill>
                  <a:schemeClr val="tx2"/>
                </a:solidFill>
                <a:sym typeface="Symbol" pitchFamily="18" charset="2"/>
              </a:rPr>
              <a:t>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138" y="38576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Weak Clot formation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4495" y="5281511"/>
            <a:ext cx="68622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R		</a:t>
            </a:r>
            <a:r>
              <a:rPr lang="en-US" dirty="0" smtClean="0">
                <a:latin typeface="Arial" charset="0"/>
                <a:cs typeface="Arial" charset="0"/>
              </a:rPr>
              <a:t>	K</a:t>
            </a:r>
            <a:r>
              <a:rPr lang="en-US" dirty="0">
                <a:latin typeface="Arial" charset="0"/>
                <a:cs typeface="Arial" charset="0"/>
              </a:rPr>
              <a:t>		</a:t>
            </a:r>
            <a:r>
              <a:rPr lang="en-US" dirty="0" smtClean="0">
                <a:latin typeface="Arial" charset="0"/>
                <a:cs typeface="Arial" charset="0"/>
              </a:rPr>
              <a:t>	Angle</a:t>
            </a:r>
            <a:r>
              <a:rPr lang="en-US" dirty="0">
                <a:latin typeface="Arial" charset="0"/>
                <a:cs typeface="Arial" charset="0"/>
              </a:rPr>
              <a:t>		</a:t>
            </a:r>
            <a:r>
              <a:rPr lang="en-US" dirty="0" smtClean="0">
                <a:latin typeface="Arial" charset="0"/>
                <a:cs typeface="Arial" charset="0"/>
              </a:rPr>
              <a:t>	MA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2-  </a:t>
            </a:r>
            <a:r>
              <a:rPr lang="en-US" dirty="0">
                <a:latin typeface="Arial" charset="0"/>
                <a:cs typeface="Arial" charset="0"/>
              </a:rPr>
              <a:t>8 min	</a:t>
            </a:r>
            <a:r>
              <a:rPr lang="en-US" dirty="0" smtClean="0">
                <a:latin typeface="Arial" charset="0"/>
                <a:cs typeface="Arial" charset="0"/>
              </a:rPr>
              <a:t>	1- </a:t>
            </a:r>
            <a:r>
              <a:rPr lang="en-US" dirty="0">
                <a:latin typeface="Arial" charset="0"/>
                <a:cs typeface="Arial" charset="0"/>
              </a:rPr>
              <a:t>3 min	</a:t>
            </a:r>
            <a:r>
              <a:rPr lang="en-US" dirty="0" smtClean="0">
                <a:latin typeface="Arial" charset="0"/>
                <a:cs typeface="Arial" charset="0"/>
              </a:rPr>
              <a:t>	55 </a:t>
            </a:r>
            <a:r>
              <a:rPr lang="en-US" dirty="0">
                <a:latin typeface="Arial" charset="0"/>
                <a:cs typeface="Arial" charset="0"/>
              </a:rPr>
              <a:t>– 78 deg	</a:t>
            </a:r>
            <a:r>
              <a:rPr lang="en-US" dirty="0" smtClean="0">
                <a:latin typeface="Arial" charset="0"/>
                <a:cs typeface="Arial" charset="0"/>
              </a:rPr>
              <a:t>	53 </a:t>
            </a:r>
            <a:r>
              <a:rPr lang="en-US" dirty="0">
                <a:latin typeface="Arial" charset="0"/>
                <a:cs typeface="Arial" charset="0"/>
              </a:rPr>
              <a:t>– 69 </a:t>
            </a:r>
            <a:r>
              <a:rPr lang="en-US" dirty="0" smtClean="0">
                <a:latin typeface="Arial" charset="0"/>
                <a:cs typeface="Arial" charset="0"/>
              </a:rPr>
              <a:t>mm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5 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min		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6 min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		35 deg	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		42 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mm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963738" y="2995613"/>
            <a:ext cx="6329362" cy="1433513"/>
            <a:chOff x="2388637" y="3219061"/>
            <a:chExt cx="6329265" cy="1433805"/>
          </a:xfrm>
        </p:grpSpPr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2388637" y="3219061"/>
              <a:ext cx="6270171" cy="740229"/>
            </a:xfrm>
            <a:custGeom>
              <a:avLst/>
              <a:gdLst>
                <a:gd name="T0" fmla="*/ 0 w 6270171"/>
                <a:gd name="T1" fmla="*/ 699796 h 740229"/>
                <a:gd name="T2" fmla="*/ 447869 w 6270171"/>
                <a:gd name="T3" fmla="*/ 737119 h 740229"/>
                <a:gd name="T4" fmla="*/ 1567547 w 6270171"/>
                <a:gd name="T5" fmla="*/ 681135 h 740229"/>
                <a:gd name="T6" fmla="*/ 2127379 w 6270171"/>
                <a:gd name="T7" fmla="*/ 531845 h 740229"/>
                <a:gd name="T8" fmla="*/ 2761861 w 6270171"/>
                <a:gd name="T9" fmla="*/ 289249 h 740229"/>
                <a:gd name="T10" fmla="*/ 3470994 w 6270171"/>
                <a:gd name="T11" fmla="*/ 177282 h 740229"/>
                <a:gd name="T12" fmla="*/ 5784979 w 6270171"/>
                <a:gd name="T13" fmla="*/ 27992 h 740229"/>
                <a:gd name="T14" fmla="*/ 6270171 w 6270171"/>
                <a:gd name="T15" fmla="*/ 9331 h 740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70171"/>
                <a:gd name="T25" fmla="*/ 0 h 740229"/>
                <a:gd name="T26" fmla="*/ 6270171 w 6270171"/>
                <a:gd name="T27" fmla="*/ 740229 h 7402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70171" h="740229">
                  <a:moveTo>
                    <a:pt x="0" y="699796"/>
                  </a:moveTo>
                  <a:cubicBezTo>
                    <a:pt x="93306" y="720012"/>
                    <a:pt x="186612" y="740229"/>
                    <a:pt x="447869" y="737119"/>
                  </a:cubicBezTo>
                  <a:cubicBezTo>
                    <a:pt x="709126" y="734009"/>
                    <a:pt x="1287625" y="715347"/>
                    <a:pt x="1567543" y="681135"/>
                  </a:cubicBezTo>
                  <a:cubicBezTo>
                    <a:pt x="1847461" y="646923"/>
                    <a:pt x="1928326" y="597159"/>
                    <a:pt x="2127379" y="531845"/>
                  </a:cubicBezTo>
                  <a:cubicBezTo>
                    <a:pt x="2326432" y="466531"/>
                    <a:pt x="2537926" y="348343"/>
                    <a:pt x="2761861" y="289249"/>
                  </a:cubicBezTo>
                  <a:cubicBezTo>
                    <a:pt x="2985796" y="230155"/>
                    <a:pt x="2967134" y="220825"/>
                    <a:pt x="3470987" y="177282"/>
                  </a:cubicBezTo>
                  <a:cubicBezTo>
                    <a:pt x="3974840" y="133739"/>
                    <a:pt x="5318448" y="55984"/>
                    <a:pt x="5784979" y="27992"/>
                  </a:cubicBezTo>
                  <a:cubicBezTo>
                    <a:pt x="6251510" y="0"/>
                    <a:pt x="6260840" y="4665"/>
                    <a:pt x="6270171" y="9331"/>
                  </a:cubicBezTo>
                </a:path>
              </a:pathLst>
            </a:custGeom>
            <a:noFill/>
            <a:ln w="508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447731" y="3912637"/>
              <a:ext cx="6270171" cy="740229"/>
            </a:xfrm>
            <a:custGeom>
              <a:avLst/>
              <a:gdLst>
                <a:gd name="connsiteX0" fmla="*/ 0 w 6270171"/>
                <a:gd name="connsiteY0" fmla="*/ 699796 h 740229"/>
                <a:gd name="connsiteX1" fmla="*/ 447869 w 6270171"/>
                <a:gd name="connsiteY1" fmla="*/ 737119 h 740229"/>
                <a:gd name="connsiteX2" fmla="*/ 1567543 w 6270171"/>
                <a:gd name="connsiteY2" fmla="*/ 681135 h 740229"/>
                <a:gd name="connsiteX3" fmla="*/ 2127379 w 6270171"/>
                <a:gd name="connsiteY3" fmla="*/ 531845 h 740229"/>
                <a:gd name="connsiteX4" fmla="*/ 2761861 w 6270171"/>
                <a:gd name="connsiteY4" fmla="*/ 289249 h 740229"/>
                <a:gd name="connsiteX5" fmla="*/ 3470987 w 6270171"/>
                <a:gd name="connsiteY5" fmla="*/ 177282 h 740229"/>
                <a:gd name="connsiteX6" fmla="*/ 5784979 w 6270171"/>
                <a:gd name="connsiteY6" fmla="*/ 27992 h 740229"/>
                <a:gd name="connsiteX7" fmla="*/ 6270171 w 6270171"/>
                <a:gd name="connsiteY7" fmla="*/ 9331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171" h="740229">
                  <a:moveTo>
                    <a:pt x="0" y="699796"/>
                  </a:moveTo>
                  <a:cubicBezTo>
                    <a:pt x="93306" y="720012"/>
                    <a:pt x="186612" y="740229"/>
                    <a:pt x="447869" y="737119"/>
                  </a:cubicBezTo>
                  <a:cubicBezTo>
                    <a:pt x="709126" y="734009"/>
                    <a:pt x="1287625" y="715347"/>
                    <a:pt x="1567543" y="681135"/>
                  </a:cubicBezTo>
                  <a:cubicBezTo>
                    <a:pt x="1847461" y="646923"/>
                    <a:pt x="1928326" y="597159"/>
                    <a:pt x="2127379" y="531845"/>
                  </a:cubicBezTo>
                  <a:cubicBezTo>
                    <a:pt x="2326432" y="466531"/>
                    <a:pt x="2537926" y="348343"/>
                    <a:pt x="2761861" y="289249"/>
                  </a:cubicBezTo>
                  <a:cubicBezTo>
                    <a:pt x="2985796" y="230155"/>
                    <a:pt x="2967134" y="220825"/>
                    <a:pt x="3470987" y="177282"/>
                  </a:cubicBezTo>
                  <a:cubicBezTo>
                    <a:pt x="3974840" y="133739"/>
                    <a:pt x="5318448" y="55984"/>
                    <a:pt x="5784979" y="27992"/>
                  </a:cubicBezTo>
                  <a:cubicBezTo>
                    <a:pt x="6251510" y="0"/>
                    <a:pt x="6260840" y="4665"/>
                    <a:pt x="6270171" y="9331"/>
                  </a:cubicBezTo>
                </a:path>
              </a:pathLst>
            </a:custGeom>
            <a:noFill/>
            <a:ln w="508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Freeform 37"/>
          <p:cNvSpPr>
            <a:spLocks/>
          </p:cNvSpPr>
          <p:nvPr/>
        </p:nvSpPr>
        <p:spPr bwMode="auto">
          <a:xfrm rot="16200000">
            <a:off x="4239608" y="1375773"/>
            <a:ext cx="1635893" cy="6255206"/>
          </a:xfrm>
          <a:custGeom>
            <a:avLst/>
            <a:gdLst>
              <a:gd name="T0" fmla="*/ 1380931 w 1405813"/>
              <a:gd name="T1" fmla="*/ 0 h 4030825"/>
              <a:gd name="T2" fmla="*/ 1362270 w 1405813"/>
              <a:gd name="T3" fmla="*/ 765110 h 4030825"/>
              <a:gd name="T4" fmla="*/ 1119674 w 1405813"/>
              <a:gd name="T5" fmla="*/ 1250307 h 4030825"/>
              <a:gd name="T6" fmla="*/ 709127 w 1405813"/>
              <a:gd name="T7" fmla="*/ 1735499 h 4030825"/>
              <a:gd name="T8" fmla="*/ 391886 w 1405813"/>
              <a:gd name="T9" fmla="*/ 2202025 h 4030825"/>
              <a:gd name="T10" fmla="*/ 167951 w 1405813"/>
              <a:gd name="T11" fmla="*/ 2911151 h 4030825"/>
              <a:gd name="T12" fmla="*/ 0 w 1405813"/>
              <a:gd name="T13" fmla="*/ 4030825 h 4030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5813"/>
              <a:gd name="T22" fmla="*/ 0 h 4030825"/>
              <a:gd name="T23" fmla="*/ 1405813 w 1405813"/>
              <a:gd name="T24" fmla="*/ 4030825 h 40308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rot="16200000">
            <a:off x="4273396" y="-256502"/>
            <a:ext cx="1635893" cy="6255206"/>
          </a:xfrm>
          <a:custGeom>
            <a:avLst/>
            <a:gdLst>
              <a:gd name="connsiteX0" fmla="*/ 1380931 w 1405813"/>
              <a:gd name="connsiteY0" fmla="*/ 0 h 4030825"/>
              <a:gd name="connsiteX1" fmla="*/ 1362270 w 1405813"/>
              <a:gd name="connsiteY1" fmla="*/ 765110 h 4030825"/>
              <a:gd name="connsiteX2" fmla="*/ 1119674 w 1405813"/>
              <a:gd name="connsiteY2" fmla="*/ 1250302 h 4030825"/>
              <a:gd name="connsiteX3" fmla="*/ 709127 w 1405813"/>
              <a:gd name="connsiteY3" fmla="*/ 1735494 h 4030825"/>
              <a:gd name="connsiteX4" fmla="*/ 391886 w 1405813"/>
              <a:gd name="connsiteY4" fmla="*/ 2202025 h 4030825"/>
              <a:gd name="connsiteX5" fmla="*/ 167951 w 1405813"/>
              <a:gd name="connsiteY5" fmla="*/ 2911151 h 4030825"/>
              <a:gd name="connsiteX6" fmla="*/ 0 w 1405813"/>
              <a:gd name="connsiteY6" fmla="*/ 4030825 h 40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Arrow Connector 41"/>
          <p:cNvCxnSpPr>
            <a:cxnSpLocks noChangeShapeType="1"/>
          </p:cNvCxnSpPr>
          <p:nvPr/>
        </p:nvCxnSpPr>
        <p:spPr bwMode="auto">
          <a:xfrm rot="16200000">
            <a:off x="5767377" y="3705913"/>
            <a:ext cx="3148732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4" name="Straight Connector 45"/>
          <p:cNvCxnSpPr>
            <a:cxnSpLocks noChangeShapeType="1"/>
          </p:cNvCxnSpPr>
          <p:nvPr/>
        </p:nvCxnSpPr>
        <p:spPr bwMode="auto">
          <a:xfrm rot="16200000">
            <a:off x="2428429" y="2932626"/>
            <a:ext cx="1454931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47"/>
          <p:cNvCxnSpPr>
            <a:cxnSpLocks noChangeShapeType="1"/>
          </p:cNvCxnSpPr>
          <p:nvPr/>
        </p:nvCxnSpPr>
        <p:spPr bwMode="auto">
          <a:xfrm rot="10800000" flipH="1">
            <a:off x="3633722" y="1893910"/>
            <a:ext cx="2519458" cy="160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51"/>
          <p:cNvCxnSpPr>
            <a:cxnSpLocks noChangeShapeType="1"/>
          </p:cNvCxnSpPr>
          <p:nvPr/>
        </p:nvCxnSpPr>
        <p:spPr bwMode="auto">
          <a:xfrm rot="16200000" flipV="1">
            <a:off x="3709833" y="2585180"/>
            <a:ext cx="977192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Arrow Connector 53"/>
          <p:cNvCxnSpPr>
            <a:cxnSpLocks noChangeShapeType="1"/>
          </p:cNvCxnSpPr>
          <p:nvPr/>
        </p:nvCxnSpPr>
        <p:spPr bwMode="auto">
          <a:xfrm>
            <a:off x="1984274" y="2891894"/>
            <a:ext cx="1158371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55"/>
          <p:cNvCxnSpPr>
            <a:cxnSpLocks noChangeShapeType="1"/>
          </p:cNvCxnSpPr>
          <p:nvPr/>
        </p:nvCxnSpPr>
        <p:spPr bwMode="auto">
          <a:xfrm>
            <a:off x="3200566" y="2696456"/>
            <a:ext cx="955656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Connector 60"/>
          <p:cNvCxnSpPr>
            <a:cxnSpLocks noChangeShapeType="1"/>
          </p:cNvCxnSpPr>
          <p:nvPr/>
        </p:nvCxnSpPr>
        <p:spPr bwMode="auto">
          <a:xfrm>
            <a:off x="4415623" y="3718002"/>
            <a:ext cx="26063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TextBox 61"/>
          <p:cNvSpPr txBox="1">
            <a:spLocks noChangeArrowheads="1"/>
          </p:cNvSpPr>
          <p:nvPr/>
        </p:nvSpPr>
        <p:spPr bwMode="auto">
          <a:xfrm rot="16200000">
            <a:off x="2191050" y="2167223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21" name="Rectangle 62"/>
          <p:cNvSpPr>
            <a:spLocks noChangeArrowheads="1"/>
          </p:cNvSpPr>
          <p:nvPr/>
        </p:nvSpPr>
        <p:spPr bwMode="auto">
          <a:xfrm rot="16200000">
            <a:off x="3447315" y="1970002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2" name="Freeform 65"/>
          <p:cNvSpPr>
            <a:spLocks/>
          </p:cNvSpPr>
          <p:nvPr/>
        </p:nvSpPr>
        <p:spPr bwMode="auto">
          <a:xfrm rot="16200000">
            <a:off x="4741493" y="2871029"/>
            <a:ext cx="825185" cy="781901"/>
          </a:xfrm>
          <a:custGeom>
            <a:avLst/>
            <a:gdLst>
              <a:gd name="T0" fmla="*/ 709127 w 709127"/>
              <a:gd name="T1" fmla="*/ 0 h 503853"/>
              <a:gd name="T2" fmla="*/ 503853 w 709127"/>
              <a:gd name="T3" fmla="*/ 354563 h 503853"/>
              <a:gd name="T4" fmla="*/ 0 w 709127"/>
              <a:gd name="T5" fmla="*/ 503853 h 503853"/>
              <a:gd name="T6" fmla="*/ 0 60000 65536"/>
              <a:gd name="T7" fmla="*/ 0 60000 65536"/>
              <a:gd name="T8" fmla="*/ 0 60000 65536"/>
              <a:gd name="T9" fmla="*/ 0 w 709127"/>
              <a:gd name="T10" fmla="*/ 0 h 503853"/>
              <a:gd name="T11" fmla="*/ 709127 w 709127"/>
              <a:gd name="T12" fmla="*/ 503853 h 503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127" h="503853">
                <a:moveTo>
                  <a:pt x="709127" y="0"/>
                </a:moveTo>
                <a:cubicBezTo>
                  <a:pt x="665584" y="135294"/>
                  <a:pt x="622041" y="270588"/>
                  <a:pt x="503853" y="354563"/>
                </a:cubicBezTo>
                <a:cubicBezTo>
                  <a:pt x="385665" y="438538"/>
                  <a:pt x="192832" y="471195"/>
                  <a:pt x="0" y="50385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 rot="16200000">
            <a:off x="5393276" y="2764673"/>
            <a:ext cx="57863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24" name="Rectangle 67"/>
          <p:cNvSpPr>
            <a:spLocks noChangeArrowheads="1"/>
          </p:cNvSpPr>
          <p:nvPr/>
        </p:nvSpPr>
        <p:spPr bwMode="auto">
          <a:xfrm rot="16200000">
            <a:off x="7299294" y="3206939"/>
            <a:ext cx="772631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MA</a:t>
            </a:r>
          </a:p>
        </p:txBody>
      </p:sp>
      <p:cxnSp>
        <p:nvCxnSpPr>
          <p:cNvPr id="25" name="Straight Arrow Connector 49"/>
          <p:cNvCxnSpPr>
            <a:cxnSpLocks noChangeShapeType="1"/>
          </p:cNvCxnSpPr>
          <p:nvPr/>
        </p:nvCxnSpPr>
        <p:spPr bwMode="auto">
          <a:xfrm rot="16200000">
            <a:off x="3758118" y="3673340"/>
            <a:ext cx="912046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half" idx="1"/>
          </p:nvPr>
        </p:nvSpPr>
        <p:spPr bwMode="auto">
          <a:xfrm>
            <a:off x="304800" y="1248229"/>
            <a:ext cx="8229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4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r>
              <a:rPr lang="en-GB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Treatment</a:t>
            </a:r>
            <a:r>
              <a:rPr lang="en-GB" sz="4000" b="1" dirty="0">
                <a:solidFill>
                  <a:srgbClr val="7030A0"/>
                </a:solidFill>
                <a:latin typeface="Arial" charset="0"/>
                <a:cs typeface="Arial" charset="0"/>
              </a:rPr>
              <a:t>: </a:t>
            </a:r>
            <a:endParaRPr lang="en-GB" sz="4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FFP</a:t>
            </a:r>
            <a:r>
              <a:rPr lang="en-GB" sz="4000" b="1" dirty="0">
                <a:solidFill>
                  <a:srgbClr val="7030A0"/>
                </a:solidFill>
                <a:latin typeface="Arial" charset="0"/>
                <a:cs typeface="Arial" charset="0"/>
              </a:rPr>
              <a:t>,  </a:t>
            </a:r>
            <a:endParaRPr lang="en-GB" sz="4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platelets </a:t>
            </a:r>
          </a:p>
          <a:p>
            <a:pPr lvl="1"/>
            <a:r>
              <a:rPr lang="en-GB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and </a:t>
            </a:r>
            <a:r>
              <a:rPr lang="en-GB" sz="4000" b="1" dirty="0">
                <a:solidFill>
                  <a:srgbClr val="7030A0"/>
                </a:solidFill>
                <a:latin typeface="Arial" charset="0"/>
                <a:cs typeface="Arial" charset="0"/>
              </a:rPr>
              <a:t>possible cryoprecipitate</a:t>
            </a:r>
            <a:endParaRPr lang="en-US" sz="40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138" y="38576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Weak Clot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C00000"/>
                </a:solidFill>
              </a:rPr>
              <a:t> The </a:t>
            </a:r>
            <a:r>
              <a:rPr lang="en-GB" sz="3200" b="1" i="1" dirty="0" smtClean="0">
                <a:solidFill>
                  <a:srgbClr val="C00000"/>
                </a:solidFill>
              </a:rPr>
              <a:t>“</a:t>
            </a:r>
            <a:r>
              <a:rPr lang="en-GB" sz="3200" b="1" i="1" dirty="0" smtClean="0">
                <a:solidFill>
                  <a:srgbClr val="C00000"/>
                </a:solidFill>
                <a:sym typeface="Symbol" pitchFamily="18" charset="2"/>
              </a:rPr>
              <a:t></a:t>
            </a:r>
            <a:r>
              <a:rPr lang="en-GB" sz="3200" b="1" i="1" dirty="0" smtClean="0">
                <a:solidFill>
                  <a:srgbClr val="C00000"/>
                </a:solidFill>
              </a:rPr>
              <a:t>”</a:t>
            </a:r>
            <a:r>
              <a:rPr lang="en-GB" sz="3200" b="1" dirty="0" smtClean="0">
                <a:solidFill>
                  <a:srgbClr val="C00000"/>
                </a:solidFill>
              </a:rPr>
              <a:t> angle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195512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b="1" u="sng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100" dirty="0" smtClean="0">
                <a:solidFill>
                  <a:schemeClr val="tx2"/>
                </a:solidFill>
              </a:rPr>
              <a:t>Measures the rapidity of fibrin build-up and cross-linking (clot strengthening)</a:t>
            </a:r>
          </a:p>
          <a:p>
            <a:pPr eaLnBrk="1" hangingPunct="1"/>
            <a:r>
              <a:rPr lang="en-GB" sz="2100" dirty="0" smtClean="0">
                <a:solidFill>
                  <a:schemeClr val="tx2"/>
                </a:solidFill>
              </a:rPr>
              <a:t>Assesses rate of clot formation</a:t>
            </a:r>
          </a:p>
          <a:p>
            <a:pPr eaLnBrk="1" hangingPunct="1"/>
            <a:r>
              <a:rPr lang="en-GB" sz="2100" dirty="0" smtClean="0">
                <a:solidFill>
                  <a:schemeClr val="tx2"/>
                </a:solidFill>
              </a:rPr>
              <a:t>Normal range	22 - 38° (native blood)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GB" sz="2200" dirty="0" smtClean="0">
                <a:solidFill>
                  <a:schemeClr val="tx2"/>
                </a:solidFill>
              </a:rPr>
              <a:t>				53 - 67° (kaolin-activated)</a:t>
            </a:r>
          </a:p>
        </p:txBody>
      </p:sp>
      <p:pic>
        <p:nvPicPr>
          <p:cNvPr id="17413" name="Picture 4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2" y="1285211"/>
            <a:ext cx="5557838" cy="2458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3124200" y="2514600"/>
            <a:ext cx="152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382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C00000"/>
                </a:solidFill>
              </a:rPr>
              <a:t>What affects the </a:t>
            </a:r>
            <a:r>
              <a:rPr lang="en-GB" sz="3200" b="1" i="1" dirty="0" smtClean="0">
                <a:solidFill>
                  <a:srgbClr val="C00000"/>
                </a:solidFill>
              </a:rPr>
              <a:t>“</a:t>
            </a:r>
            <a:r>
              <a:rPr lang="en-GB" sz="3200" b="1" i="1" dirty="0" smtClean="0">
                <a:solidFill>
                  <a:srgbClr val="C00000"/>
                </a:solidFill>
                <a:sym typeface="Symbol" pitchFamily="18" charset="2"/>
              </a:rPr>
              <a:t></a:t>
            </a:r>
            <a:r>
              <a:rPr lang="en-GB" sz="3200" b="1" i="1" dirty="0" smtClean="0">
                <a:solidFill>
                  <a:srgbClr val="C00000"/>
                </a:solidFill>
              </a:rPr>
              <a:t>”</a:t>
            </a:r>
            <a:r>
              <a:rPr lang="en-GB" sz="3200" b="1" dirty="0" smtClean="0">
                <a:solidFill>
                  <a:srgbClr val="C00000"/>
                </a:solidFill>
              </a:rPr>
              <a:t> angle?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1445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2800" i="1" dirty="0" smtClean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GB" sz="2800" dirty="0" smtClean="0">
                <a:solidFill>
                  <a:schemeClr val="tx2"/>
                </a:solidFill>
              </a:rPr>
              <a:t> angle  </a:t>
            </a:r>
            <a:r>
              <a:rPr lang="en-GB" sz="2800" dirty="0" smtClean="0">
                <a:solidFill>
                  <a:schemeClr val="tx2"/>
                </a:solidFill>
                <a:sym typeface="Symbol" pitchFamily="18" charset="2"/>
              </a:rPr>
              <a:t>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800" dirty="0" err="1" smtClean="0">
                <a:solidFill>
                  <a:schemeClr val="tx2"/>
                </a:solidFill>
              </a:rPr>
              <a:t>Hypercoagulability</a:t>
            </a:r>
            <a:r>
              <a:rPr lang="en-GB" sz="2800" dirty="0" smtClean="0">
                <a:solidFill>
                  <a:schemeClr val="tx2"/>
                </a:solidFill>
              </a:rPr>
              <a:t> state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GB" sz="2800" i="1" dirty="0" smtClean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GB" sz="2800" dirty="0" smtClean="0">
                <a:solidFill>
                  <a:schemeClr val="tx2"/>
                </a:solidFill>
              </a:rPr>
              <a:t> angle  </a:t>
            </a:r>
            <a:r>
              <a:rPr lang="en-GB" sz="2800" dirty="0" smtClean="0">
                <a:solidFill>
                  <a:schemeClr val="tx2"/>
                </a:solidFill>
                <a:sym typeface="Symbol" pitchFamily="18" charset="2"/>
              </a:rPr>
              <a:t>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800" dirty="0" err="1" smtClean="0">
                <a:solidFill>
                  <a:schemeClr val="tx2"/>
                </a:solidFill>
                <a:sym typeface="Symbol" pitchFamily="18" charset="2"/>
              </a:rPr>
              <a:t>Hypofibrinogenaemia</a:t>
            </a:r>
            <a:endParaRPr lang="en-GB" sz="2800" dirty="0" smtClean="0">
              <a:solidFill>
                <a:schemeClr val="tx2"/>
              </a:solidFill>
              <a:sym typeface="Symbol" pitchFamily="18" charset="2"/>
            </a:endParaRP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800" dirty="0" smtClean="0">
                <a:solidFill>
                  <a:schemeClr val="tx2"/>
                </a:solidFill>
                <a:sym typeface="Symbol" pitchFamily="18" charset="2"/>
              </a:rPr>
              <a:t>Thrombocytopenia</a:t>
            </a:r>
            <a:endParaRPr lang="en-GB" sz="28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16200000">
            <a:off x="-3222625" y="230961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Hypercoagulation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50" y="0"/>
            <a:ext cx="762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K</a:t>
            </a: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Angle</a:t>
            </a: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MA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2-  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min	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1- </a:t>
            </a:r>
            <a:r>
              <a:rPr lang="en-US" dirty="0">
                <a:latin typeface="Arial" pitchFamily="34" charset="0"/>
                <a:cs typeface="Arial" pitchFamily="34" charset="0"/>
              </a:rPr>
              <a:t>3 min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55 </a:t>
            </a:r>
            <a:r>
              <a:rPr lang="en-US" dirty="0">
                <a:latin typeface="Arial" pitchFamily="34" charset="0"/>
                <a:cs typeface="Arial" pitchFamily="34" charset="0"/>
              </a:rPr>
              <a:t>– 78 deg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53 </a:t>
            </a:r>
            <a:r>
              <a:rPr lang="en-US" dirty="0">
                <a:latin typeface="Arial" pitchFamily="34" charset="0"/>
                <a:cs typeface="Arial" pitchFamily="34" charset="0"/>
              </a:rPr>
              <a:t>– 69 mm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1min             0.1 min	  	85 deg	   		 85 mm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62075" y="1173162"/>
            <a:ext cx="6515100" cy="5172075"/>
            <a:chOff x="2295331" y="1380931"/>
            <a:chExt cx="6515878" cy="5172268"/>
          </a:xfrm>
        </p:grpSpPr>
        <p:sp>
          <p:nvSpPr>
            <p:cNvPr id="7" name="Freeform 6"/>
            <p:cNvSpPr/>
            <p:nvPr/>
          </p:nvSpPr>
          <p:spPr bwMode="auto">
            <a:xfrm>
              <a:off x="2295331" y="1380931"/>
              <a:ext cx="6401564" cy="2575021"/>
            </a:xfrm>
            <a:custGeom>
              <a:avLst/>
              <a:gdLst>
                <a:gd name="connsiteX0" fmla="*/ 0 w 6400800"/>
                <a:gd name="connsiteY0" fmla="*/ 2537926 h 2575248"/>
                <a:gd name="connsiteX1" fmla="*/ 317240 w 6400800"/>
                <a:gd name="connsiteY1" fmla="*/ 2537926 h 2575248"/>
                <a:gd name="connsiteX2" fmla="*/ 447869 w 6400800"/>
                <a:gd name="connsiteY2" fmla="*/ 2313991 h 2575248"/>
                <a:gd name="connsiteX3" fmla="*/ 634481 w 6400800"/>
                <a:gd name="connsiteY3" fmla="*/ 1754155 h 2575248"/>
                <a:gd name="connsiteX4" fmla="*/ 783771 w 6400800"/>
                <a:gd name="connsiteY4" fmla="*/ 1212979 h 2575248"/>
                <a:gd name="connsiteX5" fmla="*/ 914400 w 6400800"/>
                <a:gd name="connsiteY5" fmla="*/ 727787 h 2575248"/>
                <a:gd name="connsiteX6" fmla="*/ 1045028 w 6400800"/>
                <a:gd name="connsiteY6" fmla="*/ 578498 h 2575248"/>
                <a:gd name="connsiteX7" fmla="*/ 1362269 w 6400800"/>
                <a:gd name="connsiteY7" fmla="*/ 466530 h 2575248"/>
                <a:gd name="connsiteX8" fmla="*/ 1959428 w 6400800"/>
                <a:gd name="connsiteY8" fmla="*/ 373224 h 2575248"/>
                <a:gd name="connsiteX9" fmla="*/ 2724538 w 6400800"/>
                <a:gd name="connsiteY9" fmla="*/ 279918 h 2575248"/>
                <a:gd name="connsiteX10" fmla="*/ 3806889 w 6400800"/>
                <a:gd name="connsiteY10" fmla="*/ 186612 h 2575248"/>
                <a:gd name="connsiteX11" fmla="*/ 6400800 w 6400800"/>
                <a:gd name="connsiteY11" fmla="*/ 0 h 25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0800" h="2575248">
                  <a:moveTo>
                    <a:pt x="0" y="2537926"/>
                  </a:moveTo>
                  <a:cubicBezTo>
                    <a:pt x="121297" y="2556587"/>
                    <a:pt x="242595" y="2575248"/>
                    <a:pt x="317240" y="2537926"/>
                  </a:cubicBezTo>
                  <a:cubicBezTo>
                    <a:pt x="391885" y="2500604"/>
                    <a:pt x="394996" y="2444619"/>
                    <a:pt x="447869" y="2313991"/>
                  </a:cubicBezTo>
                  <a:cubicBezTo>
                    <a:pt x="500742" y="2183363"/>
                    <a:pt x="578497" y="1937657"/>
                    <a:pt x="634481" y="1754155"/>
                  </a:cubicBezTo>
                  <a:cubicBezTo>
                    <a:pt x="690465" y="1570653"/>
                    <a:pt x="737118" y="1384040"/>
                    <a:pt x="783771" y="1212979"/>
                  </a:cubicBezTo>
                  <a:cubicBezTo>
                    <a:pt x="830424" y="1041918"/>
                    <a:pt x="870857" y="833534"/>
                    <a:pt x="914400" y="727787"/>
                  </a:cubicBezTo>
                  <a:cubicBezTo>
                    <a:pt x="957943" y="622040"/>
                    <a:pt x="970383" y="622041"/>
                    <a:pt x="1045028" y="578498"/>
                  </a:cubicBezTo>
                  <a:cubicBezTo>
                    <a:pt x="1119673" y="534955"/>
                    <a:pt x="1209869" y="500742"/>
                    <a:pt x="1362269" y="466530"/>
                  </a:cubicBezTo>
                  <a:cubicBezTo>
                    <a:pt x="1514669" y="432318"/>
                    <a:pt x="1732383" y="404326"/>
                    <a:pt x="1959428" y="373224"/>
                  </a:cubicBezTo>
                  <a:cubicBezTo>
                    <a:pt x="2186473" y="342122"/>
                    <a:pt x="2416628" y="311020"/>
                    <a:pt x="2724538" y="279918"/>
                  </a:cubicBezTo>
                  <a:cubicBezTo>
                    <a:pt x="3032448" y="248816"/>
                    <a:pt x="3806889" y="186612"/>
                    <a:pt x="3806889" y="186612"/>
                  </a:cubicBezTo>
                  <a:lnTo>
                    <a:pt x="6400800" y="0"/>
                  </a:lnTo>
                </a:path>
              </a:pathLst>
            </a:cu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410409" y="3977951"/>
              <a:ext cx="6400800" cy="2575248"/>
            </a:xfrm>
            <a:custGeom>
              <a:avLst/>
              <a:gdLst>
                <a:gd name="connsiteX0" fmla="*/ 0 w 6400800"/>
                <a:gd name="connsiteY0" fmla="*/ 2537926 h 2575248"/>
                <a:gd name="connsiteX1" fmla="*/ 317240 w 6400800"/>
                <a:gd name="connsiteY1" fmla="*/ 2537926 h 2575248"/>
                <a:gd name="connsiteX2" fmla="*/ 447869 w 6400800"/>
                <a:gd name="connsiteY2" fmla="*/ 2313991 h 2575248"/>
                <a:gd name="connsiteX3" fmla="*/ 634481 w 6400800"/>
                <a:gd name="connsiteY3" fmla="*/ 1754155 h 2575248"/>
                <a:gd name="connsiteX4" fmla="*/ 783771 w 6400800"/>
                <a:gd name="connsiteY4" fmla="*/ 1212979 h 2575248"/>
                <a:gd name="connsiteX5" fmla="*/ 914400 w 6400800"/>
                <a:gd name="connsiteY5" fmla="*/ 727787 h 2575248"/>
                <a:gd name="connsiteX6" fmla="*/ 1045028 w 6400800"/>
                <a:gd name="connsiteY6" fmla="*/ 578498 h 2575248"/>
                <a:gd name="connsiteX7" fmla="*/ 1362269 w 6400800"/>
                <a:gd name="connsiteY7" fmla="*/ 466530 h 2575248"/>
                <a:gd name="connsiteX8" fmla="*/ 1959428 w 6400800"/>
                <a:gd name="connsiteY8" fmla="*/ 373224 h 2575248"/>
                <a:gd name="connsiteX9" fmla="*/ 2724538 w 6400800"/>
                <a:gd name="connsiteY9" fmla="*/ 279918 h 2575248"/>
                <a:gd name="connsiteX10" fmla="*/ 3806889 w 6400800"/>
                <a:gd name="connsiteY10" fmla="*/ 186612 h 2575248"/>
                <a:gd name="connsiteX11" fmla="*/ 6400800 w 6400800"/>
                <a:gd name="connsiteY11" fmla="*/ 0 h 25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0800" h="2575248">
                  <a:moveTo>
                    <a:pt x="0" y="2537926"/>
                  </a:moveTo>
                  <a:cubicBezTo>
                    <a:pt x="121297" y="2556587"/>
                    <a:pt x="242595" y="2575248"/>
                    <a:pt x="317240" y="2537926"/>
                  </a:cubicBezTo>
                  <a:cubicBezTo>
                    <a:pt x="391885" y="2500604"/>
                    <a:pt x="394996" y="2444619"/>
                    <a:pt x="447869" y="2313991"/>
                  </a:cubicBezTo>
                  <a:cubicBezTo>
                    <a:pt x="500742" y="2183363"/>
                    <a:pt x="578497" y="1937657"/>
                    <a:pt x="634481" y="1754155"/>
                  </a:cubicBezTo>
                  <a:cubicBezTo>
                    <a:pt x="690465" y="1570653"/>
                    <a:pt x="737118" y="1384040"/>
                    <a:pt x="783771" y="1212979"/>
                  </a:cubicBezTo>
                  <a:cubicBezTo>
                    <a:pt x="830424" y="1041918"/>
                    <a:pt x="870857" y="833534"/>
                    <a:pt x="914400" y="727787"/>
                  </a:cubicBezTo>
                  <a:cubicBezTo>
                    <a:pt x="957943" y="622040"/>
                    <a:pt x="970383" y="622041"/>
                    <a:pt x="1045028" y="578498"/>
                  </a:cubicBezTo>
                  <a:cubicBezTo>
                    <a:pt x="1119673" y="534955"/>
                    <a:pt x="1209869" y="500742"/>
                    <a:pt x="1362269" y="466530"/>
                  </a:cubicBezTo>
                  <a:cubicBezTo>
                    <a:pt x="1514669" y="432318"/>
                    <a:pt x="1732383" y="404326"/>
                    <a:pt x="1959428" y="373224"/>
                  </a:cubicBezTo>
                  <a:cubicBezTo>
                    <a:pt x="2186473" y="342122"/>
                    <a:pt x="2416628" y="311020"/>
                    <a:pt x="2724538" y="279918"/>
                  </a:cubicBezTo>
                  <a:cubicBezTo>
                    <a:pt x="3032448" y="248816"/>
                    <a:pt x="3806889" y="186612"/>
                    <a:pt x="3806889" y="186612"/>
                  </a:cubicBezTo>
                  <a:lnTo>
                    <a:pt x="6400800" y="0"/>
                  </a:lnTo>
                </a:path>
              </a:pathLst>
            </a:custGeom>
            <a:noFill/>
            <a:ln w="508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Freeform 37"/>
          <p:cNvSpPr>
            <a:spLocks/>
          </p:cNvSpPr>
          <p:nvPr/>
        </p:nvSpPr>
        <p:spPr bwMode="auto">
          <a:xfrm rot="16200000">
            <a:off x="3786797" y="1407500"/>
            <a:ext cx="1635893" cy="6255206"/>
          </a:xfrm>
          <a:custGeom>
            <a:avLst/>
            <a:gdLst>
              <a:gd name="T0" fmla="*/ 1380931 w 1405813"/>
              <a:gd name="T1" fmla="*/ 0 h 4030825"/>
              <a:gd name="T2" fmla="*/ 1362270 w 1405813"/>
              <a:gd name="T3" fmla="*/ 765110 h 4030825"/>
              <a:gd name="T4" fmla="*/ 1119674 w 1405813"/>
              <a:gd name="T5" fmla="*/ 1250307 h 4030825"/>
              <a:gd name="T6" fmla="*/ 709127 w 1405813"/>
              <a:gd name="T7" fmla="*/ 1735499 h 4030825"/>
              <a:gd name="T8" fmla="*/ 391886 w 1405813"/>
              <a:gd name="T9" fmla="*/ 2202025 h 4030825"/>
              <a:gd name="T10" fmla="*/ 167951 w 1405813"/>
              <a:gd name="T11" fmla="*/ 2911151 h 4030825"/>
              <a:gd name="T12" fmla="*/ 0 w 1405813"/>
              <a:gd name="T13" fmla="*/ 4030825 h 4030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5813"/>
              <a:gd name="T22" fmla="*/ 0 h 4030825"/>
              <a:gd name="T23" fmla="*/ 1405813 w 1405813"/>
              <a:gd name="T24" fmla="*/ 4030825 h 40308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 rot="16200000">
            <a:off x="3820585" y="-224775"/>
            <a:ext cx="1635893" cy="6255206"/>
          </a:xfrm>
          <a:custGeom>
            <a:avLst/>
            <a:gdLst>
              <a:gd name="connsiteX0" fmla="*/ 1380931 w 1405813"/>
              <a:gd name="connsiteY0" fmla="*/ 0 h 4030825"/>
              <a:gd name="connsiteX1" fmla="*/ 1362270 w 1405813"/>
              <a:gd name="connsiteY1" fmla="*/ 765110 h 4030825"/>
              <a:gd name="connsiteX2" fmla="*/ 1119674 w 1405813"/>
              <a:gd name="connsiteY2" fmla="*/ 1250302 h 4030825"/>
              <a:gd name="connsiteX3" fmla="*/ 709127 w 1405813"/>
              <a:gd name="connsiteY3" fmla="*/ 1735494 h 4030825"/>
              <a:gd name="connsiteX4" fmla="*/ 391886 w 1405813"/>
              <a:gd name="connsiteY4" fmla="*/ 2202025 h 4030825"/>
              <a:gd name="connsiteX5" fmla="*/ 167951 w 1405813"/>
              <a:gd name="connsiteY5" fmla="*/ 2911151 h 4030825"/>
              <a:gd name="connsiteX6" fmla="*/ 0 w 1405813"/>
              <a:gd name="connsiteY6" fmla="*/ 4030825 h 40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2" name="Straight Arrow Connector 41"/>
          <p:cNvCxnSpPr>
            <a:cxnSpLocks noChangeShapeType="1"/>
          </p:cNvCxnSpPr>
          <p:nvPr/>
        </p:nvCxnSpPr>
        <p:spPr bwMode="auto">
          <a:xfrm rot="16200000">
            <a:off x="5314566" y="3737640"/>
            <a:ext cx="3148732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3" name="Straight Connector 45"/>
          <p:cNvCxnSpPr>
            <a:cxnSpLocks noChangeShapeType="1"/>
          </p:cNvCxnSpPr>
          <p:nvPr/>
        </p:nvCxnSpPr>
        <p:spPr bwMode="auto">
          <a:xfrm rot="16200000">
            <a:off x="1975618" y="2964353"/>
            <a:ext cx="1454931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47"/>
          <p:cNvCxnSpPr>
            <a:cxnSpLocks noChangeShapeType="1"/>
          </p:cNvCxnSpPr>
          <p:nvPr/>
        </p:nvCxnSpPr>
        <p:spPr bwMode="auto">
          <a:xfrm rot="10800000" flipH="1">
            <a:off x="3180911" y="1925637"/>
            <a:ext cx="2519458" cy="160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Arrow Connector 49"/>
          <p:cNvCxnSpPr>
            <a:cxnSpLocks noChangeShapeType="1"/>
          </p:cNvCxnSpPr>
          <p:nvPr/>
        </p:nvCxnSpPr>
        <p:spPr bwMode="auto">
          <a:xfrm rot="16200000">
            <a:off x="3305307" y="3726783"/>
            <a:ext cx="912046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" name="Straight Connector 51"/>
          <p:cNvCxnSpPr>
            <a:cxnSpLocks noChangeShapeType="1"/>
          </p:cNvCxnSpPr>
          <p:nvPr/>
        </p:nvCxnSpPr>
        <p:spPr bwMode="auto">
          <a:xfrm rot="16200000" flipV="1">
            <a:off x="3257022" y="2616907"/>
            <a:ext cx="977192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Arrow Connector 53"/>
          <p:cNvCxnSpPr>
            <a:cxnSpLocks noChangeShapeType="1"/>
          </p:cNvCxnSpPr>
          <p:nvPr/>
        </p:nvCxnSpPr>
        <p:spPr bwMode="auto">
          <a:xfrm>
            <a:off x="1531463" y="2923621"/>
            <a:ext cx="1158371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55"/>
          <p:cNvCxnSpPr>
            <a:cxnSpLocks noChangeShapeType="1"/>
          </p:cNvCxnSpPr>
          <p:nvPr/>
        </p:nvCxnSpPr>
        <p:spPr bwMode="auto">
          <a:xfrm>
            <a:off x="2747755" y="2728183"/>
            <a:ext cx="955656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Arrow Connector 58"/>
          <p:cNvCxnSpPr>
            <a:cxnSpLocks noChangeShapeType="1"/>
          </p:cNvCxnSpPr>
          <p:nvPr/>
        </p:nvCxnSpPr>
        <p:spPr bwMode="auto">
          <a:xfrm flipH="1" flipV="1">
            <a:off x="2921511" y="3727090"/>
            <a:ext cx="723983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Connector 60"/>
          <p:cNvCxnSpPr>
            <a:cxnSpLocks noChangeShapeType="1"/>
          </p:cNvCxnSpPr>
          <p:nvPr/>
        </p:nvCxnSpPr>
        <p:spPr bwMode="auto">
          <a:xfrm>
            <a:off x="3962812" y="3749729"/>
            <a:ext cx="26063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62"/>
          <p:cNvSpPr>
            <a:spLocks noChangeArrowheads="1"/>
          </p:cNvSpPr>
          <p:nvPr/>
        </p:nvSpPr>
        <p:spPr bwMode="auto">
          <a:xfrm rot="16200000">
            <a:off x="2994504" y="2001729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2" name="Freeform 65"/>
          <p:cNvSpPr>
            <a:spLocks/>
          </p:cNvSpPr>
          <p:nvPr/>
        </p:nvSpPr>
        <p:spPr bwMode="auto">
          <a:xfrm rot="16200000">
            <a:off x="4288682" y="2902756"/>
            <a:ext cx="825185" cy="781901"/>
          </a:xfrm>
          <a:custGeom>
            <a:avLst/>
            <a:gdLst>
              <a:gd name="T0" fmla="*/ 709127 w 709127"/>
              <a:gd name="T1" fmla="*/ 0 h 503853"/>
              <a:gd name="T2" fmla="*/ 503853 w 709127"/>
              <a:gd name="T3" fmla="*/ 354563 h 503853"/>
              <a:gd name="T4" fmla="*/ 0 w 709127"/>
              <a:gd name="T5" fmla="*/ 503853 h 503853"/>
              <a:gd name="T6" fmla="*/ 0 60000 65536"/>
              <a:gd name="T7" fmla="*/ 0 60000 65536"/>
              <a:gd name="T8" fmla="*/ 0 60000 65536"/>
              <a:gd name="T9" fmla="*/ 0 w 709127"/>
              <a:gd name="T10" fmla="*/ 0 h 503853"/>
              <a:gd name="T11" fmla="*/ 709127 w 709127"/>
              <a:gd name="T12" fmla="*/ 503853 h 503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127" h="503853">
                <a:moveTo>
                  <a:pt x="709127" y="0"/>
                </a:moveTo>
                <a:cubicBezTo>
                  <a:pt x="665584" y="135294"/>
                  <a:pt x="622041" y="270588"/>
                  <a:pt x="503853" y="354563"/>
                </a:cubicBezTo>
                <a:cubicBezTo>
                  <a:pt x="385665" y="438538"/>
                  <a:pt x="192832" y="471195"/>
                  <a:pt x="0" y="50385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 rot="16200000">
            <a:off x="4940465" y="2796400"/>
            <a:ext cx="57863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24" name="Rectangle 67"/>
          <p:cNvSpPr>
            <a:spLocks noChangeArrowheads="1"/>
          </p:cNvSpPr>
          <p:nvPr/>
        </p:nvSpPr>
        <p:spPr bwMode="auto">
          <a:xfrm rot="16200000">
            <a:off x="6846483" y="3238666"/>
            <a:ext cx="772631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MA</a:t>
            </a:r>
          </a:p>
        </p:txBody>
      </p:sp>
      <p:cxnSp>
        <p:nvCxnSpPr>
          <p:cNvPr id="25" name="Straight Connector 43"/>
          <p:cNvCxnSpPr>
            <a:cxnSpLocks noChangeShapeType="1"/>
          </p:cNvCxnSpPr>
          <p:nvPr/>
        </p:nvCxnSpPr>
        <p:spPr bwMode="auto">
          <a:xfrm rot="16200000">
            <a:off x="788925" y="2942694"/>
            <a:ext cx="143321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Box 61"/>
          <p:cNvSpPr txBox="1">
            <a:spLocks noChangeArrowheads="1"/>
          </p:cNvSpPr>
          <p:nvPr/>
        </p:nvSpPr>
        <p:spPr bwMode="auto">
          <a:xfrm rot="16200000">
            <a:off x="1742499" y="2130238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GB" sz="3200" b="1" smtClean="0">
                <a:solidFill>
                  <a:srgbClr val="C00000"/>
                </a:solidFill>
              </a:rPr>
              <a:t>The </a:t>
            </a:r>
            <a:r>
              <a:rPr lang="en-GB" sz="3200" b="1" i="1" smtClean="0">
                <a:solidFill>
                  <a:srgbClr val="C00000"/>
                </a:solidFill>
              </a:rPr>
              <a:t>“maximum amplitude” (MA)</a:t>
            </a:r>
            <a:endParaRPr lang="en-GB" sz="3200" smtClean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247900"/>
            <a:ext cx="8229600" cy="5175251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lnSpc>
                <a:spcPct val="80000"/>
              </a:lnSpc>
            </a:pPr>
            <a:endParaRPr lang="en-GB" sz="21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A direct </a:t>
            </a:r>
            <a:r>
              <a:rPr lang="en-GB" sz="2400" dirty="0" err="1" smtClean="0">
                <a:solidFill>
                  <a:schemeClr val="tx2"/>
                </a:solidFill>
              </a:rPr>
              <a:t>fx</a:t>
            </a:r>
            <a:r>
              <a:rPr lang="en-GB" sz="2400" dirty="0" smtClean="0">
                <a:solidFill>
                  <a:schemeClr val="tx2"/>
                </a:solidFill>
              </a:rPr>
              <a:t> of the maximum dynamic properties of fibrin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And platelet binding via </a:t>
            </a:r>
            <a:r>
              <a:rPr lang="en-GB" sz="2400" dirty="0" err="1" smtClean="0">
                <a:solidFill>
                  <a:schemeClr val="tx2"/>
                </a:solidFill>
              </a:rPr>
              <a:t>GPIIb</a:t>
            </a:r>
            <a:r>
              <a:rPr lang="en-GB" sz="2400" dirty="0" smtClean="0">
                <a:solidFill>
                  <a:schemeClr val="tx2"/>
                </a:solidFill>
              </a:rPr>
              <a:t>/</a:t>
            </a:r>
            <a:r>
              <a:rPr lang="en-GB" sz="2400" dirty="0" err="1" smtClean="0">
                <a:solidFill>
                  <a:schemeClr val="tx2"/>
                </a:solidFill>
              </a:rPr>
              <a:t>IIIa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Represents the ultimate strength of the fibrin clot.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Correlates with platelet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		80% platelets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		20% fibrinogen</a:t>
            </a:r>
          </a:p>
        </p:txBody>
      </p:sp>
      <p:pic>
        <p:nvPicPr>
          <p:cNvPr id="19461" name="Picture 4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331911"/>
            <a:ext cx="5062538" cy="22396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409950" y="25146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409950" y="17145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85725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</a:rPr>
              <a:t>What affects the maximum amplitude?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2400" i="1" dirty="0" smtClean="0">
                <a:solidFill>
                  <a:schemeClr val="tx2"/>
                </a:solidFill>
                <a:sym typeface="Symbol" pitchFamily="18" charset="2"/>
              </a:rPr>
              <a:t>MA</a:t>
            </a:r>
            <a:r>
              <a:rPr lang="en-GB" sz="2400" dirty="0" smtClean="0">
                <a:solidFill>
                  <a:schemeClr val="tx2"/>
                </a:solidFill>
              </a:rPr>
              <a:t>  </a:t>
            </a:r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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Hypercoagulability</a:t>
            </a:r>
            <a:r>
              <a:rPr lang="en-GB" sz="2400" dirty="0" smtClean="0">
                <a:solidFill>
                  <a:schemeClr val="tx2"/>
                </a:solidFill>
              </a:rPr>
              <a:t> state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GB" sz="2400" i="1" dirty="0" smtClean="0">
                <a:solidFill>
                  <a:schemeClr val="tx2"/>
                </a:solidFill>
                <a:sym typeface="Symbol" pitchFamily="18" charset="2"/>
              </a:rPr>
              <a:t>MA</a:t>
            </a:r>
            <a:r>
              <a:rPr lang="en-GB" sz="2400" dirty="0" smtClean="0">
                <a:solidFill>
                  <a:schemeClr val="tx2"/>
                </a:solidFill>
              </a:rPr>
              <a:t>  </a:t>
            </a:r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 by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  <a:sym typeface="Symbol" pitchFamily="18" charset="2"/>
              </a:rPr>
              <a:t>Thrombocytopenia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err="1" smtClean="0">
                <a:solidFill>
                  <a:schemeClr val="tx2"/>
                </a:solidFill>
                <a:sym typeface="Symbol" pitchFamily="18" charset="2"/>
              </a:rPr>
              <a:t>Thrombocytopathy</a:t>
            </a:r>
            <a:endParaRPr lang="en-GB" sz="2400" dirty="0" smtClean="0">
              <a:solidFill>
                <a:schemeClr val="tx2"/>
              </a:solidFill>
              <a:sym typeface="Symbol" pitchFamily="18" charset="2"/>
            </a:endParaRP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z="2400" dirty="0" err="1" smtClean="0">
                <a:solidFill>
                  <a:schemeClr val="tx2"/>
                </a:solidFill>
                <a:sym typeface="Symbol" pitchFamily="18" charset="2"/>
              </a:rPr>
              <a:t>Hypofibrinogenaemia</a:t>
            </a:r>
            <a:endParaRPr lang="en-GB" sz="24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b="1" dirty="0" err="1" smtClean="0">
                <a:solidFill>
                  <a:srgbClr val="C00000"/>
                </a:solidFill>
              </a:rPr>
              <a:t>Fibrinolysis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195512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u="sng" dirty="0" smtClean="0">
                <a:solidFill>
                  <a:schemeClr val="tx2"/>
                </a:solidFill>
                <a:sym typeface="Symbol" pitchFamily="18" charset="2"/>
              </a:rPr>
              <a:t>LY60 / A60</a:t>
            </a:r>
            <a:endParaRPr lang="en-GB" u="sng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100" dirty="0" smtClean="0">
                <a:solidFill>
                  <a:schemeClr val="tx2"/>
                </a:solidFill>
              </a:rPr>
              <a:t>Measures % decrease in amplitude 60 minutes post-MA (A60)</a:t>
            </a:r>
          </a:p>
          <a:p>
            <a:pPr eaLnBrk="1" hangingPunct="1">
              <a:lnSpc>
                <a:spcPct val="90000"/>
              </a:lnSpc>
            </a:pPr>
            <a:r>
              <a:rPr lang="en-GB" sz="2100" dirty="0" smtClean="0">
                <a:solidFill>
                  <a:schemeClr val="tx2"/>
                </a:solidFill>
              </a:rPr>
              <a:t>Gives measure of degree of </a:t>
            </a:r>
            <a:r>
              <a:rPr lang="en-GB" sz="2100" dirty="0" err="1" smtClean="0">
                <a:solidFill>
                  <a:schemeClr val="tx2"/>
                </a:solidFill>
              </a:rPr>
              <a:t>fibrinolysis</a:t>
            </a:r>
            <a:endParaRPr lang="en-GB" sz="21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100" dirty="0" smtClean="0">
                <a:solidFill>
                  <a:schemeClr val="tx2"/>
                </a:solidFill>
              </a:rPr>
              <a:t>Normal range	&lt; 7.5%  (native blood)</a:t>
            </a:r>
          </a:p>
          <a:p>
            <a:pPr lvl="1" eaLnBrk="1" hangingPunct="1">
              <a:lnSpc>
                <a:spcPct val="70000"/>
              </a:lnSpc>
              <a:buClr>
                <a:schemeClr val="tx1"/>
              </a:buClr>
              <a:buFontTx/>
              <a:buNone/>
            </a:pPr>
            <a:r>
              <a:rPr lang="en-GB" sz="2200" dirty="0" smtClean="0">
                <a:solidFill>
                  <a:schemeClr val="tx2"/>
                </a:solidFill>
              </a:rPr>
              <a:t>				&lt; 7.5% (kaolin-activated)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2600" u="sng" dirty="0" smtClean="0">
                <a:solidFill>
                  <a:schemeClr val="tx2"/>
                </a:solidFill>
              </a:rPr>
              <a:t>LY30 / A30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</a:pPr>
            <a:r>
              <a:rPr lang="en-GB" sz="2100" dirty="0" smtClean="0">
                <a:solidFill>
                  <a:schemeClr val="tx2"/>
                </a:solidFill>
              </a:rPr>
              <a:t>30 minute post-MA data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2100" dirty="0" smtClean="0"/>
              <a:t>				</a:t>
            </a:r>
          </a:p>
        </p:txBody>
      </p:sp>
      <p:pic>
        <p:nvPicPr>
          <p:cNvPr id="21509" name="Picture 4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4395788" cy="1944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4724400" y="2438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V="1">
            <a:off x="4724400" y="1828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b="1" dirty="0" smtClean="0">
                <a:solidFill>
                  <a:srgbClr val="C00000"/>
                </a:solidFill>
              </a:rPr>
              <a:t>THROMBOELASTOGRAPHY 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1948 – First  described by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Hartert</a:t>
            </a:r>
            <a:endParaRPr lang="en-GB" sz="24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Complete evaluation of whole blood coagulation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Different philosophy from routine coagulation tests: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600" dirty="0" smtClean="0">
                <a:latin typeface="Arial" charset="0"/>
              </a:rPr>
              <a:t>Routine tests 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Isolated stages of coagulation in </a:t>
            </a:r>
            <a:r>
              <a:rPr lang="en-GB" b="1" dirty="0" smtClean="0">
                <a:solidFill>
                  <a:srgbClr val="C00000"/>
                </a:solidFill>
                <a:latin typeface="Arial" charset="0"/>
              </a:rPr>
              <a:t>plasma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600" dirty="0" smtClean="0">
                <a:latin typeface="Arial" charset="0"/>
              </a:rPr>
              <a:t>TEG 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A global picture of haemostasis in </a:t>
            </a:r>
            <a:r>
              <a:rPr lang="en-GB" b="1" dirty="0" smtClean="0">
                <a:solidFill>
                  <a:srgbClr val="C00000"/>
                </a:solidFill>
                <a:latin typeface="Arial" charset="0"/>
              </a:rPr>
              <a:t>whole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91440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00000"/>
                </a:solidFill>
              </a:rPr>
              <a:t>Other measurements of  </a:t>
            </a:r>
            <a:r>
              <a:rPr lang="en-GB" b="1" dirty="0" err="1" smtClean="0">
                <a:solidFill>
                  <a:srgbClr val="C00000"/>
                </a:solidFill>
              </a:rPr>
              <a:t>Fibrinolysis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5410200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u="sng" dirty="0" smtClean="0">
                <a:solidFill>
                  <a:schemeClr val="tx2"/>
                </a:solidFill>
                <a:sym typeface="Symbol" pitchFamily="18" charset="2"/>
              </a:rPr>
              <a:t>EPL</a:t>
            </a:r>
            <a:endParaRPr lang="en-GB" u="sng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100" dirty="0" smtClean="0">
                <a:solidFill>
                  <a:schemeClr val="tx2"/>
                </a:solidFill>
              </a:rPr>
              <a:t>Represents “computer prediction” of 30 min </a:t>
            </a:r>
            <a:r>
              <a:rPr lang="en-GB" sz="2100" dirty="0" err="1" smtClean="0">
                <a:solidFill>
                  <a:schemeClr val="tx2"/>
                </a:solidFill>
              </a:rPr>
              <a:t>lysis</a:t>
            </a:r>
            <a:r>
              <a:rPr lang="en-GB" sz="2100" dirty="0" smtClean="0">
                <a:solidFill>
                  <a:schemeClr val="tx2"/>
                </a:solidFill>
              </a:rPr>
              <a:t> based on the actual rate of diminution of trace amplitude commencing 30 sec post-MA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dirty="0" smtClean="0">
                <a:solidFill>
                  <a:schemeClr val="tx2"/>
                </a:solidFill>
              </a:rPr>
              <a:t>Earliest indicator of abnormal </a:t>
            </a:r>
            <a:r>
              <a:rPr lang="en-GB" sz="2100" dirty="0" err="1" smtClean="0">
                <a:solidFill>
                  <a:schemeClr val="tx2"/>
                </a:solidFill>
              </a:rPr>
              <a:t>lysis</a:t>
            </a:r>
            <a:endParaRPr lang="en-GB" sz="21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100" dirty="0" smtClean="0">
                <a:solidFill>
                  <a:schemeClr val="tx2"/>
                </a:solidFill>
              </a:rPr>
              <a:t>Normal EPL &lt;15%</a:t>
            </a:r>
            <a:endParaRPr lang="en-GB" sz="2600" dirty="0" smtClean="0"/>
          </a:p>
        </p:txBody>
      </p:sp>
      <p:pic>
        <p:nvPicPr>
          <p:cNvPr id="22533" name="Picture 4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4267200" cy="18878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WINDOWS\TEMP\~AUT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099" y="404813"/>
            <a:ext cx="5049849" cy="6224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2400" b="1" dirty="0" smtClean="0">
                <a:solidFill>
                  <a:srgbClr val="C00000"/>
                </a:solidFill>
              </a:rPr>
              <a:t>Modified TEG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TEG accelerants / activators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err="1" smtClean="0">
                <a:solidFill>
                  <a:schemeClr val="tx2"/>
                </a:solidFill>
              </a:rPr>
              <a:t>Celite</a:t>
            </a:r>
            <a:r>
              <a:rPr lang="en-GB" sz="2400" dirty="0" smtClean="0">
                <a:solidFill>
                  <a:schemeClr val="tx2"/>
                </a:solidFill>
              </a:rPr>
              <a:t>			   			</a:t>
            </a:r>
            <a:r>
              <a:rPr lang="en-GB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GB" sz="2400" i="1" dirty="0" smtClean="0">
                <a:solidFill>
                  <a:schemeClr val="tx2"/>
                </a:solidFill>
              </a:rPr>
              <a:t> initial coagulation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Tissue Factor		    		</a:t>
            </a:r>
            <a:r>
              <a:rPr lang="en-GB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GB" sz="2400" i="1" dirty="0" smtClean="0">
                <a:solidFill>
                  <a:schemeClr val="tx2"/>
                </a:solidFill>
              </a:rPr>
              <a:t> initial coagulation</a:t>
            </a:r>
            <a:endParaRPr lang="en-GB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>
                <a:solidFill>
                  <a:schemeClr val="tx2"/>
                </a:solidFill>
              </a:rPr>
              <a:t>Koalin</a:t>
            </a:r>
            <a:r>
              <a:rPr lang="en-GB" sz="2400" dirty="0" smtClean="0">
                <a:solidFill>
                  <a:schemeClr val="tx2"/>
                </a:solidFill>
              </a:rPr>
              <a:t>			    			</a:t>
            </a:r>
            <a:r>
              <a:rPr lang="en-GB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GB" sz="2400" i="1" dirty="0" smtClean="0">
                <a:solidFill>
                  <a:schemeClr val="tx2"/>
                </a:solidFill>
              </a:rPr>
              <a:t> initial coagulation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Other activators	    		</a:t>
            </a:r>
            <a:r>
              <a:rPr lang="en-GB" sz="2400" i="1" dirty="0" smtClean="0">
                <a:solidFill>
                  <a:schemeClr val="tx2"/>
                </a:solidFill>
              </a:rPr>
              <a:t>modify initial coagulation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>
                <a:solidFill>
                  <a:schemeClr val="tx2"/>
                </a:solidFill>
              </a:rPr>
              <a:t>Reopro</a:t>
            </a:r>
            <a:r>
              <a:rPr lang="en-GB" sz="2400" dirty="0" smtClean="0">
                <a:solidFill>
                  <a:schemeClr val="tx2"/>
                </a:solidFill>
              </a:rPr>
              <a:t> (</a:t>
            </a:r>
            <a:r>
              <a:rPr lang="en-GB" sz="2400" dirty="0" err="1" smtClean="0">
                <a:solidFill>
                  <a:schemeClr val="tx2"/>
                </a:solidFill>
              </a:rPr>
              <a:t>abciximab</a:t>
            </a:r>
            <a:r>
              <a:rPr lang="en-GB" sz="2400" dirty="0" smtClean="0">
                <a:solidFill>
                  <a:schemeClr val="tx2"/>
                </a:solidFill>
              </a:rPr>
              <a:t>) 		 </a:t>
            </a:r>
            <a:r>
              <a:rPr lang="en-GB" sz="2400" i="1" dirty="0" smtClean="0">
                <a:solidFill>
                  <a:schemeClr val="tx2"/>
                </a:solidFill>
              </a:rPr>
              <a:t>Block platelet component of 									coagulation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>
                <a:solidFill>
                  <a:schemeClr val="tx2"/>
                </a:solidFill>
              </a:rPr>
              <a:t>Arachidonic</a:t>
            </a:r>
            <a:r>
              <a:rPr lang="en-GB" sz="2400" dirty="0" smtClean="0">
                <a:solidFill>
                  <a:schemeClr val="tx2"/>
                </a:solidFill>
              </a:rPr>
              <a:t> Acid	    		</a:t>
            </a:r>
            <a:r>
              <a:rPr lang="en-GB" sz="2400" i="1" dirty="0" smtClean="0">
                <a:solidFill>
                  <a:schemeClr val="tx2"/>
                </a:solidFill>
              </a:rPr>
              <a:t>Activates platelets (Aspirin)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ADP			    			</a:t>
            </a:r>
            <a:r>
              <a:rPr lang="en-GB" sz="2400" i="1" dirty="0" smtClean="0">
                <a:solidFill>
                  <a:schemeClr val="tx2"/>
                </a:solidFill>
              </a:rPr>
              <a:t>Activates platelets (</a:t>
            </a:r>
            <a:r>
              <a:rPr lang="en-GB" sz="2400" i="1" dirty="0" err="1" smtClean="0">
                <a:solidFill>
                  <a:schemeClr val="tx2"/>
                </a:solidFill>
              </a:rPr>
              <a:t>Plavix</a:t>
            </a:r>
            <a:r>
              <a:rPr lang="en-US" sz="2400" i="1" dirty="0" smtClean="0">
                <a:solidFill>
                  <a:schemeClr val="tx2"/>
                </a:solidFill>
              </a:rPr>
              <a:t>®</a:t>
            </a:r>
            <a:r>
              <a:rPr lang="en-GB" sz="2400" i="1" dirty="0" smtClean="0">
                <a:solidFill>
                  <a:schemeClr val="tx2"/>
                </a:solidFill>
              </a:rPr>
              <a:t>)</a:t>
            </a:r>
            <a:endParaRPr lang="en-GB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u="sng" dirty="0" err="1" smtClean="0">
                <a:solidFill>
                  <a:srgbClr val="C00000"/>
                </a:solidFill>
              </a:rPr>
              <a:t>Heparinase</a:t>
            </a:r>
            <a:r>
              <a:rPr lang="en-GB" sz="2400" b="1" u="sng" dirty="0" smtClean="0">
                <a:solidFill>
                  <a:srgbClr val="C00000"/>
                </a:solidFill>
              </a:rPr>
              <a:t> cups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Reverse residual heparin in sample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Paired plain/</a:t>
            </a:r>
            <a:r>
              <a:rPr lang="en-GB" sz="2400" dirty="0" err="1" smtClean="0">
                <a:solidFill>
                  <a:schemeClr val="tx2"/>
                </a:solidFill>
              </a:rPr>
              <a:t>heparinase</a:t>
            </a:r>
            <a:r>
              <a:rPr lang="en-GB" sz="2400" dirty="0" smtClean="0">
                <a:solidFill>
                  <a:schemeClr val="tx2"/>
                </a:solidFill>
              </a:rPr>
              <a:t> cups allows identification of inadequate heparin reversal or sample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LIMITATIONS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 TEG does not exclude defects in the haemostatic process</a:t>
            </a:r>
          </a:p>
          <a:p>
            <a:r>
              <a:rPr lang="en-US" dirty="0" smtClean="0"/>
              <a:t>Surgical bleed will not be detected</a:t>
            </a:r>
          </a:p>
          <a:p>
            <a:r>
              <a:rPr lang="en-US" dirty="0" smtClean="0"/>
              <a:t>Adhesion defect will not be detected</a:t>
            </a:r>
          </a:p>
          <a:p>
            <a:r>
              <a:rPr lang="en-US" dirty="0" smtClean="0"/>
              <a:t>Not sensitive for FVII deficiency</a:t>
            </a:r>
          </a:p>
          <a:p>
            <a:r>
              <a:rPr lang="en-US" dirty="0" smtClean="0"/>
              <a:t>Not effective for monitoring of </a:t>
            </a:r>
            <a:r>
              <a:rPr lang="en-US" dirty="0" err="1" smtClean="0"/>
              <a:t>Warfarin</a:t>
            </a:r>
            <a:r>
              <a:rPr lang="en-US" dirty="0" smtClean="0"/>
              <a:t>/VKA’s</a:t>
            </a:r>
          </a:p>
          <a:p>
            <a:r>
              <a:rPr lang="en-US" dirty="0" smtClean="0"/>
              <a:t>Standard </a:t>
            </a:r>
            <a:r>
              <a:rPr lang="en-US" dirty="0" smtClean="0"/>
              <a:t>TEG </a:t>
            </a:r>
            <a:r>
              <a:rPr lang="en-US" dirty="0" smtClean="0"/>
              <a:t>testing does not </a:t>
            </a:r>
            <a:r>
              <a:rPr lang="en-US" dirty="0" smtClean="0"/>
              <a:t>disclose </a:t>
            </a:r>
            <a:r>
              <a:rPr lang="en-US" dirty="0" smtClean="0"/>
              <a:t>increased bleeding </a:t>
            </a:r>
            <a:r>
              <a:rPr lang="en-US" dirty="0" smtClean="0"/>
              <a:t>risks due to treatment with </a:t>
            </a:r>
            <a:r>
              <a:rPr lang="en-US" dirty="0" smtClean="0"/>
              <a:t>acetyl salicylic </a:t>
            </a:r>
            <a:r>
              <a:rPr lang="en-US" dirty="0" smtClean="0"/>
              <a:t>acid or ADP receptor inhibitors as </a:t>
            </a:r>
            <a:r>
              <a:rPr lang="en-US" dirty="0" err="1" smtClean="0"/>
              <a:t>clopidogrel</a:t>
            </a:r>
            <a:r>
              <a:rPr lang="en-US" smtClean="0"/>
              <a:t> </a:t>
            </a:r>
            <a:r>
              <a:rPr lang="en-US" smtClean="0"/>
              <a:t>or ticlopidin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In patients with more complex disturbances of </a:t>
            </a:r>
            <a:r>
              <a:rPr lang="en-US" sz="2800" dirty="0" err="1" smtClean="0"/>
              <a:t>haemostasis</a:t>
            </a:r>
            <a:r>
              <a:rPr lang="en-US" sz="2800" dirty="0" smtClean="0"/>
              <a:t>, TEG may disclose </a:t>
            </a:r>
            <a:r>
              <a:rPr lang="en-US" sz="2800" dirty="0" err="1" smtClean="0"/>
              <a:t>hypercoagulability</a:t>
            </a:r>
            <a:endParaRPr lang="en-US" sz="2800" dirty="0" smtClean="0"/>
          </a:p>
          <a:p>
            <a:r>
              <a:rPr lang="en-US" sz="2800" dirty="0" smtClean="0"/>
              <a:t>It is then important to bear in mind that TEG is not able to detect changes in the natural anticoagulants, as this is important in the evaluation of </a:t>
            </a:r>
            <a:r>
              <a:rPr lang="en-US" sz="2800" dirty="0" err="1" smtClean="0"/>
              <a:t>thromboembolic</a:t>
            </a:r>
            <a:r>
              <a:rPr lang="en-US" sz="2800" dirty="0" smtClean="0"/>
              <a:t> complications.</a:t>
            </a: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7213"/>
            <a:ext cx="8229600" cy="552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limitations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Clinical Value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Clinical management of </a:t>
            </a:r>
          </a:p>
          <a:p>
            <a:pPr lvl="1" eaLnBrk="1" hangingPunct="1"/>
            <a:r>
              <a:rPr lang="en-US" sz="2400" dirty="0" smtClean="0"/>
              <a:t>Bleeding and </a:t>
            </a:r>
          </a:p>
          <a:p>
            <a:pPr lvl="1" eaLnBrk="1" hangingPunct="1"/>
            <a:r>
              <a:rPr lang="en-US" sz="2400" dirty="0" err="1" smtClean="0"/>
              <a:t>Haemostasis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Guide to</a:t>
            </a:r>
          </a:p>
          <a:p>
            <a:pPr lvl="1" eaLnBrk="1" hangingPunct="1"/>
            <a:r>
              <a:rPr lang="en-US" sz="2400" dirty="0" smtClean="0"/>
              <a:t>Clotting factor replacement</a:t>
            </a:r>
          </a:p>
          <a:p>
            <a:pPr lvl="1" eaLnBrk="1" hangingPunct="1"/>
            <a:r>
              <a:rPr lang="en-US" sz="2400" dirty="0" smtClean="0"/>
              <a:t>Platelet transfusions and</a:t>
            </a:r>
          </a:p>
          <a:p>
            <a:pPr lvl="1" eaLnBrk="1" hangingPunct="1"/>
            <a:r>
              <a:rPr lang="en-US" sz="2400" dirty="0" smtClean="0"/>
              <a:t>Anti-</a:t>
            </a:r>
            <a:r>
              <a:rPr lang="en-US" sz="2400" dirty="0" err="1" smtClean="0"/>
              <a:t>Fibrinolytic</a:t>
            </a:r>
            <a:r>
              <a:rPr lang="en-US" sz="2400" dirty="0" smtClean="0"/>
              <a:t>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b="1" dirty="0" smtClean="0">
                <a:solidFill>
                  <a:srgbClr val="C00000"/>
                </a:solidFill>
              </a:rPr>
              <a:t>Clinical fields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Hepatobiliary</a:t>
            </a:r>
            <a:r>
              <a:rPr lang="en-US" sz="2000" b="1" dirty="0" smtClean="0">
                <a:solidFill>
                  <a:srgbClr val="C00000"/>
                </a:solidFill>
              </a:rPr>
              <a:t> surgery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Monitor </a:t>
            </a:r>
            <a:r>
              <a:rPr lang="en-US" sz="2000" dirty="0" err="1" smtClean="0"/>
              <a:t>haemostasis</a:t>
            </a:r>
            <a:r>
              <a:rPr lang="en-US" sz="2000" dirty="0" smtClean="0"/>
              <a:t> &amp; guide therapy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Liver transplant -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↓transfusion requirements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Assess 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fibrinolysis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and efficacy of anti-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fibrinolytic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therapy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Cardiac surgery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↓transfusion requirements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Use of specific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Assess </a:t>
            </a:r>
            <a:r>
              <a:rPr lang="en-US" sz="2000" dirty="0" err="1" smtClean="0"/>
              <a:t>fibrinolysis</a:t>
            </a:r>
            <a:r>
              <a:rPr lang="en-US" sz="2000" dirty="0" smtClean="0"/>
              <a:t> and efficacy of anti-</a:t>
            </a:r>
            <a:r>
              <a:rPr lang="en-US" sz="2000" dirty="0" err="1" smtClean="0"/>
              <a:t>fibrinolytic</a:t>
            </a:r>
            <a:r>
              <a:rPr lang="en-US" sz="2000" dirty="0" smtClean="0"/>
              <a:t> therapy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Trauma</a:t>
            </a:r>
            <a:r>
              <a:rPr lang="en-US" sz="2000" dirty="0" smtClean="0"/>
              <a:t> – prediction of early transfusion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Obstetrics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Identify </a:t>
            </a:r>
            <a:r>
              <a:rPr lang="en-US" sz="2000" dirty="0" err="1" smtClean="0"/>
              <a:t>hypercoagulable</a:t>
            </a:r>
            <a:r>
              <a:rPr lang="en-US" sz="2000" dirty="0" smtClean="0"/>
              <a:t> state ass with Pre-</a:t>
            </a:r>
            <a:r>
              <a:rPr lang="en-US" sz="2000" dirty="0" err="1" smtClean="0"/>
              <a:t>eclampsia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Identify pt at risk of dangerous bleeding from an epidural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Cardiology: Marker of risk for thrombotic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Non-cardiac post-op thrombosis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Post PCI </a:t>
            </a:r>
            <a:r>
              <a:rPr lang="en-US" sz="2000" dirty="0" err="1" smtClean="0"/>
              <a:t>ischaemic</a:t>
            </a:r>
            <a:r>
              <a:rPr lang="en-US" sz="2000" dirty="0" smtClean="0"/>
              <a:t>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Clopidogrel</a:t>
            </a:r>
            <a:r>
              <a:rPr lang="en-US" sz="2000" dirty="0" smtClean="0"/>
              <a:t>/aspirin resistance/efficacy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6250"/>
            <a:ext cx="8458200" cy="971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smtClean="0">
                <a:solidFill>
                  <a:srgbClr val="C00000"/>
                </a:solidFill>
              </a:rPr>
              <a:t>TEG-guided transfusions in complex cardiac surgery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4114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52 patients</a:t>
            </a:r>
            <a:endParaRPr lang="en-GB" sz="2600" smtClean="0"/>
          </a:p>
          <a:p>
            <a:pPr eaLnBrk="1" hangingPunct="1">
              <a:buFont typeface="Wingdings" pitchFamily="2" charset="2"/>
              <a:buNone/>
            </a:pPr>
            <a:endParaRPr lang="en-GB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200" smtClean="0"/>
              <a:t>31/52 (60%) received blood</a:t>
            </a:r>
          </a:p>
          <a:p>
            <a:pPr eaLnBrk="1" hangingPunct="1">
              <a:buFont typeface="Wingdings" pitchFamily="2" charset="2"/>
              <a:buNone/>
            </a:pPr>
            <a:endParaRPr lang="en-GB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200" smtClean="0"/>
              <a:t>16/52 (31%) received FFP</a:t>
            </a:r>
          </a:p>
          <a:p>
            <a:pPr eaLnBrk="1" hangingPunct="1">
              <a:buFont typeface="Wingdings" pitchFamily="2" charset="2"/>
              <a:buNone/>
            </a:pPr>
            <a:endParaRPr lang="en-GB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200" smtClean="0"/>
              <a:t>15/52 (29%) received Platelets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276475"/>
            <a:ext cx="41910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GB" sz="2200" smtClean="0"/>
              <a:t>53 patients</a:t>
            </a:r>
          </a:p>
          <a:p>
            <a:pPr eaLnBrk="1" hangingPunct="1">
              <a:buFont typeface="Wingdings" pitchFamily="2" charset="2"/>
              <a:buNone/>
            </a:pPr>
            <a:endParaRPr lang="en-GB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200" smtClean="0"/>
              <a:t>22/53 (42%) received blood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			(p=0.06)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  4/53 (8%) received FFP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			(p=0.002)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200" smtClean="0"/>
              <a:t>  7/53 (13%) received Platelets	(p=0.05)</a:t>
            </a:r>
            <a:endParaRPr lang="en-GB" sz="2600" smtClean="0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419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Times New Roman" pitchFamily="18" charset="0"/>
              </a:rPr>
              <a:t>Routine transfusion group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4859338" y="1700213"/>
            <a:ext cx="307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Times New Roman" pitchFamily="18" charset="0"/>
              </a:rPr>
              <a:t>TEG-guided group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42900" y="6015037"/>
            <a:ext cx="705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00000"/>
                </a:solidFill>
              </a:rPr>
              <a:t>S</a:t>
            </a:r>
            <a:r>
              <a:rPr lang="en-GB" b="1" i="1">
                <a:solidFill>
                  <a:srgbClr val="C00000"/>
                </a:solidFill>
              </a:rPr>
              <a:t>hore-Lesserson et al, Aneth Analg 1999;88:312-9</a:t>
            </a:r>
            <a:endParaRPr lang="en-US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3600" b="1" dirty="0" smtClean="0">
                <a:solidFill>
                  <a:srgbClr val="C00000"/>
                </a:solidFill>
              </a:rPr>
              <a:t>TEG: Cardiac </a:t>
            </a:r>
            <a:r>
              <a:rPr lang="en-GB" sz="3600" b="1" dirty="0" err="1" smtClean="0">
                <a:solidFill>
                  <a:srgbClr val="C00000"/>
                </a:solidFill>
              </a:rPr>
              <a:t>Algoritm</a:t>
            </a:r>
            <a:endParaRPr lang="en-GB" sz="36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0" y="1520825"/>
          <a:ext cx="9144000" cy="4483100"/>
        </p:xfrm>
        <a:graphic>
          <a:graphicData uri="http://schemas.openxmlformats.org/presentationml/2006/ole">
            <p:oleObj spid="_x0000_s1026" name="Document" r:id="rId3" imgW="8718480" imgH="3951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err="1" smtClean="0">
                <a:solidFill>
                  <a:srgbClr val="C00000"/>
                </a:solidFill>
              </a:rPr>
              <a:t>Rotem</a:t>
            </a:r>
            <a:r>
              <a:rPr lang="en-US" sz="3600" b="1" dirty="0" smtClean="0">
                <a:solidFill>
                  <a:srgbClr val="C00000"/>
                </a:solidFill>
              </a:rPr>
              <a:t>®</a:t>
            </a:r>
          </a:p>
        </p:txBody>
      </p:sp>
      <p:pic>
        <p:nvPicPr>
          <p:cNvPr id="30723" name="Picture 2" descr="ROTE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1314450"/>
            <a:ext cx="6434290" cy="4199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3863"/>
            <a:ext cx="8229600" cy="5524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Arial" charset="0"/>
              </a:rPr>
              <a:t>1996 – TEG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®</a:t>
            </a:r>
            <a:r>
              <a:rPr lang="en-GB" sz="2400" b="1" dirty="0" smtClean="0">
                <a:solidFill>
                  <a:srgbClr val="C00000"/>
                </a:solidFill>
                <a:latin typeface="Arial" charset="0"/>
              </a:rPr>
              <a:t> became registered trademark of the </a:t>
            </a:r>
            <a:r>
              <a:rPr lang="en-GB" sz="2400" b="1" dirty="0" err="1" smtClean="0">
                <a:solidFill>
                  <a:srgbClr val="C00000"/>
                </a:solidFill>
                <a:latin typeface="Arial" charset="0"/>
              </a:rPr>
              <a:t>Haemoscope</a:t>
            </a:r>
            <a:r>
              <a:rPr lang="en-GB" sz="2400" b="1" dirty="0" smtClean="0">
                <a:solidFill>
                  <a:srgbClr val="C00000"/>
                </a:solidFill>
                <a:latin typeface="Arial" charset="0"/>
              </a:rPr>
              <a:t> 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887" y="1506992"/>
            <a:ext cx="3432175" cy="4267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026" descr="TE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1390651"/>
            <a:ext cx="6224433" cy="467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7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Rotem</a:t>
            </a:r>
            <a:r>
              <a:rPr lang="en-US" sz="3200" b="1" dirty="0" smtClean="0">
                <a:solidFill>
                  <a:srgbClr val="C00000"/>
                </a:solidFill>
              </a:rPr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sz="4400" b="1" dirty="0" smtClean="0">
                <a:solidFill>
                  <a:srgbClr val="C00000"/>
                </a:solidFill>
              </a:rPr>
              <a:t>Problems:</a:t>
            </a:r>
            <a:br>
              <a:rPr lang="en-GB" sz="4400" b="1" dirty="0" smtClean="0">
                <a:solidFill>
                  <a:srgbClr val="C00000"/>
                </a:solidFill>
              </a:rPr>
            </a:br>
            <a:endParaRPr lang="en-GB" sz="4400" dirty="0" smtClean="0">
              <a:solidFill>
                <a:srgbClr val="C00000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600" dirty="0" smtClean="0">
                <a:solidFill>
                  <a:schemeClr val="tx2"/>
                </a:solidFill>
                <a:latin typeface="Arial" charset="0"/>
              </a:rPr>
              <a:t>Different philosophy: measures global haemostasis and not the different components</a:t>
            </a:r>
          </a:p>
          <a:p>
            <a:pPr eaLnBrk="1" hangingPunct="1"/>
            <a:r>
              <a:rPr lang="en-GB" sz="2600" dirty="0" smtClean="0">
                <a:solidFill>
                  <a:schemeClr val="tx2"/>
                </a:solidFill>
                <a:latin typeface="Arial" charset="0"/>
              </a:rPr>
              <a:t>Does not allow for batch testing</a:t>
            </a:r>
          </a:p>
          <a:p>
            <a:pPr eaLnBrk="1" hangingPunct="1"/>
            <a:r>
              <a:rPr lang="en-GB" sz="2600" dirty="0" smtClean="0">
                <a:solidFill>
                  <a:schemeClr val="tx2"/>
                </a:solidFill>
                <a:latin typeface="Arial" charset="0"/>
              </a:rPr>
              <a:t>Poorly validated against laboratory methods</a:t>
            </a:r>
          </a:p>
          <a:p>
            <a:pPr eaLnBrk="1" hangingPunct="1"/>
            <a:r>
              <a:rPr lang="en-GB" sz="2600" dirty="0" smtClean="0">
                <a:solidFill>
                  <a:schemeClr val="tx2"/>
                </a:solidFill>
                <a:latin typeface="Arial" charset="0"/>
              </a:rPr>
              <a:t>TEG of limited value in primary haemostasis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  <a:latin typeface="Arial" charset="0"/>
              </a:rPr>
              <a:t>not a high shear system;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  <a:latin typeface="Arial" charset="0"/>
              </a:rPr>
              <a:t>VWF and Aspirin have only a weak influence</a:t>
            </a:r>
            <a:endParaRPr lang="en-GB" sz="22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solidFill>
                  <a:schemeClr val="tx2"/>
                </a:solidFill>
                <a:latin typeface="Arial" charset="0"/>
              </a:rPr>
              <a:t>? Reproducibility and QC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solidFill>
                  <a:schemeClr val="tx2"/>
                </a:solidFill>
                <a:latin typeface="Arial" charset="0"/>
              </a:rPr>
              <a:t>Standardization and reagent optimization</a:t>
            </a:r>
            <a:endParaRPr lang="en-GB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charset="0"/>
              </a:rPr>
              <a:t>TEG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®</a:t>
            </a:r>
            <a:endParaRPr lang="en-US" sz="3200" dirty="0"/>
          </a:p>
        </p:txBody>
      </p:sp>
      <p:pic>
        <p:nvPicPr>
          <p:cNvPr id="4" name="Picture 10" descr="C:\WINDOWS\TEMP\~AUT00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94" y="1752600"/>
            <a:ext cx="7926806" cy="3752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1135"/>
            <a:ext cx="8229600" cy="4525963"/>
          </a:xfrm>
        </p:spPr>
        <p:txBody>
          <a:bodyPr/>
          <a:lstStyle/>
          <a:p>
            <a:r>
              <a:rPr lang="en-US" sz="4000" dirty="0" err="1" smtClean="0">
                <a:latin typeface="Comic Sans MS" pitchFamily="66" charset="0"/>
              </a:rPr>
              <a:t>Thromboelastography</a:t>
            </a:r>
            <a:r>
              <a:rPr lang="en-US" sz="4000" dirty="0" smtClean="0">
                <a:latin typeface="Comic Sans MS" pitchFamily="66" charset="0"/>
              </a:rPr>
              <a:t> monitors the </a:t>
            </a:r>
            <a:r>
              <a:rPr lang="en-US" sz="4000" dirty="0" err="1" smtClean="0">
                <a:latin typeface="Comic Sans MS" pitchFamily="66" charset="0"/>
              </a:rPr>
              <a:t>thrombodynamic</a:t>
            </a:r>
            <a:r>
              <a:rPr lang="en-US" sz="4000" dirty="0" smtClean="0">
                <a:latin typeface="Comic Sans MS" pitchFamily="66" charset="0"/>
              </a:rPr>
              <a:t> properties of blood as it is induced to clot under a low shear environment resembling sluggish venous flow</a:t>
            </a: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61653"/>
            <a:ext cx="8229600" cy="570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does it measure?</a:t>
            </a:r>
            <a:endParaRPr kumimoji="0" lang="en-US" sz="36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603"/>
            <a:ext cx="8229600" cy="570391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What does it measure?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56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Visco</a:t>
            </a:r>
            <a:r>
              <a:rPr lang="en-US" sz="2800" dirty="0" smtClean="0"/>
              <a:t>-elastic changes that occur during coagulation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Graphical representation of fibrin polymerization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95450"/>
            <a:ext cx="8229600" cy="3640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74850" y="381000"/>
            <a:ext cx="524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Times New Roman" pitchFamily="18" charset="0"/>
              </a:rPr>
              <a:t>Thromboelastograph</a:t>
            </a:r>
            <a:endParaRPr lang="en-GB" sz="4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thromboelastography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1093</Words>
  <Application>Microsoft Office PowerPoint</Application>
  <PresentationFormat>On-screen Show (4:3)</PresentationFormat>
  <Paragraphs>281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Document</vt:lpstr>
      <vt:lpstr>Slide 1</vt:lpstr>
      <vt:lpstr>THROMBOELASTOGRAPHY</vt:lpstr>
      <vt:lpstr>THROMBOELASTOGRAPHY </vt:lpstr>
      <vt:lpstr>1996 – TEG® became registered trademark of the Haemoscope Corporation</vt:lpstr>
      <vt:lpstr>TEG®</vt:lpstr>
      <vt:lpstr>Slide 6</vt:lpstr>
      <vt:lpstr>What does it measure?</vt:lpstr>
      <vt:lpstr>Slide 8</vt:lpstr>
      <vt:lpstr>thromboelastography</vt:lpstr>
      <vt:lpstr>TEG: Global process of the coagulation of whole blood</vt:lpstr>
      <vt:lpstr>  TEG v CONVENTIONAL TESTS</vt:lpstr>
      <vt:lpstr>TEG v CONVENTIONAL TESTS</vt:lpstr>
      <vt:lpstr>THROMBOELASTOGRAPHY</vt:lpstr>
      <vt:lpstr>Slide 14</vt:lpstr>
      <vt:lpstr>Slide 15</vt:lpstr>
      <vt:lpstr>The “r” time</vt:lpstr>
      <vt:lpstr>What affects the “r” time?</vt:lpstr>
      <vt:lpstr>Slide 18</vt:lpstr>
      <vt:lpstr>Slide 19</vt:lpstr>
      <vt:lpstr>The “k” time</vt:lpstr>
      <vt:lpstr>What affects the “k” time?</vt:lpstr>
      <vt:lpstr>Slide 22</vt:lpstr>
      <vt:lpstr>Slide 23</vt:lpstr>
      <vt:lpstr> The “” angle</vt:lpstr>
      <vt:lpstr>What affects the “” angle?</vt:lpstr>
      <vt:lpstr>Slide 26</vt:lpstr>
      <vt:lpstr>The “maximum amplitude” (MA)</vt:lpstr>
      <vt:lpstr>What affects the maximum amplitude?</vt:lpstr>
      <vt:lpstr>Fibrinolysis</vt:lpstr>
      <vt:lpstr>Other measurements of  Fibrinolysis</vt:lpstr>
      <vt:lpstr>Slide 31</vt:lpstr>
      <vt:lpstr>Modified TEG TEG accelerants / activators </vt:lpstr>
      <vt:lpstr>LIMITATIONS</vt:lpstr>
      <vt:lpstr>Slide 34</vt:lpstr>
      <vt:lpstr>Clinical Value</vt:lpstr>
      <vt:lpstr>Clinical fields</vt:lpstr>
      <vt:lpstr>TEG-guided transfusions in complex cardiac surgery</vt:lpstr>
      <vt:lpstr>TEG: Cardiac Algoritm</vt:lpstr>
      <vt:lpstr>Rotem®</vt:lpstr>
      <vt:lpstr>Rotem®</vt:lpstr>
      <vt:lpstr>Problems: </vt:lpstr>
      <vt:lpstr>Slide 42</vt:lpstr>
      <vt:lpstr>Slide 43</vt:lpstr>
    </vt:vector>
  </TitlesOfParts>
  <Company>BLG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Lelanie</cp:lastModifiedBy>
  <cp:revision>107</cp:revision>
  <dcterms:created xsi:type="dcterms:W3CDTF">2011-02-17T13:16:50Z</dcterms:created>
  <dcterms:modified xsi:type="dcterms:W3CDTF">2012-03-24T09:17:48Z</dcterms:modified>
</cp:coreProperties>
</file>