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0" r:id="rId1"/>
  </p:sldMasterIdLst>
  <p:sldIdLst>
    <p:sldId id="256" r:id="rId2"/>
    <p:sldId id="288" r:id="rId3"/>
    <p:sldId id="282" r:id="rId4"/>
    <p:sldId id="289" r:id="rId5"/>
    <p:sldId id="290" r:id="rId6"/>
    <p:sldId id="285" r:id="rId7"/>
    <p:sldId id="286" r:id="rId8"/>
    <p:sldId id="284" r:id="rId9"/>
    <p:sldId id="258" r:id="rId10"/>
    <p:sldId id="259" r:id="rId11"/>
    <p:sldId id="261" r:id="rId12"/>
    <p:sldId id="280" r:id="rId13"/>
    <p:sldId id="268" r:id="rId14"/>
    <p:sldId id="291" r:id="rId15"/>
    <p:sldId id="28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a:defRPr/>
            </a:pPr>
            <a:endParaRPr lang="en-US"/>
          </a:p>
        </p:txBody>
      </p:sp>
      <p:sp>
        <p:nvSpPr>
          <p:cNvPr id="16" name="Slide Number Placeholder 15"/>
          <p:cNvSpPr>
            <a:spLocks noGrp="1"/>
          </p:cNvSpPr>
          <p:nvPr>
            <p:ph type="sldNum" sz="quarter" idx="11"/>
          </p:nvPr>
        </p:nvSpPr>
        <p:spPr/>
        <p:txBody>
          <a:bodyPr/>
          <a:lstStyle/>
          <a:p>
            <a:pPr>
              <a:defRPr/>
            </a:pPr>
            <a:fld id="{A6B7B717-EF3E-40C9-AEB2-A28B981F7809}" type="slidenum">
              <a:rPr lang="ar-JO" smtClean="0"/>
              <a:pPr>
                <a:defRPr/>
              </a:pPr>
              <a:t>‹#›</a:t>
            </a:fld>
            <a:endParaRPr lang="en-US"/>
          </a:p>
        </p:txBody>
      </p:sp>
      <p:sp>
        <p:nvSpPr>
          <p:cNvPr id="17" name="Footer Placeholder 16"/>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F3CF189-BF3F-4F00-83F8-831FAEC42CD6}" type="slidenum">
              <a:rPr lang="ar-JO"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1F06F4B-1F64-454F-B762-BDF66F35C175}" type="slidenum">
              <a:rPr lang="ar-JO"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a:defRPr/>
            </a:pPr>
            <a:endParaRPr lang="en-US"/>
          </a:p>
        </p:txBody>
      </p:sp>
      <p:sp>
        <p:nvSpPr>
          <p:cNvPr id="15" name="Slide Number Placeholder 14"/>
          <p:cNvSpPr>
            <a:spLocks noGrp="1"/>
          </p:cNvSpPr>
          <p:nvPr>
            <p:ph type="sldNum" sz="quarter" idx="15"/>
          </p:nvPr>
        </p:nvSpPr>
        <p:spPr/>
        <p:txBody>
          <a:bodyPr/>
          <a:lstStyle>
            <a:lvl1pPr algn="ctr">
              <a:defRPr/>
            </a:lvl1pPr>
          </a:lstStyle>
          <a:p>
            <a:pPr>
              <a:defRPr/>
            </a:pPr>
            <a:fld id="{21F3D6FE-4825-4138-827B-0B42979A1D7F}" type="slidenum">
              <a:rPr lang="ar-JO" smtClean="0"/>
              <a:pPr>
                <a:defRPr/>
              </a:pPr>
              <a:t>‹#›</a:t>
            </a:fld>
            <a:endParaRPr lang="en-US"/>
          </a:p>
        </p:txBody>
      </p:sp>
      <p:sp>
        <p:nvSpPr>
          <p:cNvPr id="16" name="Footer Placeholder 15"/>
          <p:cNvSpPr>
            <a:spLocks noGrp="1"/>
          </p:cNvSpPr>
          <p:nvPr>
            <p:ph type="ftr" sz="quarter" idx="16"/>
          </p:nvPr>
        </p:nvSpPr>
        <p:spPr/>
        <p:txBody>
          <a:bodyPr/>
          <a:lstStyle/>
          <a:p>
            <a:pPr>
              <a:defRPr/>
            </a:pP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A8E1B80-EAAE-479D-96C5-1E2888F54D09}" type="slidenum">
              <a:rPr lang="ar-JO" smtClean="0"/>
              <a:pPr>
                <a:defRPr/>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C2A20C3-E6B4-4B4D-8DCA-1217D1737E30}" type="slidenum">
              <a:rPr lang="ar-JO"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pPr>
              <a:defRPr/>
            </a:pPr>
            <a:fld id="{67A1412D-9E4E-428C-B37D-C9180643C2A7}" type="slidenum">
              <a:rPr lang="ar-JO" smtClean="0"/>
              <a:pPr>
                <a:defRPr/>
              </a:pPr>
              <a:t>‹#›</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7" name="Date Placeholder 6"/>
          <p:cNvSpPr>
            <a:spLocks noGrp="1"/>
          </p:cNvSpPr>
          <p:nvPr>
            <p:ph type="dt" sz="half" idx="10"/>
          </p:nvPr>
        </p:nvSpPr>
        <p:spPr/>
        <p:txBody>
          <a:bodyPr/>
          <a:lstStyle/>
          <a:p>
            <a:pPr>
              <a:defRPr/>
            </a:pPr>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B74F48C-853C-445B-9E2B-A473CA8EAD30}" type="slidenum">
              <a:rPr lang="ar-JO"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959A528-E6EE-4DCC-858D-2387EB816118}" type="slidenum">
              <a:rPr lang="ar-JO"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a:defRPr/>
            </a:pPr>
            <a:endParaRPr lang="en-US"/>
          </a:p>
        </p:txBody>
      </p:sp>
      <p:sp>
        <p:nvSpPr>
          <p:cNvPr id="9" name="Slide Number Placeholder 8"/>
          <p:cNvSpPr>
            <a:spLocks noGrp="1"/>
          </p:cNvSpPr>
          <p:nvPr>
            <p:ph type="sldNum" sz="quarter" idx="15"/>
          </p:nvPr>
        </p:nvSpPr>
        <p:spPr/>
        <p:txBody>
          <a:bodyPr/>
          <a:lstStyle/>
          <a:p>
            <a:pPr>
              <a:defRPr/>
            </a:pPr>
            <a:fld id="{D5C846F8-C0A2-4719-9963-DC02459E0A0E}" type="slidenum">
              <a:rPr lang="ar-JO" smtClean="0"/>
              <a:pPr>
                <a:defRPr/>
              </a:pPr>
              <a:t>‹#›</a:t>
            </a:fld>
            <a:endParaRPr lang="en-US"/>
          </a:p>
        </p:txBody>
      </p:sp>
      <p:sp>
        <p:nvSpPr>
          <p:cNvPr id="10" name="Footer Placeholder 9"/>
          <p:cNvSpPr>
            <a:spLocks noGrp="1"/>
          </p:cNvSpPr>
          <p:nvPr>
            <p:ph type="ftr" sz="quarter" idx="16"/>
          </p:nvPr>
        </p:nvSpPr>
        <p:spPr/>
        <p:txBody>
          <a:body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E1EB700C-3CEB-48AE-8ED2-5F99C227675D}" type="slidenum">
              <a:rPr lang="ar-JO"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8FC1970F-537D-4846-94CA-154899FBC4B4}" type="slidenum">
              <a:rPr lang="ar-JO" smtClean="0"/>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19200" y="4191000"/>
            <a:ext cx="6400800" cy="1447800"/>
          </a:xfrm>
        </p:spPr>
        <p:txBody>
          <a:bodyPr/>
          <a:lstStyle/>
          <a:p>
            <a:pPr eaLnBrk="1" fontAlgn="auto" hangingPunct="1">
              <a:lnSpc>
                <a:spcPct val="80000"/>
              </a:lnSpc>
              <a:buFont typeface="Arial" pitchFamily="34" charset="0"/>
              <a:buNone/>
              <a:defRPr/>
            </a:pPr>
            <a:r>
              <a:rPr lang="en-US" sz="2800" dirty="0" smtClean="0"/>
              <a:t>Mrs. M. Jansen van Vuuren</a:t>
            </a:r>
          </a:p>
          <a:p>
            <a:pPr eaLnBrk="1" fontAlgn="auto" hangingPunct="1">
              <a:lnSpc>
                <a:spcPct val="80000"/>
              </a:lnSpc>
              <a:buFont typeface="Arial" pitchFamily="34" charset="0"/>
              <a:buNone/>
              <a:defRPr/>
            </a:pPr>
            <a:r>
              <a:rPr lang="en-US" sz="2800" dirty="0" err="1" smtClean="0"/>
              <a:t>Universitas</a:t>
            </a:r>
            <a:r>
              <a:rPr lang="en-US" sz="2800" dirty="0" smtClean="0"/>
              <a:t> Academic Hospital Bloemfontein</a:t>
            </a:r>
          </a:p>
          <a:p>
            <a:pPr eaLnBrk="1" fontAlgn="auto" hangingPunct="1">
              <a:lnSpc>
                <a:spcPct val="80000"/>
              </a:lnSpc>
              <a:buFont typeface="Arial" pitchFamily="34" charset="0"/>
              <a:buNone/>
              <a:defRPr/>
            </a:pPr>
            <a:endParaRPr lang="en-US" sz="2800" dirty="0" smtClean="0"/>
          </a:p>
          <a:p>
            <a:pPr eaLnBrk="1" fontAlgn="auto" hangingPunct="1">
              <a:lnSpc>
                <a:spcPct val="80000"/>
              </a:lnSpc>
              <a:buFont typeface="Arial" pitchFamily="34" charset="0"/>
              <a:buNone/>
              <a:defRPr/>
            </a:pPr>
            <a:endParaRPr lang="en-US" sz="2800" dirty="0" smtClean="0"/>
          </a:p>
        </p:txBody>
      </p:sp>
      <p:sp>
        <p:nvSpPr>
          <p:cNvPr id="2050" name="Rectangle 2"/>
          <p:cNvSpPr>
            <a:spLocks noGrp="1" noChangeArrowheads="1"/>
          </p:cNvSpPr>
          <p:nvPr>
            <p:ph type="ctrTitle"/>
          </p:nvPr>
        </p:nvSpPr>
        <p:spPr/>
        <p:txBody>
          <a:bodyPr>
            <a:normAutofit/>
          </a:bodyPr>
          <a:lstStyle/>
          <a:p>
            <a:pPr eaLnBrk="1" fontAlgn="auto" hangingPunct="1">
              <a:spcAft>
                <a:spcPts val="0"/>
              </a:spcAft>
              <a:defRPr/>
            </a:pPr>
            <a:r>
              <a:rPr lang="en-US" dirty="0" smtClean="0"/>
              <a:t> Pre-Operative Evaluation of a Bleeder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pPr eaLnBrk="1" fontAlgn="auto" hangingPunct="1">
              <a:buFont typeface="Arial" pitchFamily="34" charset="0"/>
              <a:buChar char="•"/>
              <a:defRPr/>
            </a:pPr>
            <a:r>
              <a:rPr lang="en-US" sz="2800" dirty="0" smtClean="0"/>
              <a:t>The following scenarios are unlikely to be due to a coagulation defect:</a:t>
            </a:r>
          </a:p>
          <a:p>
            <a:pPr eaLnBrk="1" fontAlgn="auto" hangingPunct="1">
              <a:buFont typeface="Arial" pitchFamily="34" charset="0"/>
              <a:buChar char="•"/>
              <a:defRPr/>
            </a:pPr>
            <a:endParaRPr lang="en-US" sz="2800" dirty="0" smtClean="0"/>
          </a:p>
          <a:p>
            <a:pPr lvl="1" algn="just" eaLnBrk="1" fontAlgn="auto" hangingPunct="1">
              <a:buFont typeface="Arial" pitchFamily="34" charset="0"/>
              <a:buChar char="•"/>
              <a:defRPr/>
            </a:pPr>
            <a:r>
              <a:rPr lang="en-US" dirty="0" smtClean="0"/>
              <a:t>Unilateral epistaxis-usually due to a local reason such as cold or nasal congestion.</a:t>
            </a:r>
          </a:p>
          <a:p>
            <a:pPr lvl="1" algn="just" eaLnBrk="1" fontAlgn="auto" hangingPunct="1">
              <a:buFont typeface="Arial" pitchFamily="34" charset="0"/>
              <a:buChar char="•"/>
              <a:defRPr/>
            </a:pPr>
            <a:r>
              <a:rPr lang="en-US" dirty="0" smtClean="0"/>
              <a:t>Post tonsillectomy bleeding-usually surgical reasons.</a:t>
            </a:r>
          </a:p>
          <a:p>
            <a:pPr lvl="1" algn="just" eaLnBrk="1" fontAlgn="auto" hangingPunct="1">
              <a:buFont typeface="Arial" pitchFamily="34" charset="0"/>
              <a:buChar char="•"/>
              <a:defRPr/>
            </a:pPr>
            <a:r>
              <a:rPr lang="en-US" dirty="0" smtClean="0"/>
              <a:t>Bruising in the arms and legs of an active child-usually due to trauma. </a:t>
            </a:r>
          </a:p>
        </p:txBody>
      </p:sp>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en-US" sz="3800" dirty="0" smtClean="0"/>
              <a:t>HISTORY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57200" y="1905000"/>
            <a:ext cx="8229600" cy="4191000"/>
          </a:xfrm>
        </p:spPr>
        <p:txBody>
          <a:bodyPr>
            <a:normAutofit/>
          </a:bodyPr>
          <a:lstStyle/>
          <a:p>
            <a:pPr eaLnBrk="1" fontAlgn="auto" hangingPunct="1">
              <a:lnSpc>
                <a:spcPct val="80000"/>
              </a:lnSpc>
              <a:buFont typeface="Arial" pitchFamily="34" charset="0"/>
              <a:buChar char="•"/>
              <a:defRPr/>
            </a:pPr>
            <a:r>
              <a:rPr lang="en-US" sz="2800" dirty="0" smtClean="0"/>
              <a:t>Cyanotic Congenital Heart disease</a:t>
            </a:r>
          </a:p>
          <a:p>
            <a:pPr eaLnBrk="1" fontAlgn="auto" hangingPunct="1">
              <a:lnSpc>
                <a:spcPct val="80000"/>
              </a:lnSpc>
              <a:buFont typeface="Arial" pitchFamily="34" charset="0"/>
              <a:buChar char="•"/>
              <a:defRPr/>
            </a:pPr>
            <a:r>
              <a:rPr lang="en-US" sz="2800" dirty="0" smtClean="0"/>
              <a:t>Absorption</a:t>
            </a:r>
          </a:p>
          <a:p>
            <a:pPr eaLnBrk="1" fontAlgn="auto" hangingPunct="1">
              <a:lnSpc>
                <a:spcPct val="80000"/>
              </a:lnSpc>
              <a:buFont typeface="Arial" pitchFamily="34" charset="0"/>
              <a:buChar char="•"/>
              <a:defRPr/>
            </a:pPr>
            <a:r>
              <a:rPr lang="en-US" sz="2800" dirty="0" smtClean="0"/>
              <a:t>Liver Disease</a:t>
            </a:r>
          </a:p>
          <a:p>
            <a:pPr eaLnBrk="1" fontAlgn="auto" hangingPunct="1">
              <a:lnSpc>
                <a:spcPct val="80000"/>
              </a:lnSpc>
              <a:buFont typeface="Arial" pitchFamily="34" charset="0"/>
              <a:buChar char="•"/>
              <a:defRPr/>
            </a:pPr>
            <a:r>
              <a:rPr lang="en-US" sz="2800" dirty="0" smtClean="0"/>
              <a:t>Renal Disease</a:t>
            </a:r>
          </a:p>
          <a:p>
            <a:pPr lvl="1" eaLnBrk="1" fontAlgn="auto" hangingPunct="1">
              <a:lnSpc>
                <a:spcPct val="80000"/>
              </a:lnSpc>
              <a:buFont typeface="Arial" pitchFamily="34" charset="0"/>
              <a:buChar char="•"/>
              <a:defRPr/>
            </a:pPr>
            <a:r>
              <a:rPr lang="en-US" sz="2600" dirty="0" smtClean="0"/>
              <a:t>Uremia </a:t>
            </a:r>
          </a:p>
          <a:p>
            <a:pPr lvl="1" eaLnBrk="1" fontAlgn="auto" hangingPunct="1">
              <a:lnSpc>
                <a:spcPct val="80000"/>
              </a:lnSpc>
              <a:buFont typeface="Arial" pitchFamily="34" charset="0"/>
              <a:buChar char="•"/>
              <a:defRPr/>
            </a:pPr>
            <a:r>
              <a:rPr lang="en-US" sz="2600" dirty="0" smtClean="0"/>
              <a:t>Nephrotic Syndrome</a:t>
            </a:r>
          </a:p>
        </p:txBody>
      </p:sp>
      <p:sp>
        <p:nvSpPr>
          <p:cNvPr id="15362" name="Rectangle 2"/>
          <p:cNvSpPr>
            <a:spLocks noGrp="1" noChangeArrowheads="1"/>
          </p:cNvSpPr>
          <p:nvPr>
            <p:ph type="title"/>
          </p:nvPr>
        </p:nvSpPr>
        <p:spPr>
          <a:xfrm>
            <a:off x="304800" y="267494"/>
            <a:ext cx="8686800" cy="1180306"/>
          </a:xfrm>
        </p:spPr>
        <p:txBody>
          <a:bodyPr>
            <a:normAutofit/>
          </a:bodyPr>
          <a:lstStyle/>
          <a:p>
            <a:pPr eaLnBrk="1" fontAlgn="auto" hangingPunct="1">
              <a:spcAft>
                <a:spcPts val="0"/>
              </a:spcAft>
              <a:defRPr/>
            </a:pPr>
            <a:r>
              <a:rPr lang="en-US" sz="3800" dirty="0" smtClean="0"/>
              <a:t>HISTORY… REVIEW OF SYSTEMS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381000" y="2362200"/>
            <a:ext cx="8077200" cy="4114800"/>
          </a:xfrm>
        </p:spPr>
        <p:txBody>
          <a:bodyPr/>
          <a:lstStyle/>
          <a:p>
            <a:pPr lvl="1" eaLnBrk="1" fontAlgn="auto" hangingPunct="1">
              <a:buFont typeface="Arial" pitchFamily="34" charset="0"/>
              <a:buChar char="•"/>
              <a:defRPr/>
            </a:pPr>
            <a:r>
              <a:rPr lang="en-US" sz="2600" dirty="0" smtClean="0"/>
              <a:t>Von </a:t>
            </a:r>
            <a:r>
              <a:rPr lang="en-US" sz="2600" dirty="0" err="1" smtClean="0"/>
              <a:t>Willebrand</a:t>
            </a:r>
            <a:r>
              <a:rPr lang="en-US" sz="2600" dirty="0" smtClean="0"/>
              <a:t> Disease:</a:t>
            </a:r>
          </a:p>
          <a:p>
            <a:pPr lvl="2" eaLnBrk="1" fontAlgn="auto" hangingPunct="1">
              <a:buFont typeface="Arial" pitchFamily="34" charset="0"/>
              <a:buChar char="•"/>
              <a:defRPr/>
            </a:pPr>
            <a:r>
              <a:rPr lang="en-US" sz="2400" dirty="0" smtClean="0"/>
              <a:t>Deficiency in </a:t>
            </a:r>
            <a:r>
              <a:rPr lang="en-US" sz="2400" dirty="0" err="1" smtClean="0"/>
              <a:t>vWF</a:t>
            </a:r>
            <a:r>
              <a:rPr lang="en-US" sz="2400" dirty="0" smtClean="0"/>
              <a:t> or defect in its structure (</a:t>
            </a:r>
            <a:r>
              <a:rPr lang="en-US" sz="2400" dirty="0" err="1" smtClean="0"/>
              <a:t>multimeric</a:t>
            </a:r>
            <a:r>
              <a:rPr lang="en-US" sz="2400" dirty="0" smtClean="0"/>
              <a:t> structure) or activity.</a:t>
            </a:r>
          </a:p>
          <a:p>
            <a:pPr lvl="2" eaLnBrk="1" fontAlgn="auto" hangingPunct="1">
              <a:buFont typeface="Arial" pitchFamily="34" charset="0"/>
              <a:buChar char="•"/>
              <a:defRPr/>
            </a:pPr>
            <a:r>
              <a:rPr lang="en-US" sz="2400" dirty="0" err="1" smtClean="0"/>
              <a:t>vWF</a:t>
            </a:r>
            <a:r>
              <a:rPr lang="en-US" sz="2400" dirty="0" smtClean="0"/>
              <a:t> is responsible for adherence of platelets to damaged endothelium.</a:t>
            </a:r>
          </a:p>
          <a:p>
            <a:pPr lvl="2" eaLnBrk="1" fontAlgn="auto" hangingPunct="1">
              <a:buFont typeface="Arial" pitchFamily="34" charset="0"/>
              <a:buChar char="•"/>
              <a:defRPr/>
            </a:pPr>
            <a:r>
              <a:rPr lang="en-US" sz="2400" dirty="0" err="1" smtClean="0"/>
              <a:t>vWF</a:t>
            </a:r>
            <a:r>
              <a:rPr lang="en-US" sz="2400" dirty="0" smtClean="0"/>
              <a:t> is a large glycoprotein that is synthesized in megakaryocytes and endothelial cells.</a:t>
            </a:r>
          </a:p>
          <a:p>
            <a:pPr lvl="2" eaLnBrk="1" fontAlgn="auto" hangingPunct="1">
              <a:buFont typeface="Arial" pitchFamily="34" charset="0"/>
              <a:buChar char="•"/>
              <a:defRPr/>
            </a:pPr>
            <a:r>
              <a:rPr lang="en-US" sz="2400" dirty="0" smtClean="0"/>
              <a:t>Has several types: Type 1, 2A, 2B, 2N, 2M and type 3</a:t>
            </a:r>
          </a:p>
        </p:txBody>
      </p:sp>
      <p:sp>
        <p:nvSpPr>
          <p:cNvPr id="61442" name="AutoShape 2"/>
          <p:cNvSpPr>
            <a:spLocks noGrp="1" noChangeAspect="1" noChangeArrowheads="1"/>
          </p:cNvSpPr>
          <p:nvPr>
            <p:ph type="title"/>
          </p:nvPr>
        </p:nvSpPr>
        <p:spPr>
          <a:xfrm>
            <a:off x="457200" y="228600"/>
            <a:ext cx="8458200" cy="1752600"/>
          </a:xfrm>
        </p:spPr>
        <p:txBody>
          <a:bodyPr>
            <a:normAutofit/>
          </a:bodyPr>
          <a:lstStyle/>
          <a:p>
            <a:pPr eaLnBrk="1" fontAlgn="auto" hangingPunct="1">
              <a:spcAft>
                <a:spcPts val="0"/>
              </a:spcAft>
              <a:defRPr/>
            </a:pPr>
            <a:r>
              <a:rPr lang="en-US" sz="3800" dirty="0" smtClean="0"/>
              <a:t>LAB WORK… PETECHIAL RASH &amp; MUCUS MEMBRANE BLEEDING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pPr eaLnBrk="1" fontAlgn="auto" hangingPunct="1">
              <a:buFont typeface="Arial" pitchFamily="34" charset="0"/>
              <a:buChar char="•"/>
              <a:defRPr/>
            </a:pPr>
            <a:r>
              <a:rPr lang="en-US" sz="2800" dirty="0" smtClean="0"/>
              <a:t>PTT: Can be normal.</a:t>
            </a:r>
          </a:p>
          <a:p>
            <a:pPr eaLnBrk="1" fontAlgn="auto" hangingPunct="1">
              <a:buFont typeface="Arial" pitchFamily="34" charset="0"/>
              <a:buChar char="•"/>
              <a:defRPr/>
            </a:pPr>
            <a:r>
              <a:rPr lang="en-US" sz="2800" dirty="0" smtClean="0"/>
              <a:t>Factor VIII level.</a:t>
            </a:r>
          </a:p>
          <a:p>
            <a:pPr eaLnBrk="1" fontAlgn="auto" hangingPunct="1">
              <a:buFont typeface="Arial" pitchFamily="34" charset="0"/>
              <a:buChar char="•"/>
              <a:defRPr/>
            </a:pPr>
            <a:r>
              <a:rPr lang="en-US" sz="2800" dirty="0" err="1" smtClean="0"/>
              <a:t>vWF</a:t>
            </a:r>
            <a:r>
              <a:rPr lang="en-US" sz="2800" dirty="0" smtClean="0"/>
              <a:t> level by ELISA or immune electrophoresis (Laurel test).</a:t>
            </a:r>
          </a:p>
          <a:p>
            <a:pPr eaLnBrk="1" fontAlgn="auto" hangingPunct="1">
              <a:buFont typeface="Arial" pitchFamily="34" charset="0"/>
              <a:buChar char="•"/>
              <a:defRPr/>
            </a:pPr>
            <a:r>
              <a:rPr lang="en-US" sz="2800" dirty="0" smtClean="0"/>
              <a:t>Blood type.</a:t>
            </a:r>
          </a:p>
          <a:p>
            <a:pPr eaLnBrk="1" fontAlgn="auto" hangingPunct="1">
              <a:buFont typeface="Arial" pitchFamily="34" charset="0"/>
              <a:buChar char="•"/>
              <a:defRPr/>
            </a:pPr>
            <a:r>
              <a:rPr lang="en-US" sz="2800" dirty="0" smtClean="0"/>
              <a:t>Multimeric analysis of </a:t>
            </a:r>
            <a:r>
              <a:rPr lang="en-US" sz="2800" dirty="0" err="1" smtClean="0"/>
              <a:t>vWF</a:t>
            </a:r>
            <a:r>
              <a:rPr lang="en-US" sz="2800" dirty="0" smtClean="0"/>
              <a:t>.</a:t>
            </a:r>
          </a:p>
          <a:p>
            <a:pPr eaLnBrk="1" fontAlgn="auto" hangingPunct="1">
              <a:buFont typeface="Arial" pitchFamily="34" charset="0"/>
              <a:buChar char="•"/>
              <a:defRPr/>
            </a:pPr>
            <a:r>
              <a:rPr lang="en-US" sz="2800" dirty="0" err="1" smtClean="0"/>
              <a:t>Ristocetin</a:t>
            </a:r>
            <a:r>
              <a:rPr lang="en-US" sz="2800" dirty="0" smtClean="0"/>
              <a:t> Factor Activity</a:t>
            </a:r>
          </a:p>
        </p:txBody>
      </p:sp>
      <p:sp>
        <p:nvSpPr>
          <p:cNvPr id="23554" name="Rectangle 2"/>
          <p:cNvSpPr>
            <a:spLocks noGrp="1" noChangeArrowheads="1"/>
          </p:cNvSpPr>
          <p:nvPr>
            <p:ph type="title"/>
          </p:nvPr>
        </p:nvSpPr>
        <p:spPr/>
        <p:txBody>
          <a:bodyPr>
            <a:normAutofit/>
          </a:bodyPr>
          <a:lstStyle/>
          <a:p>
            <a:pPr eaLnBrk="1" fontAlgn="auto" hangingPunct="1">
              <a:spcAft>
                <a:spcPts val="0"/>
              </a:spcAft>
              <a:defRPr/>
            </a:pPr>
            <a:r>
              <a:rPr lang="en-US" sz="3800" dirty="0" err="1" smtClean="0"/>
              <a:t>v</a:t>
            </a:r>
            <a:r>
              <a:rPr lang="en-US" sz="3800" dirty="0" err="1" smtClean="0"/>
              <a:t>WD</a:t>
            </a:r>
            <a:r>
              <a:rPr lang="en-US" sz="3800" dirty="0" smtClean="0"/>
              <a:t> </a:t>
            </a:r>
            <a:r>
              <a:rPr lang="en-US" sz="3800" dirty="0" smtClean="0"/>
              <a:t>WORK UP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SC00107.JPG"/>
          <p:cNvPicPr>
            <a:picLocks noGrp="1" noChangeAspect="1"/>
          </p:cNvPicPr>
          <p:nvPr>
            <p:ph idx="1"/>
          </p:nvPr>
        </p:nvPicPr>
        <p:blipFill>
          <a:blip r:embed="rId2" cstate="print">
            <a:duotone>
              <a:schemeClr val="accent3">
                <a:shade val="45000"/>
                <a:satMod val="135000"/>
              </a:schemeClr>
              <a:prstClr val="white"/>
            </a:duotone>
            <a:lum bright="12000"/>
          </a:blip>
          <a:stretch>
            <a:fillRect/>
          </a:stretch>
        </p:blipFill>
        <p:spPr bwMode="white">
          <a:xfrm>
            <a:off x="4038600" y="3886200"/>
            <a:ext cx="4362000" cy="2700000"/>
          </a:xfrm>
          <a:prstGeom prst="rect">
            <a:avLst/>
          </a:prstGeom>
          <a:noFill/>
          <a:ln>
            <a:noFill/>
          </a:ln>
        </p:spPr>
      </p:pic>
      <p:sp>
        <p:nvSpPr>
          <p:cNvPr id="3" name="Title 2"/>
          <p:cNvSpPr>
            <a:spLocks noGrp="1"/>
          </p:cNvSpPr>
          <p:nvPr>
            <p:ph type="title"/>
          </p:nvPr>
        </p:nvSpPr>
        <p:spPr/>
        <p:txBody>
          <a:bodyPr/>
          <a:lstStyle/>
          <a:p>
            <a:r>
              <a:rPr smtClean="0">
                <a:solidFill>
                  <a:schemeClr val="tx1">
                    <a:lumMod val="95000"/>
                  </a:schemeClr>
                </a:solidFill>
              </a:rPr>
              <a:t>CONCLUSION</a:t>
            </a:r>
            <a:endParaRPr lang="en-US" dirty="0">
              <a:solidFill>
                <a:schemeClr val="tx1">
                  <a:lumMod val="95000"/>
                </a:schemeClr>
              </a:solidFill>
            </a:endParaRPr>
          </a:p>
        </p:txBody>
      </p:sp>
      <p:sp>
        <p:nvSpPr>
          <p:cNvPr id="6" name="TextBox 5"/>
          <p:cNvSpPr txBox="1"/>
          <p:nvPr/>
        </p:nvSpPr>
        <p:spPr>
          <a:xfrm>
            <a:off x="533400" y="1371600"/>
            <a:ext cx="6705600" cy="2862322"/>
          </a:xfrm>
          <a:prstGeom prst="rect">
            <a:avLst/>
          </a:prstGeom>
          <a:noFill/>
        </p:spPr>
        <p:txBody>
          <a:bodyPr wrap="square" rtlCol="0">
            <a:spAutoFit/>
          </a:bodyPr>
          <a:lstStyle/>
          <a:p>
            <a:r>
              <a:rPr lang="en-US" dirty="0" smtClean="0"/>
              <a:t>“Cardiac surgery is a team sport!”</a:t>
            </a:r>
          </a:p>
          <a:p>
            <a:endParaRPr lang="en-US" dirty="0" smtClean="0"/>
          </a:p>
          <a:p>
            <a:r>
              <a:rPr lang="en-US" dirty="0" smtClean="0"/>
              <a:t>“There is no other realm of </a:t>
            </a:r>
            <a:r>
              <a:rPr lang="en-US" dirty="0" err="1" smtClean="0"/>
              <a:t>perioperative</a:t>
            </a:r>
            <a:r>
              <a:rPr lang="en-US" dirty="0" smtClean="0"/>
              <a:t> medicine, in which perfect </a:t>
            </a:r>
            <a:r>
              <a:rPr lang="en-US" dirty="0" err="1" smtClean="0"/>
              <a:t>communicaiton</a:t>
            </a:r>
            <a:r>
              <a:rPr lang="en-US" dirty="0" smtClean="0"/>
              <a:t> between surgeon, anesthesiologist and </a:t>
            </a:r>
            <a:r>
              <a:rPr lang="en-US" dirty="0" err="1" smtClean="0"/>
              <a:t>perfusionist</a:t>
            </a:r>
            <a:r>
              <a:rPr lang="en-US" dirty="0" smtClean="0"/>
              <a:t> is of such paramount importance.”</a:t>
            </a:r>
          </a:p>
          <a:p>
            <a:endParaRPr lang="en-US" dirty="0" smtClean="0"/>
          </a:p>
          <a:p>
            <a:r>
              <a:rPr lang="en-US" dirty="0" smtClean="0"/>
              <a:t>“While once many patients might have been considered ‘too sick’ to undergo cardiac surgery, it is precisely this complex subpopulation that we are being asked more frequently to take care of.”</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eaLnBrk="1" hangingPunct="1">
              <a:defRPr/>
            </a:pPr>
            <a:r>
              <a:rPr lang="en-ZA" sz="1800" dirty="0" smtClean="0"/>
              <a:t>Anaesthesiology study guide, Nov 2010, </a:t>
            </a:r>
            <a:r>
              <a:rPr lang="en-ZA" sz="1800" dirty="0" err="1" smtClean="0"/>
              <a:t>Odendaal</a:t>
            </a:r>
            <a:r>
              <a:rPr lang="en-ZA" sz="1800" dirty="0" smtClean="0"/>
              <a:t> CL, </a:t>
            </a:r>
            <a:r>
              <a:rPr lang="en-ZA" sz="1800" dirty="0" err="1" smtClean="0"/>
              <a:t>Diedericks</a:t>
            </a:r>
            <a:r>
              <a:rPr lang="en-ZA" sz="1800" dirty="0" smtClean="0"/>
              <a:t> BJS, </a:t>
            </a:r>
            <a:r>
              <a:rPr lang="en-ZA" sz="1800" dirty="0" err="1" smtClean="0"/>
              <a:t>Strydom</a:t>
            </a:r>
            <a:r>
              <a:rPr lang="en-ZA" sz="1800" dirty="0" smtClean="0"/>
              <a:t> JH</a:t>
            </a:r>
          </a:p>
          <a:p>
            <a:pPr algn="just" eaLnBrk="1" hangingPunct="1">
              <a:defRPr/>
            </a:pPr>
            <a:r>
              <a:rPr lang="en-ZA" sz="1800" dirty="0" smtClean="0"/>
              <a:t>http://www.ncbi.nlm.nih.gov/pmc/articles/PMC301910/</a:t>
            </a:r>
          </a:p>
          <a:p>
            <a:pPr algn="just" eaLnBrk="1" hangingPunct="1">
              <a:defRPr/>
            </a:pPr>
            <a:r>
              <a:rPr lang="en-ZA" sz="1800" dirty="0" smtClean="0"/>
              <a:t>http://www.medicinenet.com/warfaring/article.htm</a:t>
            </a:r>
          </a:p>
          <a:p>
            <a:pPr algn="just" eaLnBrk="1" hangingPunct="1">
              <a:defRPr/>
            </a:pPr>
            <a:r>
              <a:rPr lang="en-ZA" sz="1800" dirty="0" smtClean="0"/>
              <a:t>Fleisher: </a:t>
            </a:r>
            <a:r>
              <a:rPr lang="en-ZA" sz="1800" dirty="0" err="1" smtClean="0"/>
              <a:t>Anesthesia</a:t>
            </a:r>
            <a:r>
              <a:rPr lang="en-ZA" sz="1800" dirty="0" smtClean="0"/>
              <a:t> and Uncommon Diseases, 5</a:t>
            </a:r>
            <a:r>
              <a:rPr lang="en-ZA" sz="1800" baseline="30000" dirty="0" smtClean="0"/>
              <a:t>th</a:t>
            </a:r>
            <a:r>
              <a:rPr lang="en-ZA" sz="1800" dirty="0" smtClean="0"/>
              <a:t> ed. 2005</a:t>
            </a:r>
          </a:p>
          <a:p>
            <a:pPr algn="just" eaLnBrk="1" hangingPunct="1">
              <a:defRPr/>
            </a:pPr>
            <a:r>
              <a:rPr lang="en-ZA" sz="1800" dirty="0" err="1" smtClean="0"/>
              <a:t>Thromb</a:t>
            </a:r>
            <a:r>
              <a:rPr lang="en-ZA" sz="1800" dirty="0" smtClean="0"/>
              <a:t> </a:t>
            </a:r>
            <a:r>
              <a:rPr lang="en-ZA" sz="1800" dirty="0" err="1" smtClean="0"/>
              <a:t>Haemost</a:t>
            </a:r>
            <a:r>
              <a:rPr lang="en-ZA" sz="1800" dirty="0" smtClean="0"/>
              <a:t>. 2011 Jul;106(1):58-66. </a:t>
            </a:r>
            <a:r>
              <a:rPr lang="en-ZA" sz="1800" dirty="0" err="1" smtClean="0"/>
              <a:t>Epub</a:t>
            </a:r>
            <a:r>
              <a:rPr lang="en-ZA" sz="1800" dirty="0" smtClean="0"/>
              <a:t> 2011 May 5</a:t>
            </a:r>
          </a:p>
          <a:p>
            <a:pPr algn="just">
              <a:defRPr/>
            </a:pPr>
            <a:r>
              <a:rPr lang="en-ZA" sz="1800" dirty="0" smtClean="0"/>
              <a:t>Fisher GW , Pre to </a:t>
            </a:r>
            <a:r>
              <a:rPr lang="en-ZA" sz="1800" dirty="0" err="1" smtClean="0"/>
              <a:t>Postop</a:t>
            </a:r>
            <a:r>
              <a:rPr lang="en-ZA" sz="1800" dirty="0" smtClean="0"/>
              <a:t> </a:t>
            </a:r>
            <a:r>
              <a:rPr lang="en-ZA" sz="1800" dirty="0" err="1" smtClean="0"/>
              <a:t>Anesthesia</a:t>
            </a:r>
            <a:r>
              <a:rPr lang="en-ZA" sz="1800" dirty="0" smtClean="0"/>
              <a:t>., Dept </a:t>
            </a:r>
            <a:r>
              <a:rPr lang="en-ZA" sz="1800" dirty="0" err="1" smtClean="0"/>
              <a:t>Anesthesiology</a:t>
            </a:r>
            <a:r>
              <a:rPr lang="en-ZA" sz="1800" dirty="0" smtClean="0"/>
              <a:t>, New York.</a:t>
            </a:r>
          </a:p>
          <a:p>
            <a:pPr algn="just" eaLnBrk="1" hangingPunct="1">
              <a:buNone/>
              <a:defRPr/>
            </a:pPr>
            <a:endParaRPr lang="en-US" sz="1800" dirty="0"/>
          </a:p>
        </p:txBody>
      </p:sp>
      <p:sp>
        <p:nvSpPr>
          <p:cNvPr id="2" name="Title 1"/>
          <p:cNvSpPr>
            <a:spLocks noGrp="1"/>
          </p:cNvSpPr>
          <p:nvPr>
            <p:ph type="title"/>
          </p:nvPr>
        </p:nvSpPr>
        <p:spPr/>
        <p:txBody>
          <a:bodyPr/>
          <a:lstStyle/>
          <a:p>
            <a:pPr eaLnBrk="1" hangingPunct="1">
              <a:defRPr/>
            </a:pPr>
            <a:r>
              <a:rPr lang="en-US" dirty="0" smtClean="0"/>
              <a:t>REFERENCING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114800"/>
          </a:xfrm>
        </p:spPr>
        <p:txBody>
          <a:bodyPr/>
          <a:lstStyle/>
          <a:p>
            <a:r>
              <a:rPr lang="en-US" dirty="0" smtClean="0"/>
              <a:t>WHY?</a:t>
            </a:r>
          </a:p>
          <a:p>
            <a:r>
              <a:rPr lang="en-US" dirty="0" smtClean="0"/>
              <a:t>HOW?</a:t>
            </a:r>
          </a:p>
          <a:p>
            <a:r>
              <a:rPr lang="en-US" dirty="0" smtClean="0"/>
              <a:t>ESSENTIAL</a:t>
            </a:r>
          </a:p>
          <a:p>
            <a:r>
              <a:rPr lang="en-US" dirty="0" smtClean="0"/>
              <a:t>KNOWLEDGE</a:t>
            </a:r>
          </a:p>
          <a:p>
            <a:pPr lvl="1"/>
            <a:endParaRPr lang="en-US" dirty="0"/>
          </a:p>
        </p:txBody>
      </p:sp>
      <p:sp>
        <p:nvSpPr>
          <p:cNvPr id="3" name="Title 2"/>
          <p:cNvSpPr>
            <a:spLocks noGrp="1"/>
          </p:cNvSpPr>
          <p:nvPr>
            <p:ph type="title"/>
          </p:nvPr>
        </p:nvSpPr>
        <p:spPr>
          <a:xfrm>
            <a:off x="609600" y="609600"/>
            <a:ext cx="7391400" cy="1143000"/>
          </a:xfrm>
        </p:spPr>
        <p:txBody>
          <a:bodyPr>
            <a:normAutofit fontScale="90000"/>
          </a:bodyPr>
          <a:lstStyle/>
          <a:p>
            <a:r>
              <a:rPr lang="en-US" dirty="0" smtClean="0"/>
              <a:t>PRE-OPERATIVE WHY AND HOW?</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fontAlgn="auto" hangingPunct="1">
              <a:buFont typeface="Arial" pitchFamily="34" charset="0"/>
              <a:buChar char="•"/>
              <a:defRPr/>
            </a:pPr>
            <a:r>
              <a:rPr lang="en-ZA" dirty="0" smtClean="0"/>
              <a:t>General questions</a:t>
            </a:r>
          </a:p>
          <a:p>
            <a:pPr lvl="1" eaLnBrk="1" fontAlgn="auto" hangingPunct="1">
              <a:buFont typeface="Arial" pitchFamily="34" charset="0"/>
              <a:buChar char="•"/>
              <a:defRPr/>
            </a:pPr>
            <a:r>
              <a:rPr lang="en-ZA" dirty="0" smtClean="0"/>
              <a:t>Social/Regular Habits</a:t>
            </a:r>
          </a:p>
          <a:p>
            <a:pPr lvl="1" eaLnBrk="1" fontAlgn="auto" hangingPunct="1">
              <a:buFont typeface="Arial" pitchFamily="34" charset="0"/>
              <a:buChar char="•"/>
              <a:defRPr/>
            </a:pPr>
            <a:r>
              <a:rPr lang="en-ZA" dirty="0" smtClean="0"/>
              <a:t>Occupation</a:t>
            </a:r>
          </a:p>
          <a:p>
            <a:pPr lvl="1" eaLnBrk="1" fontAlgn="auto" hangingPunct="1">
              <a:buFont typeface="Arial" pitchFamily="34" charset="0"/>
              <a:buChar char="•"/>
              <a:defRPr/>
            </a:pPr>
            <a:r>
              <a:rPr lang="en-ZA" dirty="0" smtClean="0"/>
              <a:t>Other diseases </a:t>
            </a:r>
          </a:p>
          <a:p>
            <a:pPr lvl="1" eaLnBrk="1" fontAlgn="auto" hangingPunct="1">
              <a:buFont typeface="Arial" pitchFamily="34" charset="0"/>
              <a:buChar char="•"/>
              <a:defRPr/>
            </a:pPr>
            <a:r>
              <a:rPr lang="en-ZA" dirty="0" smtClean="0"/>
              <a:t>Previous illnesses </a:t>
            </a:r>
          </a:p>
          <a:p>
            <a:pPr lvl="1" eaLnBrk="1" fontAlgn="auto" hangingPunct="1">
              <a:buFont typeface="Arial" pitchFamily="34" charset="0"/>
              <a:buChar char="•"/>
              <a:defRPr/>
            </a:pPr>
            <a:r>
              <a:rPr lang="en-ZA" dirty="0" smtClean="0"/>
              <a:t>Previous operations &amp; Complications</a:t>
            </a:r>
          </a:p>
          <a:p>
            <a:pPr lvl="1" eaLnBrk="1" fontAlgn="auto" hangingPunct="1">
              <a:buFont typeface="Arial" pitchFamily="34" charset="0"/>
              <a:buChar char="•"/>
              <a:defRPr/>
            </a:pPr>
            <a:r>
              <a:rPr lang="en-ZA" dirty="0" smtClean="0"/>
              <a:t>Family history</a:t>
            </a:r>
          </a:p>
          <a:p>
            <a:pPr lvl="1" eaLnBrk="1" fontAlgn="auto" hangingPunct="1">
              <a:buFont typeface="Arial" pitchFamily="34" charset="0"/>
              <a:buChar char="•"/>
              <a:defRPr/>
            </a:pPr>
            <a:r>
              <a:rPr lang="en-ZA" dirty="0" smtClean="0"/>
              <a:t>Current medication</a:t>
            </a:r>
          </a:p>
        </p:txBody>
      </p:sp>
      <p:sp>
        <p:nvSpPr>
          <p:cNvPr id="2" name="Title 1"/>
          <p:cNvSpPr>
            <a:spLocks noGrp="1"/>
          </p:cNvSpPr>
          <p:nvPr>
            <p:ph type="title"/>
          </p:nvPr>
        </p:nvSpPr>
        <p:spPr/>
        <p:txBody>
          <a:bodyPr>
            <a:normAutofit/>
          </a:bodyPr>
          <a:lstStyle/>
          <a:p>
            <a:pPr eaLnBrk="1" fontAlgn="auto" hangingPunct="1">
              <a:spcAft>
                <a:spcPts val="0"/>
              </a:spcAft>
              <a:defRPr/>
            </a:pPr>
            <a:r>
              <a:rPr lang="en-ZA" sz="3800" dirty="0" smtClean="0"/>
              <a:t>HOW?.....History</a:t>
            </a:r>
            <a:endParaRPr lang="en-ZA" sz="3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sz="2800" u="sng" dirty="0" smtClean="0"/>
              <a:t>PHYSICAL</a:t>
            </a:r>
          </a:p>
          <a:p>
            <a:pPr lvl="1"/>
            <a:r>
              <a:rPr lang="en-US" sz="2600" dirty="0" smtClean="0"/>
              <a:t>Appearance indication of type of bleeding</a:t>
            </a:r>
          </a:p>
          <a:p>
            <a:pPr lvl="2"/>
            <a:r>
              <a:rPr lang="en-US" sz="2400" dirty="0" err="1" smtClean="0"/>
              <a:t>Ecchymosis</a:t>
            </a:r>
            <a:r>
              <a:rPr lang="en-US" sz="2400" dirty="0" smtClean="0"/>
              <a:t> / </a:t>
            </a:r>
            <a:r>
              <a:rPr lang="en-US" sz="2400" dirty="0" err="1" smtClean="0"/>
              <a:t>Petechia</a:t>
            </a:r>
            <a:r>
              <a:rPr lang="en-US" sz="2400" dirty="0" smtClean="0"/>
              <a:t>/ Bruising/ Cyanosis/ Anemic</a:t>
            </a:r>
          </a:p>
          <a:p>
            <a:pPr lvl="1"/>
            <a:endParaRPr lang="en-US" dirty="0" smtClean="0"/>
          </a:p>
          <a:p>
            <a:pPr lvl="1"/>
            <a:r>
              <a:rPr lang="en-US" sz="2600" dirty="0" smtClean="0"/>
              <a:t>Critically ill patient</a:t>
            </a:r>
            <a:r>
              <a:rPr lang="en-US" dirty="0" smtClean="0"/>
              <a:t>:</a:t>
            </a:r>
          </a:p>
          <a:p>
            <a:pPr lvl="2"/>
            <a:r>
              <a:rPr lang="en-US" sz="2400" dirty="0" smtClean="0"/>
              <a:t>History</a:t>
            </a:r>
          </a:p>
          <a:p>
            <a:pPr lvl="3"/>
            <a:r>
              <a:rPr lang="en-US" sz="2400" dirty="0" smtClean="0"/>
              <a:t>Jaundice</a:t>
            </a:r>
          </a:p>
          <a:p>
            <a:pPr lvl="3"/>
            <a:r>
              <a:rPr lang="en-US" sz="2400" dirty="0" smtClean="0"/>
              <a:t>Anemia</a:t>
            </a:r>
          </a:p>
          <a:p>
            <a:pPr lvl="3"/>
            <a:r>
              <a:rPr lang="en-US" sz="2400" dirty="0" smtClean="0"/>
              <a:t>Jugular </a:t>
            </a:r>
            <a:r>
              <a:rPr lang="en-US" sz="2400" dirty="0" smtClean="0"/>
              <a:t>Venous </a:t>
            </a:r>
            <a:r>
              <a:rPr lang="en-US" sz="2400" dirty="0" smtClean="0"/>
              <a:t>Distention</a:t>
            </a:r>
          </a:p>
          <a:p>
            <a:pPr lvl="3"/>
            <a:r>
              <a:rPr lang="en-US" sz="2400" dirty="0" smtClean="0"/>
              <a:t>Hyper/Hypothyroidism</a:t>
            </a:r>
          </a:p>
          <a:p>
            <a:pPr lvl="3"/>
            <a:r>
              <a:rPr lang="en-US" sz="2400" dirty="0" smtClean="0"/>
              <a:t>Auto-immune disease</a:t>
            </a:r>
          </a:p>
          <a:p>
            <a:pPr lvl="2"/>
            <a:r>
              <a:rPr lang="en-US" sz="2400" dirty="0" smtClean="0"/>
              <a:t>Infective </a:t>
            </a:r>
            <a:r>
              <a:rPr lang="en-US" sz="2400" dirty="0" err="1" smtClean="0"/>
              <a:t>Endocarditis</a:t>
            </a:r>
            <a:r>
              <a:rPr lang="en-US" sz="2400" dirty="0" smtClean="0"/>
              <a:t> </a:t>
            </a:r>
          </a:p>
          <a:p>
            <a:pPr lvl="3"/>
            <a:r>
              <a:rPr lang="en-US" sz="2400" dirty="0" smtClean="0"/>
              <a:t>Kidney Failure</a:t>
            </a:r>
          </a:p>
          <a:p>
            <a:pPr lvl="3"/>
            <a:r>
              <a:rPr lang="en-US" sz="2400" dirty="0" smtClean="0"/>
              <a:t>HIV</a:t>
            </a:r>
          </a:p>
          <a:p>
            <a:pPr lvl="3"/>
            <a:r>
              <a:rPr lang="en-US" sz="2400" dirty="0" smtClean="0"/>
              <a:t>Sepsis</a:t>
            </a:r>
          </a:p>
        </p:txBody>
      </p:sp>
      <p:sp>
        <p:nvSpPr>
          <p:cNvPr id="2" name="Title 1"/>
          <p:cNvSpPr>
            <a:spLocks noGrp="1"/>
          </p:cNvSpPr>
          <p:nvPr>
            <p:ph type="title"/>
          </p:nvPr>
        </p:nvSpPr>
        <p:spPr/>
        <p:txBody>
          <a:bodyPr>
            <a:normAutofit/>
          </a:bodyPr>
          <a:lstStyle/>
          <a:p>
            <a:r>
              <a:rPr lang="en-US" sz="3800" dirty="0" smtClean="0"/>
              <a:t>HOW?.....Examination</a:t>
            </a:r>
            <a:endParaRPr lang="en-US" sz="3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7239000" cy="5410200"/>
          </a:xfrm>
        </p:spPr>
        <p:txBody>
          <a:bodyPr>
            <a:normAutofit fontScale="85000" lnSpcReduction="20000"/>
          </a:bodyPr>
          <a:lstStyle/>
          <a:p>
            <a:pPr>
              <a:buFont typeface="Arial" pitchFamily="34" charset="0"/>
              <a:buChar char="•"/>
              <a:defRPr/>
            </a:pPr>
            <a:r>
              <a:rPr lang="en-ZA" sz="3100" dirty="0" smtClean="0"/>
              <a:t>Blood Tests</a:t>
            </a:r>
            <a:r>
              <a:rPr lang="en-ZA" dirty="0" smtClean="0"/>
              <a:t>:</a:t>
            </a:r>
          </a:p>
          <a:p>
            <a:pPr lvl="1">
              <a:buFont typeface="Arial" pitchFamily="34" charset="0"/>
              <a:buChar char="•"/>
              <a:defRPr/>
            </a:pPr>
            <a:r>
              <a:rPr lang="en-ZA" sz="2800" dirty="0" err="1" smtClean="0"/>
              <a:t>Hb</a:t>
            </a:r>
            <a:r>
              <a:rPr lang="en-ZA" sz="2800" dirty="0" smtClean="0"/>
              <a:t> &amp; </a:t>
            </a:r>
            <a:r>
              <a:rPr lang="en-ZA" sz="2800" dirty="0" err="1" smtClean="0"/>
              <a:t>Hct</a:t>
            </a:r>
            <a:r>
              <a:rPr lang="en-ZA" sz="2800" dirty="0" smtClean="0"/>
              <a:t>% </a:t>
            </a:r>
          </a:p>
          <a:p>
            <a:pPr lvl="1">
              <a:buFont typeface="Arial" pitchFamily="34" charset="0"/>
              <a:buChar char="•"/>
              <a:defRPr/>
            </a:pPr>
            <a:r>
              <a:rPr lang="en-ZA" sz="2800" dirty="0" smtClean="0"/>
              <a:t>Glucose </a:t>
            </a:r>
          </a:p>
          <a:p>
            <a:pPr lvl="1">
              <a:buFont typeface="Arial" pitchFamily="34" charset="0"/>
              <a:buChar char="•"/>
              <a:defRPr/>
            </a:pPr>
            <a:r>
              <a:rPr lang="en-ZA" sz="2800" dirty="0" smtClean="0"/>
              <a:t>Albumin</a:t>
            </a:r>
          </a:p>
          <a:p>
            <a:pPr lvl="1">
              <a:buFont typeface="Arial" pitchFamily="34" charset="0"/>
              <a:buChar char="•"/>
              <a:defRPr/>
            </a:pPr>
            <a:r>
              <a:rPr lang="en-ZA" sz="2800" dirty="0" smtClean="0"/>
              <a:t>ABG’s</a:t>
            </a:r>
          </a:p>
          <a:p>
            <a:pPr lvl="1">
              <a:buFont typeface="Arial" pitchFamily="34" charset="0"/>
              <a:buChar char="•"/>
              <a:defRPr/>
            </a:pPr>
            <a:r>
              <a:rPr lang="en-ZA" sz="2800" dirty="0" smtClean="0"/>
              <a:t>ECG </a:t>
            </a:r>
          </a:p>
          <a:p>
            <a:pPr lvl="1">
              <a:buFont typeface="Arial" pitchFamily="34" charset="0"/>
              <a:buChar char="•"/>
              <a:defRPr/>
            </a:pPr>
            <a:r>
              <a:rPr lang="en-ZA" sz="2800" dirty="0" smtClean="0"/>
              <a:t>Urine analysis (</a:t>
            </a:r>
            <a:r>
              <a:rPr lang="en-ZA" sz="2800" dirty="0" err="1" smtClean="0"/>
              <a:t>Hematuria</a:t>
            </a:r>
            <a:r>
              <a:rPr lang="en-ZA" sz="2800" dirty="0" smtClean="0"/>
              <a:t> )</a:t>
            </a:r>
          </a:p>
          <a:p>
            <a:pPr lvl="1">
              <a:buFont typeface="Arial" pitchFamily="34" charset="0"/>
              <a:buChar char="•"/>
              <a:defRPr/>
            </a:pPr>
            <a:r>
              <a:rPr lang="en-ZA" sz="2800" dirty="0" smtClean="0"/>
              <a:t>Creatinine Clearance</a:t>
            </a:r>
          </a:p>
          <a:p>
            <a:pPr lvl="1">
              <a:buFont typeface="Arial" pitchFamily="34" charset="0"/>
              <a:buChar char="•"/>
              <a:defRPr/>
            </a:pPr>
            <a:r>
              <a:rPr lang="en-ZA" sz="2800" dirty="0" err="1" smtClean="0"/>
              <a:t>Rhabdomyolysis</a:t>
            </a:r>
            <a:endParaRPr lang="en-ZA" sz="2800" dirty="0" smtClean="0"/>
          </a:p>
          <a:p>
            <a:pPr lvl="1">
              <a:buFont typeface="Arial" pitchFamily="34" charset="0"/>
              <a:buChar char="•"/>
              <a:defRPr/>
            </a:pPr>
            <a:r>
              <a:rPr lang="en-ZA" sz="2800" dirty="0" smtClean="0"/>
              <a:t>Liver functions (if abnormal, then)</a:t>
            </a:r>
          </a:p>
          <a:p>
            <a:pPr lvl="1">
              <a:buFont typeface="Arial" pitchFamily="34" charset="0"/>
              <a:buChar char="•"/>
              <a:defRPr/>
            </a:pPr>
            <a:endParaRPr lang="en-ZA" dirty="0" smtClean="0"/>
          </a:p>
          <a:p>
            <a:pPr>
              <a:buFont typeface="Arial" pitchFamily="34" charset="0"/>
              <a:buChar char="•"/>
              <a:defRPr/>
            </a:pPr>
            <a:r>
              <a:rPr lang="en-ZA" dirty="0" smtClean="0"/>
              <a:t> </a:t>
            </a:r>
            <a:r>
              <a:rPr lang="en-ZA" sz="3100" dirty="0" smtClean="0"/>
              <a:t>Coagulation Tests: </a:t>
            </a:r>
          </a:p>
          <a:p>
            <a:pPr lvl="2">
              <a:buFont typeface="Arial" pitchFamily="34" charset="0"/>
              <a:buChar char="•"/>
              <a:defRPr/>
            </a:pPr>
            <a:r>
              <a:rPr lang="en-ZA" sz="2800" dirty="0" smtClean="0"/>
              <a:t>PTT, PT, INR, </a:t>
            </a:r>
            <a:r>
              <a:rPr lang="en-ZA" sz="2800" dirty="0" err="1" smtClean="0"/>
              <a:t>vWF</a:t>
            </a:r>
            <a:endParaRPr lang="en-ZA" sz="2800" dirty="0" smtClean="0"/>
          </a:p>
          <a:p>
            <a:pPr lvl="1">
              <a:buFont typeface="Arial" pitchFamily="34" charset="0"/>
              <a:buChar char="•"/>
              <a:defRPr/>
            </a:pPr>
            <a:r>
              <a:rPr lang="en-ZA" sz="2800" dirty="0" smtClean="0"/>
              <a:t>Bleeding time</a:t>
            </a:r>
          </a:p>
          <a:p>
            <a:pPr lvl="1">
              <a:buFont typeface="Arial" pitchFamily="34" charset="0"/>
              <a:buChar char="•"/>
              <a:defRPr/>
            </a:pPr>
            <a:r>
              <a:rPr lang="en-ZA" sz="2800" dirty="0" err="1" smtClean="0"/>
              <a:t>Thromboelastogram</a:t>
            </a:r>
            <a:r>
              <a:rPr lang="en-ZA" sz="2800" dirty="0" smtClean="0"/>
              <a:t> (TEG)</a:t>
            </a:r>
            <a:endParaRPr lang="en-ZA" sz="2800" dirty="0" smtClean="0"/>
          </a:p>
          <a:p>
            <a:pPr lvl="1">
              <a:buFont typeface="Arial" pitchFamily="34" charset="0"/>
              <a:buChar char="•"/>
              <a:defRPr/>
            </a:pPr>
            <a:r>
              <a:rPr lang="en-ZA" sz="2800" dirty="0" smtClean="0"/>
              <a:t>ACT</a:t>
            </a:r>
          </a:p>
          <a:p>
            <a:pPr lvl="1">
              <a:buFont typeface="Arial" pitchFamily="34" charset="0"/>
              <a:buChar char="•"/>
              <a:defRPr/>
            </a:pPr>
            <a:endParaRPr lang="en-ZA" dirty="0" smtClean="0"/>
          </a:p>
          <a:p>
            <a:pPr lvl="1">
              <a:buFont typeface="Arial" pitchFamily="34" charset="0"/>
              <a:buChar char="•"/>
              <a:defRPr/>
            </a:pPr>
            <a:endParaRPr lang="en-ZA" dirty="0" smtClean="0"/>
          </a:p>
          <a:p>
            <a:pPr lvl="1">
              <a:buFont typeface="Arial" pitchFamily="34" charset="0"/>
              <a:buChar char="•"/>
              <a:defRPr/>
            </a:pPr>
            <a:endParaRPr lang="en-ZA" dirty="0" smtClean="0"/>
          </a:p>
          <a:p>
            <a:endParaRPr lang="en-US" dirty="0"/>
          </a:p>
        </p:txBody>
      </p:sp>
      <p:sp>
        <p:nvSpPr>
          <p:cNvPr id="2" name="Title 1"/>
          <p:cNvSpPr>
            <a:spLocks noGrp="1"/>
          </p:cNvSpPr>
          <p:nvPr>
            <p:ph type="title"/>
          </p:nvPr>
        </p:nvSpPr>
        <p:spPr>
          <a:xfrm>
            <a:off x="457200" y="320040"/>
            <a:ext cx="8001000" cy="746760"/>
          </a:xfrm>
        </p:spPr>
        <p:txBody>
          <a:bodyPr>
            <a:normAutofit/>
          </a:bodyPr>
          <a:lstStyle/>
          <a:p>
            <a:r>
              <a:rPr lang="en-US" sz="3800" dirty="0" smtClean="0"/>
              <a:t>HOW?.....Special Investigations</a:t>
            </a:r>
            <a:endParaRPr lang="en-US" sz="3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lnSpcReduction="10000"/>
          </a:bodyPr>
          <a:lstStyle/>
          <a:p>
            <a:pPr eaLnBrk="1" fontAlgn="auto" hangingPunct="1">
              <a:buFont typeface="Arial" pitchFamily="34" charset="0"/>
              <a:buChar char="•"/>
              <a:defRPr/>
            </a:pPr>
            <a:r>
              <a:rPr lang="en-ZA" sz="2400" dirty="0" smtClean="0"/>
              <a:t>ANY REDO OPERATION</a:t>
            </a:r>
          </a:p>
          <a:p>
            <a:pPr eaLnBrk="1" fontAlgn="auto" hangingPunct="1">
              <a:buFont typeface="Arial" pitchFamily="34" charset="0"/>
              <a:buChar char="•"/>
              <a:defRPr/>
            </a:pPr>
            <a:r>
              <a:rPr lang="en-ZA" sz="2400" dirty="0" smtClean="0"/>
              <a:t>CABG</a:t>
            </a:r>
          </a:p>
          <a:p>
            <a:pPr eaLnBrk="1" fontAlgn="auto" hangingPunct="1">
              <a:buFont typeface="Arial" pitchFamily="34" charset="0"/>
              <a:buChar char="•"/>
              <a:defRPr/>
            </a:pPr>
            <a:r>
              <a:rPr lang="en-ZA" sz="2400" dirty="0" smtClean="0"/>
              <a:t>OPCAB</a:t>
            </a:r>
          </a:p>
          <a:p>
            <a:pPr eaLnBrk="1" fontAlgn="auto" hangingPunct="1">
              <a:buFont typeface="Arial" pitchFamily="34" charset="0"/>
              <a:buChar char="•"/>
              <a:defRPr/>
            </a:pPr>
            <a:r>
              <a:rPr lang="en-ZA" sz="2400" dirty="0" smtClean="0"/>
              <a:t>AORTIC STENOSIS</a:t>
            </a:r>
          </a:p>
          <a:p>
            <a:pPr eaLnBrk="1" fontAlgn="auto" hangingPunct="1">
              <a:buFont typeface="Arial" pitchFamily="34" charset="0"/>
              <a:buChar char="•"/>
              <a:defRPr/>
            </a:pPr>
            <a:r>
              <a:rPr lang="en-ZA" sz="2400" dirty="0" smtClean="0"/>
              <a:t>AORTIC ANEURISMS</a:t>
            </a:r>
          </a:p>
          <a:p>
            <a:pPr eaLnBrk="1" fontAlgn="auto" hangingPunct="1">
              <a:buFont typeface="Arial" pitchFamily="34" charset="0"/>
              <a:buChar char="•"/>
              <a:defRPr/>
            </a:pPr>
            <a:r>
              <a:rPr lang="en-ZA" sz="2400" dirty="0" smtClean="0"/>
              <a:t>CONGENITAL HEART DEFECTS</a:t>
            </a:r>
          </a:p>
          <a:p>
            <a:pPr lvl="1">
              <a:buFont typeface="Arial" pitchFamily="34" charset="0"/>
              <a:buChar char="•"/>
              <a:defRPr/>
            </a:pPr>
            <a:r>
              <a:rPr lang="en-ZA" sz="1800" i="1" u="sng" dirty="0" smtClean="0"/>
              <a:t>ADDITIONAL</a:t>
            </a:r>
          </a:p>
          <a:p>
            <a:pPr eaLnBrk="1" fontAlgn="auto" hangingPunct="1">
              <a:buFont typeface="Arial" pitchFamily="34" charset="0"/>
              <a:buChar char="•"/>
              <a:defRPr/>
            </a:pPr>
            <a:r>
              <a:rPr lang="en-ZA" sz="1800" dirty="0" smtClean="0"/>
              <a:t>Patients with:</a:t>
            </a:r>
          </a:p>
          <a:p>
            <a:pPr lvl="1" eaLnBrk="1" fontAlgn="auto" hangingPunct="1">
              <a:buFont typeface="Arial" pitchFamily="34" charset="0"/>
              <a:buChar char="•"/>
              <a:defRPr/>
            </a:pPr>
            <a:r>
              <a:rPr lang="en-ZA" sz="2000" dirty="0" smtClean="0"/>
              <a:t>LIVER DISEASE</a:t>
            </a:r>
          </a:p>
          <a:p>
            <a:pPr lvl="1" eaLnBrk="1" fontAlgn="auto" hangingPunct="1">
              <a:buFont typeface="Arial" pitchFamily="34" charset="0"/>
              <a:buChar char="•"/>
              <a:defRPr/>
            </a:pPr>
            <a:r>
              <a:rPr lang="en-ZA" sz="2000" dirty="0" smtClean="0"/>
              <a:t>RENAL INSUFFICIENCY</a:t>
            </a:r>
          </a:p>
          <a:p>
            <a:pPr lvl="1" eaLnBrk="1" fontAlgn="auto" hangingPunct="1">
              <a:buFont typeface="Arial" pitchFamily="34" charset="0"/>
              <a:buChar char="•"/>
              <a:defRPr/>
            </a:pPr>
            <a:r>
              <a:rPr lang="en-ZA" sz="2000" dirty="0" smtClean="0"/>
              <a:t>HEMATOLOGICAL DISEASE</a:t>
            </a:r>
          </a:p>
          <a:p>
            <a:pPr lvl="1" eaLnBrk="1" fontAlgn="auto" hangingPunct="1">
              <a:buFont typeface="Arial" pitchFamily="34" charset="0"/>
              <a:buChar char="•"/>
              <a:defRPr/>
            </a:pPr>
            <a:r>
              <a:rPr lang="en-ZA" sz="2000" dirty="0" smtClean="0"/>
              <a:t>SEPSIS</a:t>
            </a:r>
          </a:p>
        </p:txBody>
      </p:sp>
      <p:sp>
        <p:nvSpPr>
          <p:cNvPr id="4" name="Title 3"/>
          <p:cNvSpPr>
            <a:spLocks noGrp="1"/>
          </p:cNvSpPr>
          <p:nvPr>
            <p:ph type="title"/>
          </p:nvPr>
        </p:nvSpPr>
        <p:spPr/>
        <p:txBody>
          <a:bodyPr>
            <a:normAutofit fontScale="90000"/>
          </a:bodyPr>
          <a:lstStyle/>
          <a:p>
            <a:pPr eaLnBrk="1" fontAlgn="auto" hangingPunct="1">
              <a:spcAft>
                <a:spcPts val="0"/>
              </a:spcAft>
              <a:defRPr/>
            </a:pPr>
            <a:r>
              <a:rPr lang="en-ZA" dirty="0" smtClean="0"/>
              <a:t>SURGICAL PROCEDURES RELATED TO BLEEDING TENDENCY</a:t>
            </a:r>
            <a:endParaRPr lang="en-Z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pPr eaLnBrk="1" fontAlgn="auto" hangingPunct="1">
              <a:buNone/>
              <a:defRPr/>
            </a:pPr>
            <a:r>
              <a:rPr lang="en-ZA" dirty="0" smtClean="0"/>
              <a:t>I	THERAPY</a:t>
            </a:r>
            <a:r>
              <a:rPr lang="en-ZA" dirty="0"/>
              <a:t>:</a:t>
            </a:r>
          </a:p>
          <a:p>
            <a:pPr lvl="1" eaLnBrk="1" fontAlgn="auto" hangingPunct="1">
              <a:buFont typeface="Arial" pitchFamily="34" charset="0"/>
              <a:buChar char="•"/>
              <a:defRPr/>
            </a:pPr>
            <a:r>
              <a:rPr lang="en-ZA" dirty="0"/>
              <a:t>Statins, </a:t>
            </a:r>
            <a:r>
              <a:rPr lang="en-ZA" dirty="0" smtClean="0"/>
              <a:t>Aspirin</a:t>
            </a:r>
            <a:r>
              <a:rPr lang="en-ZA" dirty="0"/>
              <a:t>, Warfarin, Plavix, </a:t>
            </a:r>
            <a:r>
              <a:rPr lang="en-ZA" dirty="0" smtClean="0"/>
              <a:t>Heparin,      </a:t>
            </a:r>
            <a:endParaRPr lang="en-ZA" dirty="0" smtClean="0"/>
          </a:p>
          <a:p>
            <a:pPr lvl="2">
              <a:buNone/>
              <a:defRPr/>
            </a:pPr>
            <a:r>
              <a:rPr lang="en-ZA" sz="2400" dirty="0" smtClean="0"/>
              <a:t>Self </a:t>
            </a:r>
            <a:r>
              <a:rPr lang="en-ZA" sz="2400" dirty="0" smtClean="0"/>
              <a:t>Medication</a:t>
            </a:r>
          </a:p>
          <a:p>
            <a:pPr eaLnBrk="1" fontAlgn="auto" hangingPunct="1">
              <a:buFont typeface="Arial" pitchFamily="34" charset="0"/>
              <a:buChar char="•"/>
              <a:defRPr/>
            </a:pPr>
            <a:endParaRPr lang="en-ZA" dirty="0" smtClean="0"/>
          </a:p>
          <a:p>
            <a:pPr eaLnBrk="1" fontAlgn="auto" hangingPunct="1">
              <a:buFont typeface="Arial" pitchFamily="34" charset="0"/>
              <a:buChar char="•"/>
              <a:defRPr/>
            </a:pPr>
            <a:r>
              <a:rPr lang="en-ZA" dirty="0" smtClean="0"/>
              <a:t>RISK FOR BLEEDING:</a:t>
            </a:r>
          </a:p>
          <a:p>
            <a:pPr lvl="1" eaLnBrk="1" fontAlgn="auto" hangingPunct="1">
              <a:buFont typeface="Arial" pitchFamily="34" charset="0"/>
              <a:buChar char="•"/>
              <a:defRPr/>
            </a:pPr>
            <a:r>
              <a:rPr lang="en-ZA" dirty="0" smtClean="0"/>
              <a:t>Aspirin: Platelets </a:t>
            </a:r>
          </a:p>
          <a:p>
            <a:pPr lvl="1" eaLnBrk="1" fontAlgn="auto" hangingPunct="1">
              <a:buFont typeface="Arial" pitchFamily="34" charset="0"/>
              <a:buChar char="•"/>
              <a:defRPr/>
            </a:pPr>
            <a:r>
              <a:rPr lang="en-ZA" dirty="0" smtClean="0"/>
              <a:t>Warfarin: Clotting factors </a:t>
            </a:r>
          </a:p>
          <a:p>
            <a:pPr lvl="1" eaLnBrk="1" fontAlgn="auto" hangingPunct="1">
              <a:buFont typeface="Arial" pitchFamily="34" charset="0"/>
              <a:buChar char="•"/>
              <a:defRPr/>
            </a:pPr>
            <a:r>
              <a:rPr lang="en-ZA" dirty="0" smtClean="0"/>
              <a:t>Heparin: ATIII </a:t>
            </a:r>
          </a:p>
          <a:p>
            <a:pPr lvl="1" eaLnBrk="1" fontAlgn="auto" hangingPunct="1">
              <a:buFont typeface="Arial" pitchFamily="34" charset="0"/>
              <a:buChar char="•"/>
              <a:defRPr/>
            </a:pPr>
            <a:r>
              <a:rPr lang="en-ZA" dirty="0" smtClean="0"/>
              <a:t>Self Medication: Herbal </a:t>
            </a:r>
            <a:endParaRPr lang="en-ZA" dirty="0"/>
          </a:p>
          <a:p>
            <a:pPr marL="0" indent="0" eaLnBrk="1" fontAlgn="auto" hangingPunct="1">
              <a:buFont typeface="Arial" pitchFamily="34" charset="0"/>
              <a:buNone/>
              <a:defRPr/>
            </a:pPr>
            <a:endParaRPr lang="en-ZA" sz="1800" dirty="0" smtClean="0"/>
          </a:p>
        </p:txBody>
      </p:sp>
      <p:sp>
        <p:nvSpPr>
          <p:cNvPr id="4" name="Title 3"/>
          <p:cNvSpPr>
            <a:spLocks noGrp="1"/>
          </p:cNvSpPr>
          <p:nvPr>
            <p:ph type="title"/>
          </p:nvPr>
        </p:nvSpPr>
        <p:spPr/>
        <p:txBody>
          <a:bodyPr>
            <a:normAutofit fontScale="90000"/>
          </a:bodyPr>
          <a:lstStyle/>
          <a:p>
            <a:pPr eaLnBrk="1" fontAlgn="auto" hangingPunct="1">
              <a:spcAft>
                <a:spcPts val="0"/>
              </a:spcAft>
              <a:defRPr/>
            </a:pPr>
            <a:r>
              <a:rPr lang="en-ZA" dirty="0" smtClean="0"/>
              <a:t>PATIENT FACTORS RELATED TO BLEEDING DISORDERS </a:t>
            </a:r>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idx="1"/>
          </p:nvPr>
        </p:nvSpPr>
        <p:spPr/>
        <p:txBody>
          <a:bodyPr>
            <a:normAutofit/>
          </a:bodyPr>
          <a:lstStyle/>
          <a:p>
            <a:pPr eaLnBrk="1" fontAlgn="auto" hangingPunct="1">
              <a:buNone/>
              <a:defRPr/>
            </a:pPr>
            <a:r>
              <a:rPr lang="en-ZA" dirty="0" smtClean="0"/>
              <a:t>II	THERAPY</a:t>
            </a:r>
          </a:p>
          <a:p>
            <a:pPr lvl="1" eaLnBrk="1" fontAlgn="auto" hangingPunct="1">
              <a:buFont typeface="Arial" pitchFamily="34" charset="0"/>
              <a:buChar char="•"/>
              <a:defRPr/>
            </a:pPr>
            <a:r>
              <a:rPr lang="en-ZA" dirty="0" smtClean="0"/>
              <a:t>Warfarin, Aspirin</a:t>
            </a:r>
          </a:p>
          <a:p>
            <a:pPr eaLnBrk="1" fontAlgn="auto" hangingPunct="1">
              <a:buFont typeface="Arial" pitchFamily="34" charset="0"/>
              <a:buChar char="•"/>
              <a:defRPr/>
            </a:pPr>
            <a:r>
              <a:rPr lang="en-ZA" dirty="0" smtClean="0"/>
              <a:t>Disorders and Syndromes</a:t>
            </a:r>
          </a:p>
          <a:p>
            <a:pPr lvl="1">
              <a:buFont typeface="Arial" pitchFamily="34" charset="0"/>
              <a:buChar char="•"/>
              <a:defRPr/>
            </a:pPr>
            <a:r>
              <a:rPr lang="en-ZA" dirty="0" err="1" smtClean="0"/>
              <a:t>AvWS</a:t>
            </a:r>
            <a:r>
              <a:rPr lang="en-ZA" dirty="0" smtClean="0"/>
              <a:t> (Acquired von </a:t>
            </a:r>
            <a:r>
              <a:rPr lang="en-ZA" dirty="0" err="1" smtClean="0"/>
              <a:t>Willebrand</a:t>
            </a:r>
            <a:r>
              <a:rPr lang="en-ZA" dirty="0" smtClean="0"/>
              <a:t> syndrome)</a:t>
            </a:r>
          </a:p>
          <a:p>
            <a:pPr lvl="1" eaLnBrk="1" fontAlgn="auto" hangingPunct="1">
              <a:buFont typeface="Arial" pitchFamily="34" charset="0"/>
              <a:buChar char="•"/>
              <a:defRPr/>
            </a:pPr>
            <a:r>
              <a:rPr lang="en-US" dirty="0" err="1"/>
              <a:t>v</a:t>
            </a:r>
            <a:r>
              <a:rPr lang="en-US" dirty="0" err="1" smtClean="0"/>
              <a:t>WD</a:t>
            </a:r>
            <a:r>
              <a:rPr lang="en-US" dirty="0" smtClean="0"/>
              <a:t> </a:t>
            </a:r>
            <a:r>
              <a:rPr lang="en-US" dirty="0"/>
              <a:t>has variable degrees of severity, so false negative family history is </a:t>
            </a:r>
            <a:r>
              <a:rPr lang="en-US" dirty="0" smtClean="0"/>
              <a:t>common</a:t>
            </a:r>
          </a:p>
          <a:p>
            <a:pPr eaLnBrk="1" fontAlgn="auto" hangingPunct="1">
              <a:lnSpc>
                <a:spcPct val="80000"/>
              </a:lnSpc>
              <a:buFont typeface="Arial" pitchFamily="34" charset="0"/>
              <a:buChar char="•"/>
              <a:defRPr/>
            </a:pPr>
            <a:r>
              <a:rPr lang="en-US" sz="2400" dirty="0"/>
              <a:t>Autosomal dominant Disorders: </a:t>
            </a:r>
            <a:r>
              <a:rPr lang="en-US" sz="2400" dirty="0" err="1" smtClean="0"/>
              <a:t>vWD</a:t>
            </a:r>
            <a:r>
              <a:rPr lang="en-US" sz="2400" dirty="0" smtClean="0"/>
              <a:t> </a:t>
            </a:r>
            <a:r>
              <a:rPr lang="en-US" sz="2400" dirty="0"/>
              <a:t>and hereditary hemorrhagic </a:t>
            </a:r>
            <a:r>
              <a:rPr lang="en-US" sz="2400" dirty="0" err="1"/>
              <a:t>talengectasia</a:t>
            </a:r>
            <a:r>
              <a:rPr lang="en-US" sz="2400" dirty="0"/>
              <a:t>.</a:t>
            </a:r>
          </a:p>
          <a:p>
            <a:pPr eaLnBrk="1" fontAlgn="auto" hangingPunct="1">
              <a:lnSpc>
                <a:spcPct val="80000"/>
              </a:lnSpc>
              <a:buFont typeface="Arial" pitchFamily="34" charset="0"/>
              <a:buChar char="•"/>
              <a:defRPr/>
            </a:pPr>
            <a:r>
              <a:rPr lang="en-US" sz="2400" dirty="0"/>
              <a:t>Autosomal recessive disorders: </a:t>
            </a:r>
            <a:r>
              <a:rPr lang="en-US" sz="2400" dirty="0" err="1"/>
              <a:t>afibrinogenemia</a:t>
            </a:r>
            <a:r>
              <a:rPr lang="en-US" sz="2400" dirty="0"/>
              <a:t>, factor V and factor XIII deficiency.</a:t>
            </a:r>
          </a:p>
          <a:p>
            <a:pPr lvl="1" eaLnBrk="1" fontAlgn="auto" hangingPunct="1">
              <a:lnSpc>
                <a:spcPct val="80000"/>
              </a:lnSpc>
              <a:buFont typeface="Arial" pitchFamily="34" charset="0"/>
              <a:buChar char="•"/>
              <a:defRPr/>
            </a:pPr>
            <a:r>
              <a:rPr lang="en-US" dirty="0"/>
              <a:t>frequently family history is negative with AR disorders</a:t>
            </a:r>
          </a:p>
          <a:p>
            <a:pPr lvl="1" eaLnBrk="1" fontAlgn="auto" hangingPunct="1">
              <a:buFont typeface="Arial" pitchFamily="34" charset="0"/>
              <a:buChar char="•"/>
              <a:defRPr/>
            </a:pPr>
            <a:endParaRPr lang="en-ZA" dirty="0" smtClean="0"/>
          </a:p>
          <a:p>
            <a:pPr lvl="2" eaLnBrk="1" fontAlgn="auto" hangingPunct="1">
              <a:buFont typeface="Arial" pitchFamily="34" charset="0"/>
              <a:buChar char="•"/>
              <a:defRPr/>
            </a:pPr>
            <a:endParaRPr lang="en-ZA" sz="2000" dirty="0" smtClean="0"/>
          </a:p>
          <a:p>
            <a:pPr lvl="2" eaLnBrk="1" fontAlgn="auto" hangingPunct="1">
              <a:buFont typeface="Arial" pitchFamily="34" charset="0"/>
              <a:buChar char="•"/>
              <a:defRPr/>
            </a:pPr>
            <a:endParaRPr lang="en-ZA" sz="2000" dirty="0"/>
          </a:p>
        </p:txBody>
      </p:sp>
      <p:sp>
        <p:nvSpPr>
          <p:cNvPr id="4" name="Title 3"/>
          <p:cNvSpPr>
            <a:spLocks noGrp="1"/>
          </p:cNvSpPr>
          <p:nvPr>
            <p:ph type="title"/>
          </p:nvPr>
        </p:nvSpPr>
        <p:spPr/>
        <p:txBody>
          <a:bodyPr>
            <a:normAutofit fontScale="90000"/>
          </a:bodyPr>
          <a:lstStyle/>
          <a:p>
            <a:pPr>
              <a:defRPr/>
            </a:pPr>
            <a:r>
              <a:rPr lang="en-ZA" dirty="0" smtClean="0"/>
              <a:t>PATIENT FACTORS RELATED TO BLEEDING DISORDERS </a:t>
            </a:r>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7"/>
          <p:cNvSpPr>
            <a:spLocks noGrp="1" noChangeArrowheads="1"/>
          </p:cNvSpPr>
          <p:nvPr>
            <p:ph idx="1"/>
          </p:nvPr>
        </p:nvSpPr>
        <p:spPr/>
        <p:txBody>
          <a:bodyPr>
            <a:normAutofit/>
          </a:bodyPr>
          <a:lstStyle/>
          <a:p>
            <a:pPr eaLnBrk="1" fontAlgn="auto" hangingPunct="1">
              <a:buFont typeface="Arial" pitchFamily="34" charset="0"/>
              <a:buChar char="•"/>
              <a:defRPr/>
            </a:pPr>
            <a:r>
              <a:rPr lang="en-US" sz="2800" dirty="0" smtClean="0"/>
              <a:t>Mucus Membrane Bleeding:</a:t>
            </a:r>
          </a:p>
          <a:p>
            <a:pPr lvl="1" eaLnBrk="1" fontAlgn="auto" hangingPunct="1">
              <a:buFont typeface="Arial" pitchFamily="34" charset="0"/>
              <a:buChar char="•"/>
              <a:defRPr/>
            </a:pPr>
            <a:r>
              <a:rPr lang="en-US" sz="2400" dirty="0" smtClean="0"/>
              <a:t>Includes: epistaxis, gum bleeding, excessive menstrual bleeding..etc.</a:t>
            </a:r>
          </a:p>
          <a:p>
            <a:pPr lvl="1" eaLnBrk="1" fontAlgn="auto" hangingPunct="1">
              <a:buFont typeface="Arial" pitchFamily="34" charset="0"/>
              <a:buChar char="•"/>
              <a:defRPr/>
            </a:pPr>
            <a:r>
              <a:rPr lang="en-US" sz="2400" dirty="0" smtClean="0"/>
              <a:t>DDX: thrombocytopenia, platelet function disorder, </a:t>
            </a:r>
            <a:r>
              <a:rPr lang="en-US" sz="2400" dirty="0" err="1" smtClean="0"/>
              <a:t>vWD</a:t>
            </a:r>
            <a:endParaRPr lang="en-US" sz="2400" dirty="0" smtClean="0"/>
          </a:p>
          <a:p>
            <a:pPr eaLnBrk="1" fontAlgn="auto" hangingPunct="1">
              <a:buFont typeface="Arial" pitchFamily="34" charset="0"/>
              <a:buChar char="•"/>
              <a:defRPr/>
            </a:pPr>
            <a:r>
              <a:rPr lang="en-US" sz="2800" dirty="0" smtClean="0"/>
              <a:t>Joint &amp; Deep Muscle Bleeding:</a:t>
            </a:r>
          </a:p>
          <a:p>
            <a:pPr lvl="1" eaLnBrk="1" fontAlgn="auto" hangingPunct="1">
              <a:buFont typeface="Arial" pitchFamily="34" charset="0"/>
              <a:buChar char="•"/>
              <a:defRPr/>
            </a:pPr>
            <a:r>
              <a:rPr lang="en-US" sz="2400" dirty="0" smtClean="0"/>
              <a:t>DDX: Hemophilia A or B</a:t>
            </a:r>
          </a:p>
        </p:txBody>
      </p:sp>
      <p:sp>
        <p:nvSpPr>
          <p:cNvPr id="10246" name="Rectangle 6"/>
          <p:cNvSpPr>
            <a:spLocks noGrp="1" noChangeArrowheads="1"/>
          </p:cNvSpPr>
          <p:nvPr>
            <p:ph type="title"/>
          </p:nvPr>
        </p:nvSpPr>
        <p:spPr/>
        <p:txBody>
          <a:bodyPr>
            <a:normAutofit/>
          </a:bodyPr>
          <a:lstStyle/>
          <a:p>
            <a:pPr eaLnBrk="1" fontAlgn="auto" hangingPunct="1">
              <a:spcAft>
                <a:spcPts val="0"/>
              </a:spcAft>
              <a:defRPr/>
            </a:pPr>
            <a:r>
              <a:rPr lang="en-US" sz="3800" dirty="0" smtClean="0"/>
              <a:t>HISTORY… TYPE OF BLEEDING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1139</TotalTime>
  <Words>522</Words>
  <Application>Microsoft Office PowerPoint</Application>
  <PresentationFormat>On-screen Show (4:3)</PresentationFormat>
  <Paragraphs>130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Paper</vt:lpstr>
      <vt:lpstr> Pre-Operative Evaluation of a Bleeder </vt:lpstr>
      <vt:lpstr>PRE-OPERATIVE WHY AND HOW?</vt:lpstr>
      <vt:lpstr>HOW?.....History</vt:lpstr>
      <vt:lpstr>HOW?.....Examination</vt:lpstr>
      <vt:lpstr>HOW?.....Special Investigations</vt:lpstr>
      <vt:lpstr>SURGICAL PROCEDURES RELATED TO BLEEDING TENDENCY</vt:lpstr>
      <vt:lpstr>PATIENT FACTORS RELATED TO BLEEDING DISORDERS </vt:lpstr>
      <vt:lpstr>PATIENT FACTORS RELATED TO BLEEDING DISORDERS </vt:lpstr>
      <vt:lpstr>HISTORY… TYPE OF BLEEDING</vt:lpstr>
      <vt:lpstr>HISTORY</vt:lpstr>
      <vt:lpstr>HISTORY… REVIEW OF SYSTEMS</vt:lpstr>
      <vt:lpstr>LAB WORK… PETECHIAL RASH &amp; MUCUS MEMBRANE BLEEDING</vt:lpstr>
      <vt:lpstr>vWD WORK UP</vt:lpstr>
      <vt:lpstr>CONCLUSION</vt:lpstr>
      <vt:lpstr>REFERENCING</vt:lpstr>
    </vt:vector>
  </TitlesOfParts>
  <Company>khcc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Patients with Bleeding Tendency</dc:title>
  <dc:creator>mjarrar</dc:creator>
  <cp:lastModifiedBy>UVP</cp:lastModifiedBy>
  <cp:revision>73</cp:revision>
  <dcterms:created xsi:type="dcterms:W3CDTF">2004-03-30T10:37:55Z</dcterms:created>
  <dcterms:modified xsi:type="dcterms:W3CDTF">2012-03-23T14:28:39Z</dcterms:modified>
</cp:coreProperties>
</file>