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4" r:id="rId3"/>
    <p:sldId id="257" r:id="rId4"/>
    <p:sldId id="275" r:id="rId5"/>
    <p:sldId id="276" r:id="rId6"/>
    <p:sldId id="277" r:id="rId7"/>
    <p:sldId id="259" r:id="rId8"/>
    <p:sldId id="286" r:id="rId9"/>
    <p:sldId id="287" r:id="rId10"/>
    <p:sldId id="278" r:id="rId11"/>
    <p:sldId id="260" r:id="rId12"/>
    <p:sldId id="288" r:id="rId13"/>
    <p:sldId id="279" r:id="rId14"/>
    <p:sldId id="280" r:id="rId15"/>
    <p:sldId id="270" r:id="rId16"/>
    <p:sldId id="281" r:id="rId17"/>
    <p:sldId id="282" r:id="rId18"/>
    <p:sldId id="283" r:id="rId19"/>
    <p:sldId id="284" r:id="rId20"/>
    <p:sldId id="272" r:id="rId21"/>
    <p:sldId id="271" r:id="rId22"/>
    <p:sldId id="273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05F6A2-8CCA-4649-A6D2-9E9480D6282F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0E0E21-C08B-B64C-98C6-49C174117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rombosis-online.com/" TargetMode="External"/><Relationship Id="rId2" Type="http://schemas.openxmlformats.org/officeDocument/2006/relationships/hyperlink" Target="http://www.lf1.cuni.cz/pat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1115" y="4139738"/>
            <a:ext cx="6480048" cy="230124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i="1" dirty="0" smtClean="0"/>
              <a:t>Disseminated intravascular coagulopathy (DIC)</a:t>
            </a:r>
            <a:endParaRPr lang="en-US" i="1" dirty="0"/>
          </a:p>
        </p:txBody>
      </p:sp>
      <p:pic>
        <p:nvPicPr>
          <p:cNvPr id="4" name="Picture 3" descr="d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9" y="365759"/>
            <a:ext cx="3538092" cy="5104015"/>
          </a:xfrm>
          <a:prstGeom prst="rect">
            <a:avLst/>
          </a:prstGeom>
        </p:spPr>
      </p:pic>
      <p:pic>
        <p:nvPicPr>
          <p:cNvPr id="5" name="Picture 4" descr="clot formatio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73" y="365758"/>
            <a:ext cx="4199743" cy="33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32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Systemic Inflammatory Response Syndrome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What is SIRS?</a:t>
            </a:r>
          </a:p>
          <a:p>
            <a:r>
              <a:rPr lang="en-ZA" dirty="0" smtClean="0"/>
              <a:t>Insult:</a:t>
            </a:r>
          </a:p>
          <a:p>
            <a:pPr lvl="2"/>
            <a:r>
              <a:rPr lang="en-ZA" dirty="0" smtClean="0"/>
              <a:t>Hypoxic reperfusion damage</a:t>
            </a:r>
          </a:p>
          <a:p>
            <a:pPr lvl="2"/>
            <a:r>
              <a:rPr lang="en-ZA" dirty="0" smtClean="0"/>
              <a:t>Infection (</a:t>
            </a:r>
            <a:r>
              <a:rPr lang="en-ZA" dirty="0" err="1" smtClean="0"/>
              <a:t>endotoxin</a:t>
            </a:r>
            <a:r>
              <a:rPr lang="en-ZA" dirty="0" smtClean="0"/>
              <a:t>)</a:t>
            </a:r>
          </a:p>
          <a:p>
            <a:pPr lvl="2"/>
            <a:r>
              <a:rPr lang="en-ZA" dirty="0" smtClean="0"/>
              <a:t>Primary mediators (</a:t>
            </a:r>
            <a:r>
              <a:rPr lang="en-ZA" dirty="0" err="1" smtClean="0"/>
              <a:t>histamin</a:t>
            </a:r>
            <a:r>
              <a:rPr lang="en-ZA" dirty="0" smtClean="0"/>
              <a:t>)</a:t>
            </a:r>
          </a:p>
          <a:p>
            <a:pPr lvl="2"/>
            <a:r>
              <a:rPr lang="en-ZA" dirty="0" smtClean="0"/>
              <a:t>Complexes antigen-antibody</a:t>
            </a:r>
          </a:p>
          <a:p>
            <a:pPr lvl="2"/>
            <a:r>
              <a:rPr lang="en-ZA" dirty="0" smtClean="0"/>
              <a:t>Thrombin a </a:t>
            </a:r>
            <a:r>
              <a:rPr lang="en-ZA" dirty="0" err="1" smtClean="0"/>
              <a:t>plasmin</a:t>
            </a:r>
            <a:r>
              <a:rPr lang="en-ZA" dirty="0" smtClean="0"/>
              <a:t> (DIC)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6533804" y="943494"/>
            <a:ext cx="2128058" cy="6567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SIRS</a:t>
            </a:r>
            <a:endParaRPr lang="en-ZA" dirty="0"/>
          </a:p>
        </p:txBody>
      </p:sp>
      <p:sp>
        <p:nvSpPr>
          <p:cNvPr id="5" name="Oval 4"/>
          <p:cNvSpPr/>
          <p:nvPr/>
        </p:nvSpPr>
        <p:spPr>
          <a:xfrm>
            <a:off x="6168043" y="2069868"/>
            <a:ext cx="2851265" cy="10141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Disorders of microcirculation</a:t>
            </a:r>
            <a:endParaRPr lang="en-ZA" dirty="0"/>
          </a:p>
        </p:txBody>
      </p:sp>
      <p:sp>
        <p:nvSpPr>
          <p:cNvPr id="6" name="Flowchart: Decision 5"/>
          <p:cNvSpPr/>
          <p:nvPr/>
        </p:nvSpPr>
        <p:spPr>
          <a:xfrm>
            <a:off x="6168044" y="3686220"/>
            <a:ext cx="2851265" cy="1388542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Disorders of perfusion</a:t>
            </a:r>
            <a:endParaRPr lang="en-ZA" dirty="0"/>
          </a:p>
        </p:txBody>
      </p:sp>
      <p:sp>
        <p:nvSpPr>
          <p:cNvPr id="7" name="Rounded Rectangle 6"/>
          <p:cNvSpPr/>
          <p:nvPr/>
        </p:nvSpPr>
        <p:spPr>
          <a:xfrm>
            <a:off x="6533804" y="5536276"/>
            <a:ext cx="2128058" cy="101415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Secondary MODS</a:t>
            </a:r>
            <a:endParaRPr lang="en-ZA" dirty="0"/>
          </a:p>
        </p:txBody>
      </p:sp>
      <p:sp>
        <p:nvSpPr>
          <p:cNvPr id="8" name="Down Arrow 7"/>
          <p:cNvSpPr/>
          <p:nvPr/>
        </p:nvSpPr>
        <p:spPr>
          <a:xfrm>
            <a:off x="7448204" y="1600201"/>
            <a:ext cx="249381" cy="469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Down Arrow 8"/>
          <p:cNvSpPr/>
          <p:nvPr/>
        </p:nvSpPr>
        <p:spPr>
          <a:xfrm>
            <a:off x="7448204" y="3084021"/>
            <a:ext cx="249381" cy="602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Down Arrow 10"/>
          <p:cNvSpPr/>
          <p:nvPr/>
        </p:nvSpPr>
        <p:spPr>
          <a:xfrm>
            <a:off x="7448204" y="5074762"/>
            <a:ext cx="249381" cy="461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Hemostasis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emosta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751109" cy="5063332"/>
          </a:xfrm>
        </p:spPr>
      </p:pic>
    </p:spTree>
    <p:extLst>
      <p:ext uri="{BB962C8B-B14F-4D97-AF65-F5344CB8AC3E}">
        <p14:creationId xmlns:p14="http://schemas.microsoft.com/office/powerpoint/2010/main" xmlns="" val="295400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u="sng" dirty="0" err="1" smtClean="0">
                <a:solidFill>
                  <a:srgbClr val="FF0000"/>
                </a:solidFill>
              </a:rPr>
              <a:t>Hemostasis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 Vasoconstriction.</a:t>
            </a:r>
          </a:p>
          <a:p>
            <a:endParaRPr lang="en-ZA" dirty="0"/>
          </a:p>
        </p:txBody>
      </p:sp>
      <p:pic>
        <p:nvPicPr>
          <p:cNvPr id="4" name="Picture 3" descr="vasoconstri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69523"/>
            <a:ext cx="3810000" cy="3048000"/>
          </a:xfrm>
          <a:prstGeom prst="rect">
            <a:avLst/>
          </a:prstGeom>
        </p:spPr>
      </p:pic>
      <p:pic>
        <p:nvPicPr>
          <p:cNvPr id="5" name="Picture 4" descr="vasoconstric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2" y="2769523"/>
            <a:ext cx="3840019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Hemostasis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Platelet plug formation.</a:t>
            </a:r>
            <a:endParaRPr lang="en-US" dirty="0"/>
          </a:p>
        </p:txBody>
      </p:sp>
      <p:sp>
        <p:nvSpPr>
          <p:cNvPr id="2050" name="AutoShape 2" descr="Coagulation cascade - blood process"/>
          <p:cNvSpPr>
            <a:spLocks noChangeAspect="1" noChangeArrowheads="1"/>
          </p:cNvSpPr>
          <p:nvPr/>
        </p:nvSpPr>
        <p:spPr bwMode="auto">
          <a:xfrm>
            <a:off x="63500" y="-844550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52" name="AutoShape 4" descr="Coagulation cascade - blood process"/>
          <p:cNvSpPr>
            <a:spLocks noChangeAspect="1" noChangeArrowheads="1"/>
          </p:cNvSpPr>
          <p:nvPr/>
        </p:nvSpPr>
        <p:spPr bwMode="auto">
          <a:xfrm>
            <a:off x="63500" y="-844550"/>
            <a:ext cx="1714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9" name="Picture 8" descr="cl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16" y="2310938"/>
            <a:ext cx="4088303" cy="42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00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Hemostasis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4" y="1417638"/>
            <a:ext cx="7467600" cy="4525963"/>
          </a:xfrm>
        </p:spPr>
        <p:txBody>
          <a:bodyPr/>
          <a:lstStyle/>
          <a:p>
            <a:r>
              <a:rPr lang="en-US" dirty="0" smtClean="0"/>
              <a:t>Step 3: Coagulation</a:t>
            </a:r>
          </a:p>
          <a:p>
            <a:pPr lvl="2"/>
            <a:r>
              <a:rPr lang="en-US" dirty="0" smtClean="0"/>
              <a:t>Extrinsic coagulation cascade</a:t>
            </a:r>
          </a:p>
          <a:p>
            <a:pPr lvl="2"/>
            <a:r>
              <a:rPr lang="en-US" dirty="0" smtClean="0"/>
              <a:t>Intrinsic coagulation cascade</a:t>
            </a:r>
          </a:p>
          <a:p>
            <a:pPr lvl="2"/>
            <a:r>
              <a:rPr lang="en-US" dirty="0" smtClean="0"/>
              <a:t>Clot formation</a:t>
            </a:r>
          </a:p>
        </p:txBody>
      </p:sp>
      <p:pic>
        <p:nvPicPr>
          <p:cNvPr id="1026" name="Picture 2" descr="C:\Users\Geoff\Documents\Lezahn work\DIC\The blood coagulation process - Nurse CE_files\factor_te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6132" y="2846243"/>
            <a:ext cx="5295900" cy="376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400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Fibrinolysis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Cascade</a:t>
            </a:r>
            <a:endParaRPr lang="en-US" dirty="0"/>
          </a:p>
        </p:txBody>
      </p:sp>
      <p:pic>
        <p:nvPicPr>
          <p:cNvPr id="4" name="Picture 3" descr="fibrinoly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85" y="2413980"/>
            <a:ext cx="59150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53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3" y="0"/>
            <a:ext cx="7467600" cy="1143000"/>
          </a:xfrm>
        </p:spPr>
        <p:txBody>
          <a:bodyPr/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Pathophysiology of DIC</a:t>
            </a:r>
            <a:endParaRPr lang="en-ZA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ic diagra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037" y="1143000"/>
            <a:ext cx="6594764" cy="560584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633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Cardiopulmonary Bypass and DIC</a:t>
            </a:r>
            <a:endParaRPr lang="en-ZA" u="sng" dirty="0">
              <a:solidFill>
                <a:srgbClr val="FF0000"/>
              </a:solidFill>
            </a:endParaRPr>
          </a:p>
        </p:txBody>
      </p:sp>
      <p:pic>
        <p:nvPicPr>
          <p:cNvPr id="14" name="Content Placeholder 13" descr="heart lung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15155"/>
            <a:ext cx="4761576" cy="3737688"/>
          </a:xfrm>
        </p:spPr>
      </p:pic>
      <p:pic>
        <p:nvPicPr>
          <p:cNvPr id="13" name="Content Placeholder 3" descr="27-perfusion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76" y="3694675"/>
            <a:ext cx="3544224" cy="26581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Acute vs. Chronic DIC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Acute DIC – when sudden exposure of blood to procoagulants occurs</a:t>
            </a:r>
          </a:p>
          <a:p>
            <a:r>
              <a:rPr lang="en-ZA" dirty="0" smtClean="0"/>
              <a:t>Chronic DIC – Compensated state when blood is continuously exposed to small amounts of tissue factor</a:t>
            </a:r>
          </a:p>
          <a:p>
            <a:endParaRPr lang="en-ZA" dirty="0" smtClean="0"/>
          </a:p>
          <a:p>
            <a:pPr>
              <a:buNone/>
            </a:pPr>
            <a:endParaRPr lang="en-ZA" dirty="0"/>
          </a:p>
        </p:txBody>
      </p:sp>
      <p:pic>
        <p:nvPicPr>
          <p:cNvPr id="4" name="Picture 3" descr="acute d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60105"/>
            <a:ext cx="4023360" cy="2555462"/>
          </a:xfrm>
          <a:prstGeom prst="rect">
            <a:avLst/>
          </a:prstGeom>
        </p:spPr>
      </p:pic>
      <p:pic>
        <p:nvPicPr>
          <p:cNvPr id="5" name="Picture 4" descr="chronic d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46931" y="3566188"/>
            <a:ext cx="2555461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Causes of DIC</a:t>
            </a:r>
            <a:endParaRPr lang="en-ZA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us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316" y="1417638"/>
            <a:ext cx="7301659" cy="50381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Introduction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What is DIC?</a:t>
            </a:r>
            <a:endParaRPr lang="en-ZA" dirty="0"/>
          </a:p>
        </p:txBody>
      </p:sp>
      <p:pic>
        <p:nvPicPr>
          <p:cNvPr id="13" name="Picture 12" descr="disseminated-intravascular-coagu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96" y="2595442"/>
            <a:ext cx="4035438" cy="3354508"/>
          </a:xfrm>
          <a:prstGeom prst="rect">
            <a:avLst/>
          </a:prstGeom>
        </p:spPr>
      </p:pic>
      <p:pic>
        <p:nvPicPr>
          <p:cNvPr id="5" name="Picture 4" descr="DIC 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134" y="1955410"/>
            <a:ext cx="4054817" cy="39945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Clinical Manifestations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Hemorrhage</a:t>
            </a:r>
            <a:endParaRPr lang="en-ZA" dirty="0" smtClean="0"/>
          </a:p>
          <a:p>
            <a:r>
              <a:rPr lang="en-ZA" dirty="0" smtClean="0"/>
              <a:t>Cerebral thrombus</a:t>
            </a:r>
          </a:p>
          <a:p>
            <a:r>
              <a:rPr lang="en-ZA" dirty="0" smtClean="0"/>
              <a:t>GI bleeding</a:t>
            </a:r>
          </a:p>
          <a:p>
            <a:r>
              <a:rPr lang="en-ZA" dirty="0" smtClean="0"/>
              <a:t>Cyanosis</a:t>
            </a:r>
            <a:endParaRPr lang="en-ZA" dirty="0"/>
          </a:p>
        </p:txBody>
      </p:sp>
      <p:pic>
        <p:nvPicPr>
          <p:cNvPr id="7" name="Content Placeholder 3" descr="cerebral throm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77" y="4720243"/>
            <a:ext cx="2381250" cy="1905000"/>
          </a:xfrm>
          <a:prstGeom prst="rect">
            <a:avLst/>
          </a:prstGeom>
        </p:spPr>
      </p:pic>
      <p:pic>
        <p:nvPicPr>
          <p:cNvPr id="8" name="Picture 7" descr="CM ble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915" y="3607723"/>
            <a:ext cx="2061557" cy="3017519"/>
          </a:xfrm>
          <a:prstGeom prst="rect">
            <a:avLst/>
          </a:prstGeom>
        </p:spPr>
      </p:pic>
      <p:pic>
        <p:nvPicPr>
          <p:cNvPr id="9" name="Picture 8" descr="cyaonos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927" y="4143201"/>
            <a:ext cx="3079988" cy="248204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Diagnosis of DIC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525963"/>
          </a:xfrm>
        </p:spPr>
        <p:txBody>
          <a:bodyPr>
            <a:normAutofit/>
          </a:bodyPr>
          <a:lstStyle/>
          <a:p>
            <a:r>
              <a:rPr lang="en-ZA" sz="2800" dirty="0" smtClean="0"/>
              <a:t>Elevated fibrin </a:t>
            </a:r>
            <a:r>
              <a:rPr lang="en-ZA" sz="2800" dirty="0" err="1" smtClean="0"/>
              <a:t>degredation</a:t>
            </a:r>
            <a:r>
              <a:rPr lang="en-ZA" sz="2800" dirty="0" smtClean="0"/>
              <a:t> products</a:t>
            </a:r>
          </a:p>
          <a:p>
            <a:r>
              <a:rPr lang="en-ZA" sz="2800" dirty="0" smtClean="0"/>
              <a:t>Prolonged </a:t>
            </a:r>
            <a:r>
              <a:rPr lang="en-ZA" sz="2800" dirty="0" err="1" smtClean="0"/>
              <a:t>prothrombin</a:t>
            </a:r>
            <a:r>
              <a:rPr lang="en-ZA" sz="2800" dirty="0" smtClean="0"/>
              <a:t> time</a:t>
            </a:r>
          </a:p>
          <a:p>
            <a:r>
              <a:rPr lang="en-ZA" sz="2800" dirty="0" smtClean="0"/>
              <a:t>Partial </a:t>
            </a:r>
            <a:r>
              <a:rPr lang="en-ZA" sz="2800" dirty="0" err="1" smtClean="0"/>
              <a:t>thromboplastin</a:t>
            </a:r>
            <a:r>
              <a:rPr lang="en-ZA" sz="2800" dirty="0" smtClean="0"/>
              <a:t> time</a:t>
            </a:r>
          </a:p>
          <a:p>
            <a:r>
              <a:rPr lang="en-ZA" sz="2800" dirty="0" smtClean="0"/>
              <a:t>Thrombin time</a:t>
            </a:r>
          </a:p>
          <a:p>
            <a:r>
              <a:rPr lang="en-ZA" sz="2800" dirty="0" smtClean="0"/>
              <a:t>Serum fibrinogen</a:t>
            </a:r>
          </a:p>
          <a:p>
            <a:r>
              <a:rPr lang="en-ZA" sz="2800" dirty="0" err="1" smtClean="0"/>
              <a:t>Thromboelastograph</a:t>
            </a:r>
            <a:r>
              <a:rPr lang="en-ZA" sz="2800" dirty="0" smtClean="0"/>
              <a:t> (TEG)</a:t>
            </a:r>
          </a:p>
          <a:p>
            <a:r>
              <a:rPr lang="en-ZA" sz="2800" dirty="0" smtClean="0"/>
              <a:t>Platelet count</a:t>
            </a:r>
          </a:p>
          <a:p>
            <a:r>
              <a:rPr lang="en-ZA" sz="2800" dirty="0" smtClean="0"/>
              <a:t>Complete blood count</a:t>
            </a:r>
            <a:endParaRPr lang="en-ZA" sz="2800" dirty="0"/>
          </a:p>
        </p:txBody>
      </p:sp>
      <p:pic>
        <p:nvPicPr>
          <p:cNvPr id="6" name="Picture 5" descr="diag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11" y="5290582"/>
            <a:ext cx="1808642" cy="1412153"/>
          </a:xfrm>
          <a:prstGeom prst="rect">
            <a:avLst/>
          </a:prstGeom>
        </p:spPr>
      </p:pic>
      <p:pic>
        <p:nvPicPr>
          <p:cNvPr id="7" name="Picture 6" descr="diagno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03" y="1762298"/>
            <a:ext cx="2065797" cy="2330481"/>
          </a:xfrm>
          <a:prstGeom prst="rect">
            <a:avLst/>
          </a:prstGeom>
        </p:spPr>
      </p:pic>
      <p:pic>
        <p:nvPicPr>
          <p:cNvPr id="8" name="Picture 7" descr="urit-610-coagulation-analyzer-7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54" y="4508416"/>
            <a:ext cx="3491346" cy="219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50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Treatment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609"/>
            <a:ext cx="7467600" cy="4525963"/>
          </a:xfrm>
        </p:spPr>
        <p:txBody>
          <a:bodyPr/>
          <a:lstStyle/>
          <a:p>
            <a:r>
              <a:rPr lang="en-ZA" dirty="0" smtClean="0"/>
              <a:t>Eliminate cause</a:t>
            </a:r>
          </a:p>
          <a:p>
            <a:r>
              <a:rPr lang="en-ZA" dirty="0" smtClean="0"/>
              <a:t>Heparin therapy</a:t>
            </a:r>
          </a:p>
          <a:p>
            <a:r>
              <a:rPr lang="en-ZA" dirty="0" smtClean="0"/>
              <a:t>Fluid replacement</a:t>
            </a:r>
          </a:p>
          <a:p>
            <a:r>
              <a:rPr lang="en-ZA" dirty="0" smtClean="0"/>
              <a:t>Plasma products</a:t>
            </a:r>
          </a:p>
          <a:p>
            <a:pPr>
              <a:buNone/>
            </a:pPr>
            <a:endParaRPr lang="en-ZA" dirty="0"/>
          </a:p>
        </p:txBody>
      </p:sp>
      <p:pic>
        <p:nvPicPr>
          <p:cNvPr id="4" name="Picture 3" descr="ff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556" y="274638"/>
            <a:ext cx="2346960" cy="2882900"/>
          </a:xfrm>
          <a:prstGeom prst="rect">
            <a:avLst/>
          </a:prstGeom>
        </p:spPr>
      </p:pic>
      <p:pic>
        <p:nvPicPr>
          <p:cNvPr id="5" name="Picture 4" descr="hepar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87" y="3886546"/>
            <a:ext cx="3112078" cy="2697134"/>
          </a:xfrm>
          <a:prstGeom prst="rect">
            <a:avLst/>
          </a:prstGeom>
        </p:spPr>
      </p:pic>
      <p:pic>
        <p:nvPicPr>
          <p:cNvPr id="6" name="Picture 5" descr="treat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243" y="3453591"/>
            <a:ext cx="3879273" cy="313008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Referencing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273143" cy="5715000"/>
          </a:xfrm>
        </p:spPr>
        <p:txBody>
          <a:bodyPr/>
          <a:lstStyle/>
          <a:p>
            <a:r>
              <a:rPr lang="en-ZA" sz="1800" dirty="0" err="1" smtClean="0"/>
              <a:t>Ferasatkish</a:t>
            </a:r>
            <a:r>
              <a:rPr lang="en-ZA" sz="1800" dirty="0" smtClean="0"/>
              <a:t> R. </a:t>
            </a:r>
            <a:r>
              <a:rPr lang="en-ZA" sz="1800" dirty="0" err="1" smtClean="0"/>
              <a:t>Naddafnia</a:t>
            </a:r>
            <a:r>
              <a:rPr lang="en-ZA" sz="1800" dirty="0" smtClean="0"/>
              <a:t> H. </a:t>
            </a:r>
            <a:r>
              <a:rPr lang="en-ZA" sz="1800" dirty="0" err="1" smtClean="0"/>
              <a:t>Alavi</a:t>
            </a:r>
            <a:r>
              <a:rPr lang="en-ZA" sz="1800" dirty="0" smtClean="0"/>
              <a:t> S. </a:t>
            </a:r>
            <a:r>
              <a:rPr lang="en-ZA" sz="1800" dirty="0" err="1" smtClean="0"/>
              <a:t>Naseri</a:t>
            </a:r>
            <a:r>
              <a:rPr lang="en-ZA" sz="1800" dirty="0" smtClean="0"/>
              <a:t> M. 2007. Diagnosis and treatment of Disseminated Intravascular Coagulation: A case report. </a:t>
            </a:r>
            <a:r>
              <a:rPr lang="en-ZA" sz="1800" i="1" dirty="0" smtClean="0"/>
              <a:t>Archives of Iranian Medicine;10 (3): 404-408.</a:t>
            </a:r>
          </a:p>
          <a:p>
            <a:r>
              <a:rPr lang="en-ZA" sz="1800" dirty="0" err="1" smtClean="0"/>
              <a:t>Rayatat</a:t>
            </a:r>
            <a:r>
              <a:rPr lang="en-ZA" sz="1800" dirty="0" smtClean="0"/>
              <a:t> CS. 2010. Disseminated Intravascular Coagulation: Pathophysiology and Diagnosis. </a:t>
            </a:r>
            <a:r>
              <a:rPr lang="en-ZA" sz="1800" i="1" dirty="0" smtClean="0"/>
              <a:t>Human Anatomy &amp; Physiology and Renal Disorders. </a:t>
            </a:r>
          </a:p>
          <a:p>
            <a:r>
              <a:rPr lang="en-ZA" sz="1800" dirty="0" err="1" smtClean="0"/>
              <a:t>Kovacova</a:t>
            </a:r>
            <a:r>
              <a:rPr lang="en-ZA" sz="1800" dirty="0" smtClean="0"/>
              <a:t> E. </a:t>
            </a:r>
            <a:r>
              <a:rPr lang="en-ZA" sz="1800" dirty="0" err="1" smtClean="0"/>
              <a:t>Kinova</a:t>
            </a:r>
            <a:r>
              <a:rPr lang="en-ZA" sz="1800" dirty="0" smtClean="0"/>
              <a:t> S. </a:t>
            </a:r>
            <a:r>
              <a:rPr lang="en-ZA" sz="1800" dirty="0" err="1" smtClean="0"/>
              <a:t>Duris</a:t>
            </a:r>
            <a:r>
              <a:rPr lang="en-ZA" sz="1800" dirty="0" smtClean="0"/>
              <a:t> I. </a:t>
            </a:r>
            <a:r>
              <a:rPr lang="en-ZA" sz="1800" dirty="0" err="1" smtClean="0"/>
              <a:t>Remkova</a:t>
            </a:r>
            <a:r>
              <a:rPr lang="en-ZA" sz="1800" dirty="0" smtClean="0"/>
              <a:t> A. 2009. General changes in </a:t>
            </a:r>
            <a:r>
              <a:rPr lang="en-ZA" sz="1800" dirty="0" err="1" smtClean="0"/>
              <a:t>hemostasis</a:t>
            </a:r>
            <a:r>
              <a:rPr lang="en-ZA" sz="1800" dirty="0" smtClean="0"/>
              <a:t> in gastric changes. </a:t>
            </a:r>
            <a:r>
              <a:rPr lang="en-ZA" sz="1800" i="1" dirty="0" err="1" smtClean="0"/>
              <a:t>Bratisl</a:t>
            </a:r>
            <a:r>
              <a:rPr lang="en-ZA" sz="1800" i="1" dirty="0" smtClean="0"/>
              <a:t> </a:t>
            </a:r>
            <a:r>
              <a:rPr lang="en-ZA" sz="1800" i="1" dirty="0" err="1" smtClean="0"/>
              <a:t>Lek</a:t>
            </a:r>
            <a:r>
              <a:rPr lang="en-ZA" sz="1800" i="1" dirty="0" smtClean="0"/>
              <a:t> </a:t>
            </a:r>
            <a:r>
              <a:rPr lang="en-ZA" sz="1800" i="1" dirty="0" err="1" smtClean="0"/>
              <a:t>Listy</a:t>
            </a:r>
            <a:r>
              <a:rPr lang="en-ZA" sz="1800" dirty="0" smtClean="0"/>
              <a:t>; 110 (4).</a:t>
            </a:r>
          </a:p>
          <a:p>
            <a:r>
              <a:rPr lang="en-ZA" sz="1800" dirty="0" err="1" smtClean="0"/>
              <a:t>Janota</a:t>
            </a:r>
            <a:r>
              <a:rPr lang="en-ZA" sz="1800" dirty="0" smtClean="0"/>
              <a:t> J. Systemic inflammatory response syndrome – SIRS and Multiple organ dysfunction  syndrome – MODS. </a:t>
            </a:r>
          </a:p>
          <a:p>
            <a:pPr>
              <a:buNone/>
            </a:pPr>
            <a:r>
              <a:rPr lang="en-ZA" sz="1800" dirty="0" smtClean="0"/>
              <a:t>	Available from: </a:t>
            </a:r>
            <a:r>
              <a:rPr lang="en-ZA" sz="1800" b="1" dirty="0" smtClean="0">
                <a:hlinkClick r:id="rId2"/>
              </a:rPr>
              <a:t>www.lf1.cuni.cz/patf</a:t>
            </a:r>
            <a:r>
              <a:rPr lang="en-ZA" sz="1800" b="1" dirty="0" smtClean="0"/>
              <a:t> </a:t>
            </a:r>
          </a:p>
          <a:p>
            <a:pPr>
              <a:buNone/>
            </a:pPr>
            <a:r>
              <a:rPr lang="en-ZA" sz="1800" b="1" dirty="0" smtClean="0"/>
              <a:t>	</a:t>
            </a:r>
            <a:r>
              <a:rPr lang="en-ZA" sz="1800" dirty="0" smtClean="0"/>
              <a:t>Accessed [ 10 March 2012 ].</a:t>
            </a:r>
          </a:p>
          <a:p>
            <a:r>
              <a:rPr lang="en-ZA" sz="1800" dirty="0" err="1" smtClean="0"/>
              <a:t>Adib-Conquy</a:t>
            </a:r>
            <a:r>
              <a:rPr lang="en-ZA" sz="1800" dirty="0" smtClean="0"/>
              <a:t> M. </a:t>
            </a:r>
            <a:r>
              <a:rPr lang="en-ZA" sz="1800" dirty="0" err="1" smtClean="0"/>
              <a:t>Cavaillon</a:t>
            </a:r>
            <a:r>
              <a:rPr lang="en-ZA" sz="1800" dirty="0" smtClean="0"/>
              <a:t> J. 2009. Compensatory anti-inflammatory </a:t>
            </a:r>
            <a:r>
              <a:rPr lang="en-ZA" sz="1800" dirty="0" err="1" smtClean="0"/>
              <a:t>reponse</a:t>
            </a:r>
            <a:r>
              <a:rPr lang="en-ZA" sz="1800" dirty="0" smtClean="0"/>
              <a:t> syndrome.  Available from: </a:t>
            </a:r>
            <a:r>
              <a:rPr lang="en-ZA" sz="1800" dirty="0" smtClean="0">
                <a:hlinkClick r:id="rId3"/>
              </a:rPr>
              <a:t>www.thrombosis-online.com</a:t>
            </a:r>
            <a:r>
              <a:rPr lang="en-ZA" sz="1800" dirty="0" smtClean="0"/>
              <a:t>  [Accessed 10 March 2012] </a:t>
            </a:r>
          </a:p>
          <a:p>
            <a:r>
              <a:rPr lang="en-ZA" sz="1800" dirty="0" err="1" smtClean="0"/>
              <a:t>Marieb</a:t>
            </a:r>
            <a:r>
              <a:rPr lang="en-ZA" sz="1800" dirty="0" smtClean="0"/>
              <a:t> E. 2007. Human Anatomy and Physiology. </a:t>
            </a:r>
            <a:r>
              <a:rPr lang="en-ZA" sz="1800" dirty="0" err="1" smtClean="0"/>
              <a:t>Wolters</a:t>
            </a:r>
            <a:r>
              <a:rPr lang="en-ZA" sz="1800" dirty="0" smtClean="0"/>
              <a:t> and </a:t>
            </a:r>
            <a:r>
              <a:rPr lang="en-ZA" sz="1800" dirty="0" err="1" smtClean="0"/>
              <a:t>Kluwer</a:t>
            </a:r>
            <a:r>
              <a:rPr lang="en-ZA" sz="1800" dirty="0" smtClean="0"/>
              <a:t>.</a:t>
            </a:r>
            <a:endParaRPr lang="en-ZA" sz="1800" smtClean="0"/>
          </a:p>
          <a:p>
            <a:endParaRPr lang="en-ZA" sz="1800" dirty="0" smtClean="0"/>
          </a:p>
          <a:p>
            <a:pPr>
              <a:buNone/>
            </a:pPr>
            <a:endParaRPr lang="en-ZA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Patient with DIC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ic presents 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95796"/>
            <a:ext cx="8287789" cy="43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32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" y="274638"/>
            <a:ext cx="8707902" cy="1143000"/>
          </a:xfrm>
        </p:spPr>
        <p:txBody>
          <a:bodyPr>
            <a:noAutofit/>
          </a:bodyPr>
          <a:lstStyle/>
          <a:p>
            <a:pPr algn="ctr"/>
            <a:r>
              <a:rPr lang="en-ZA" sz="4400" u="sng" dirty="0" smtClean="0">
                <a:solidFill>
                  <a:srgbClr val="FF0000"/>
                </a:solidFill>
              </a:rPr>
              <a:t>Inflammatory Response Syndrome</a:t>
            </a:r>
            <a:endParaRPr lang="en-ZA" sz="44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What is Inflammation?</a:t>
            </a:r>
          </a:p>
          <a:p>
            <a:pPr lvl="0"/>
            <a:r>
              <a:rPr lang="en-ZA" dirty="0" smtClean="0"/>
              <a:t>Insult:</a:t>
            </a:r>
          </a:p>
          <a:p>
            <a:pPr lvl="2"/>
            <a:r>
              <a:rPr lang="en-ZA" dirty="0" smtClean="0"/>
              <a:t>Biologic (microorganism)</a:t>
            </a:r>
          </a:p>
          <a:p>
            <a:pPr lvl="2"/>
            <a:r>
              <a:rPr lang="en-ZA" dirty="0" smtClean="0"/>
              <a:t>Physical (mechanical insult, radiation)</a:t>
            </a:r>
          </a:p>
          <a:p>
            <a:pPr lvl="2"/>
            <a:r>
              <a:rPr lang="en-ZA" dirty="0" smtClean="0"/>
              <a:t>Chemical (poisons, acids)</a:t>
            </a:r>
          </a:p>
          <a:p>
            <a:pPr lvl="2"/>
            <a:r>
              <a:rPr lang="en-ZA" dirty="0" smtClean="0"/>
              <a:t>Metabolic (hypoxia, malnutrition)</a:t>
            </a:r>
          </a:p>
          <a:p>
            <a:pPr lvl="2"/>
            <a:r>
              <a:rPr lang="en-ZA" dirty="0" smtClean="0"/>
              <a:t>Immunologic (autoimmune diseases)</a:t>
            </a:r>
          </a:p>
          <a:p>
            <a:pPr lvl="2"/>
            <a:r>
              <a:rPr lang="en-ZA" dirty="0" err="1" smtClean="0"/>
              <a:t>Endogenic</a:t>
            </a:r>
            <a:r>
              <a:rPr lang="en-ZA" dirty="0" smtClean="0"/>
              <a:t> disorders of </a:t>
            </a:r>
            <a:r>
              <a:rPr lang="en-ZA" dirty="0" err="1" smtClean="0"/>
              <a:t>neurohumoral</a:t>
            </a:r>
            <a:r>
              <a:rPr lang="en-ZA" dirty="0" smtClean="0"/>
              <a:t> regulation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489"/>
            <a:ext cx="8335108" cy="6246056"/>
          </a:xfrm>
        </p:spPr>
        <p:txBody>
          <a:bodyPr/>
          <a:lstStyle/>
          <a:p>
            <a:r>
              <a:rPr lang="en-ZA" sz="2400" dirty="0" smtClean="0"/>
              <a:t>Systems Responsible for Inflammatory Response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5380254" y="781396"/>
            <a:ext cx="2078181" cy="1949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Endothelial cells</a:t>
            </a:r>
            <a:endParaRPr lang="en-ZA" dirty="0"/>
          </a:p>
        </p:txBody>
      </p:sp>
      <p:sp>
        <p:nvSpPr>
          <p:cNvPr id="6" name="Oval 5"/>
          <p:cNvSpPr/>
          <p:nvPr/>
        </p:nvSpPr>
        <p:spPr>
          <a:xfrm>
            <a:off x="2048767" y="781396"/>
            <a:ext cx="2020633" cy="1949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Platelets</a:t>
            </a:r>
            <a:endParaRPr lang="en-ZA" dirty="0"/>
          </a:p>
        </p:txBody>
      </p:sp>
      <p:sp>
        <p:nvSpPr>
          <p:cNvPr id="7" name="Oval 6"/>
          <p:cNvSpPr/>
          <p:nvPr/>
        </p:nvSpPr>
        <p:spPr>
          <a:xfrm>
            <a:off x="3674224" y="4591822"/>
            <a:ext cx="2344191" cy="2266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Plasmatic </a:t>
            </a:r>
            <a:r>
              <a:rPr lang="en-ZA" dirty="0" err="1" smtClean="0"/>
              <a:t>Hemo</a:t>
            </a:r>
            <a:r>
              <a:rPr lang="en-ZA" dirty="0" smtClean="0"/>
              <a:t>-coagulation system</a:t>
            </a:r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6419345" y="3147965"/>
            <a:ext cx="2372963" cy="2122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Leucocytes</a:t>
            </a:r>
            <a:endParaRPr lang="en-ZA" dirty="0"/>
          </a:p>
        </p:txBody>
      </p:sp>
      <p:sp>
        <p:nvSpPr>
          <p:cNvPr id="9" name="Oval 8"/>
          <p:cNvSpPr/>
          <p:nvPr/>
        </p:nvSpPr>
        <p:spPr>
          <a:xfrm>
            <a:off x="748146" y="3147965"/>
            <a:ext cx="2310938" cy="2122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Complement</a:t>
            </a:r>
            <a:endParaRPr lang="en-ZA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69400" y="1396538"/>
            <a:ext cx="1310854" cy="16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069400" y="1995056"/>
            <a:ext cx="1310854" cy="1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7119851" y="2600603"/>
            <a:ext cx="417555" cy="259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6840416" y="2789557"/>
            <a:ext cx="417556" cy="299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5802285" y="4591821"/>
            <a:ext cx="617061" cy="362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018415" y="4954385"/>
            <a:ext cx="400931" cy="31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059084" y="4591823"/>
            <a:ext cx="615140" cy="362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26327" y="4954386"/>
            <a:ext cx="847897" cy="548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946136" y="2624261"/>
            <a:ext cx="417556" cy="212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309978" y="2880998"/>
            <a:ext cx="417556" cy="11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826327" y="2521630"/>
            <a:ext cx="2553927" cy="953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3059084" y="2730408"/>
            <a:ext cx="2743200" cy="1043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059084" y="3773979"/>
            <a:ext cx="3360261" cy="249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3059085" y="4023359"/>
            <a:ext cx="3360261" cy="199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2870928" y="3393350"/>
            <a:ext cx="1652637" cy="744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H="1">
            <a:off x="3092653" y="3311978"/>
            <a:ext cx="1861413" cy="698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4564008" y="3137413"/>
            <a:ext cx="1861411" cy="1047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073483" y="3245957"/>
            <a:ext cx="1652635" cy="1039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069401" y="2310938"/>
            <a:ext cx="2349945" cy="1163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4069401" y="2521631"/>
            <a:ext cx="2349945" cy="1252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Characteristics of Inflammation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Local Inflammation</a:t>
            </a:r>
          </a:p>
          <a:p>
            <a:pPr lvl="2"/>
            <a:r>
              <a:rPr lang="en-ZA" dirty="0" smtClean="0"/>
              <a:t>Swelling</a:t>
            </a:r>
          </a:p>
          <a:p>
            <a:pPr lvl="2"/>
            <a:r>
              <a:rPr lang="en-ZA" dirty="0" smtClean="0"/>
              <a:t>Redness</a:t>
            </a:r>
          </a:p>
          <a:p>
            <a:pPr lvl="2"/>
            <a:r>
              <a:rPr lang="en-ZA" dirty="0" smtClean="0"/>
              <a:t>Heat</a:t>
            </a:r>
          </a:p>
          <a:p>
            <a:pPr lvl="2"/>
            <a:r>
              <a:rPr lang="en-ZA" dirty="0" smtClean="0"/>
              <a:t>Pain</a:t>
            </a:r>
          </a:p>
          <a:p>
            <a:pPr lvl="2"/>
            <a:r>
              <a:rPr lang="en-ZA" dirty="0" smtClean="0"/>
              <a:t>Dysfunction of </a:t>
            </a:r>
          </a:p>
          <a:p>
            <a:pPr lvl="2">
              <a:buNone/>
            </a:pPr>
            <a:r>
              <a:rPr lang="en-ZA" dirty="0" smtClean="0"/>
              <a:t>	organs involved</a:t>
            </a:r>
          </a:p>
          <a:p>
            <a:pPr>
              <a:buNone/>
            </a:pPr>
            <a:endParaRPr lang="en-ZA" dirty="0" smtClean="0"/>
          </a:p>
        </p:txBody>
      </p:sp>
      <p:pic>
        <p:nvPicPr>
          <p:cNvPr id="4" name="Picture 3" descr="inflamm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5" y="2821854"/>
            <a:ext cx="4705002" cy="33043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849674"/>
            <a:ext cx="231383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12" y="0"/>
            <a:ext cx="7467600" cy="11430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Tissue Response to Injury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312" y="5130097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Vasodilation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9251" y="4849674"/>
            <a:ext cx="1731897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4664" y="4849674"/>
            <a:ext cx="1385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Kill invading bacteria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52355" y="4849674"/>
            <a:ext cx="222672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82240" y="5130097"/>
            <a:ext cx="161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Wound healing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32932" y="3001068"/>
            <a:ext cx="2694490" cy="1716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70976" y="3001068"/>
            <a:ext cx="0" cy="1716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27422" y="3001068"/>
            <a:ext cx="2765106" cy="1716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 descr="blee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613" y="1143000"/>
            <a:ext cx="4689696" cy="26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27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Inflammatory process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Inflammatory chemicals released</a:t>
            </a:r>
          </a:p>
          <a:p>
            <a:r>
              <a:rPr lang="en-ZA" dirty="0" smtClean="0"/>
              <a:t>Macrophages are activated</a:t>
            </a:r>
          </a:p>
          <a:p>
            <a:r>
              <a:rPr lang="en-ZA" dirty="0" smtClean="0"/>
              <a:t>Histamine and </a:t>
            </a:r>
            <a:r>
              <a:rPr lang="en-ZA" dirty="0" err="1" smtClean="0"/>
              <a:t>kinins</a:t>
            </a:r>
            <a:r>
              <a:rPr lang="en-ZA" dirty="0" smtClean="0"/>
              <a:t> released</a:t>
            </a:r>
          </a:p>
          <a:p>
            <a:r>
              <a:rPr lang="en-ZA" dirty="0" smtClean="0"/>
              <a:t>Capillaries dilate</a:t>
            </a:r>
          </a:p>
          <a:p>
            <a:endParaRPr lang="en-ZA" dirty="0"/>
          </a:p>
        </p:txBody>
      </p:sp>
      <p:pic>
        <p:nvPicPr>
          <p:cNvPr id="5" name="Picture 4" descr="macroph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124" y="3498273"/>
            <a:ext cx="4247803" cy="2906684"/>
          </a:xfrm>
          <a:prstGeom prst="rect">
            <a:avLst/>
          </a:prstGeom>
        </p:spPr>
      </p:pic>
      <p:pic>
        <p:nvPicPr>
          <p:cNvPr id="6" name="Picture 5" descr="capillaries dila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67418"/>
            <a:ext cx="3379818" cy="21375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u="sng" dirty="0" smtClean="0">
                <a:solidFill>
                  <a:srgbClr val="FF0000"/>
                </a:solidFill>
              </a:rPr>
              <a:t>Inflammatory process continued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Invaders destroyed</a:t>
            </a:r>
          </a:p>
          <a:p>
            <a:r>
              <a:rPr lang="en-ZA" dirty="0" err="1" smtClean="0"/>
              <a:t>Phagocytosis</a:t>
            </a:r>
            <a:endParaRPr lang="en-ZA" dirty="0" smtClean="0"/>
          </a:p>
          <a:p>
            <a:r>
              <a:rPr lang="en-ZA" dirty="0" smtClean="0"/>
              <a:t>WBC’s produced and released</a:t>
            </a:r>
          </a:p>
          <a:p>
            <a:r>
              <a:rPr lang="en-ZA" dirty="0" smtClean="0"/>
              <a:t>Lymphocytes produce antibodies</a:t>
            </a:r>
          </a:p>
          <a:p>
            <a:r>
              <a:rPr lang="en-ZA" dirty="0" smtClean="0"/>
              <a:t>Healing</a:t>
            </a:r>
          </a:p>
        </p:txBody>
      </p:sp>
      <p:pic>
        <p:nvPicPr>
          <p:cNvPr id="4" name="Picture 3" descr="phagocut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251" y="3973484"/>
            <a:ext cx="3982515" cy="2632165"/>
          </a:xfrm>
          <a:prstGeom prst="rect">
            <a:avLst/>
          </a:prstGeom>
        </p:spPr>
      </p:pic>
      <p:pic>
        <p:nvPicPr>
          <p:cNvPr id="5" name="Picture 4" descr="antibod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20" y="4376972"/>
            <a:ext cx="2228677" cy="22286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Custom 4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FF0000"/>
      </a:accent1>
      <a:accent2>
        <a:srgbClr val="C00000"/>
      </a:accent2>
      <a:accent3>
        <a:srgbClr val="D2DA7A"/>
      </a:accent3>
      <a:accent4>
        <a:srgbClr val="F2F2F2"/>
      </a:accent4>
      <a:accent5>
        <a:srgbClr val="B88472"/>
      </a:accent5>
      <a:accent6>
        <a:srgbClr val="8E736A"/>
      </a:accent6>
      <a:hlink>
        <a:srgbClr val="600000"/>
      </a:hlink>
      <a:folHlink>
        <a:srgbClr val="6B56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637</TotalTime>
  <Words>376</Words>
  <Application>Microsoft Macintosh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Technic</vt:lpstr>
      <vt:lpstr>Disseminated intravascular coagulopathy (DIC)</vt:lpstr>
      <vt:lpstr>Introduction</vt:lpstr>
      <vt:lpstr>Patient with DIC</vt:lpstr>
      <vt:lpstr>Inflammatory Response Syndrome</vt:lpstr>
      <vt:lpstr>Slide 5</vt:lpstr>
      <vt:lpstr>Characteristics of Inflammation</vt:lpstr>
      <vt:lpstr>Tissue Response to Injury</vt:lpstr>
      <vt:lpstr>Inflammatory process</vt:lpstr>
      <vt:lpstr>Inflammatory process continued</vt:lpstr>
      <vt:lpstr>Systemic Inflammatory Response Syndrome</vt:lpstr>
      <vt:lpstr>Hemostasis</vt:lpstr>
      <vt:lpstr>Hemostasis</vt:lpstr>
      <vt:lpstr>Hemostasis</vt:lpstr>
      <vt:lpstr>Hemostasis</vt:lpstr>
      <vt:lpstr>Fibrinolysis</vt:lpstr>
      <vt:lpstr>Pathophysiology of DIC</vt:lpstr>
      <vt:lpstr>Cardiopulmonary Bypass and DIC</vt:lpstr>
      <vt:lpstr>Acute vs. Chronic DIC</vt:lpstr>
      <vt:lpstr>Causes of DIC</vt:lpstr>
      <vt:lpstr>Clinical Manifestations</vt:lpstr>
      <vt:lpstr>Diagnosis of DIC</vt:lpstr>
      <vt:lpstr>Treatment</vt:lpstr>
      <vt:lpstr>Referencing</vt:lpstr>
    </vt:vector>
  </TitlesOfParts>
  <Company>drjjordaan@gmail.com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Disseminated intravascular coagulopathy (DIC)</dc:title>
  <dc:creator>Johan Jordaan</dc:creator>
  <cp:lastModifiedBy>Geoff</cp:lastModifiedBy>
  <cp:revision>82</cp:revision>
  <dcterms:created xsi:type="dcterms:W3CDTF">2012-03-05T10:51:23Z</dcterms:created>
  <dcterms:modified xsi:type="dcterms:W3CDTF">2012-03-22T15:38:00Z</dcterms:modified>
</cp:coreProperties>
</file>