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xls" ContentType="application/vnd.ms-exce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64"/>
  </p:notesMasterIdLst>
  <p:sldIdLst>
    <p:sldId id="315" r:id="rId2"/>
    <p:sldId id="486" r:id="rId3"/>
    <p:sldId id="487" r:id="rId4"/>
    <p:sldId id="488" r:id="rId5"/>
    <p:sldId id="489" r:id="rId6"/>
    <p:sldId id="490" r:id="rId7"/>
    <p:sldId id="272" r:id="rId8"/>
    <p:sldId id="274" r:id="rId9"/>
    <p:sldId id="261" r:id="rId10"/>
    <p:sldId id="491" r:id="rId11"/>
    <p:sldId id="275" r:id="rId12"/>
    <p:sldId id="276" r:id="rId13"/>
    <p:sldId id="492" r:id="rId14"/>
    <p:sldId id="493" r:id="rId15"/>
    <p:sldId id="502" r:id="rId16"/>
    <p:sldId id="271" r:id="rId17"/>
    <p:sldId id="485" r:id="rId18"/>
    <p:sldId id="503" r:id="rId19"/>
    <p:sldId id="504" r:id="rId20"/>
    <p:sldId id="451" r:id="rId21"/>
    <p:sldId id="434" r:id="rId22"/>
    <p:sldId id="347" r:id="rId23"/>
    <p:sldId id="348" r:id="rId24"/>
    <p:sldId id="432" r:id="rId25"/>
    <p:sldId id="349" r:id="rId26"/>
    <p:sldId id="350" r:id="rId27"/>
    <p:sldId id="444" r:id="rId28"/>
    <p:sldId id="445" r:id="rId29"/>
    <p:sldId id="466" r:id="rId30"/>
    <p:sldId id="453" r:id="rId31"/>
    <p:sldId id="454" r:id="rId32"/>
    <p:sldId id="462" r:id="rId33"/>
    <p:sldId id="455" r:id="rId34"/>
    <p:sldId id="464" r:id="rId35"/>
    <p:sldId id="473" r:id="rId36"/>
    <p:sldId id="467" r:id="rId37"/>
    <p:sldId id="465" r:id="rId38"/>
    <p:sldId id="468" r:id="rId39"/>
    <p:sldId id="470" r:id="rId40"/>
    <p:sldId id="471" r:id="rId41"/>
    <p:sldId id="472" r:id="rId42"/>
    <p:sldId id="474" r:id="rId43"/>
    <p:sldId id="475" r:id="rId44"/>
    <p:sldId id="483" r:id="rId45"/>
    <p:sldId id="480" r:id="rId46"/>
    <p:sldId id="482" r:id="rId47"/>
    <p:sldId id="477" r:id="rId48"/>
    <p:sldId id="478" r:id="rId49"/>
    <p:sldId id="479" r:id="rId50"/>
    <p:sldId id="353" r:id="rId51"/>
    <p:sldId id="354" r:id="rId52"/>
    <p:sldId id="442" r:id="rId53"/>
    <p:sldId id="372" r:id="rId54"/>
    <p:sldId id="374" r:id="rId55"/>
    <p:sldId id="501" r:id="rId56"/>
    <p:sldId id="500" r:id="rId57"/>
    <p:sldId id="494" r:id="rId58"/>
    <p:sldId id="495" r:id="rId59"/>
    <p:sldId id="496" r:id="rId60"/>
    <p:sldId id="497" r:id="rId61"/>
    <p:sldId id="498" r:id="rId62"/>
    <p:sldId id="499" r:id="rId63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565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F5E9ED8-160F-4C3E-8AB5-B20F0E5E5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540850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633A8D-1792-4D0D-AF29-4315F364B81B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CD82F5-98D3-4611-8068-0979F7DFD140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B814DA-3CE7-485C-9B35-F987890F152B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7FD6D1-F133-451B-B74F-C34A1FD4F4EC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4764B1-5ACC-4B0D-A203-98798FDFBBDF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C7C62A-D652-488C-BF7D-8E3B3977D894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26598A-36EF-47B2-9E00-70AB3FC6B231}" type="slidenum">
              <a:rPr lang="en-US" smtClean="0"/>
              <a:pPr/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96A160-D3A2-4B15-9C0F-FF9AE89960F1}" type="slidenum">
              <a:rPr lang="en-US" smtClean="0"/>
              <a:pPr/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ABD342-2D0A-4659-92A7-DD975893A770}" type="slidenum">
              <a:rPr lang="en-US" smtClean="0"/>
              <a:pPr/>
              <a:t>53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A2B390-05C7-4513-9856-F7372E58B857}" type="slidenum">
              <a:rPr lang="en-US" smtClean="0"/>
              <a:pPr/>
              <a:t>54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ABD342-2D0A-4659-92A7-DD975893A770}" type="slidenum">
              <a:rPr lang="en-US" smtClean="0"/>
              <a:pPr/>
              <a:t>55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5C05DB-6260-43FB-BC80-D7789D196D40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65183A-8060-4B34-9CDB-8B7054077033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D06B5F-2885-454E-A27F-C2F46889666B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EBBA41-BD73-43F6-AA8C-37BEC773A459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6C26AC-962A-4B82-921D-1750FA9B3DD7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B560D9-29FA-4684-A8EB-04C61BFC5A92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5E1B22-2104-4450-A565-6CCD1CB6637E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6FEC5B-6717-40AF-9272-E93273528873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B60C8E-14E7-4CE3-A32E-F9A80439588C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083E25-32B8-4B7D-8A87-78E2B57A2643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1C84DD-4931-4300-BD6D-9A53A93447D7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B81A51-E109-4E72-A7A6-144F9F0BA195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AF5E6B-F645-4228-AFA5-E6AF3C1B9890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FA89A2-03FE-4E05-822B-3518F8DEAAA6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AF5E6B-F645-4228-AFA5-E6AF3C1B9890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1EBD2-A9FC-4726-AF3B-CEDB79999B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8200B-190D-49CC-9C12-328D071FFC0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45DF9-39F8-48FA-834A-0F5F169EBB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91210-A698-4E59-AC56-0F7DA2239A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34258-941E-4858-B191-902EC48E37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28FC4-84DD-41E1-A7D7-937B76A258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6A839-B83B-4014-959F-0FEB32A8EB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11537-EED3-46C3-A37D-E6FAAE2EEB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63A2A-59B2-4FB1-8384-A131DC5A78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CB26F-37BC-4A1A-966E-2D0F65B09B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C428E-7491-4777-A235-C93CC1A9AC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8786655-2E80-4D2C-9E8A-225926725A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96" r:id="rId2"/>
    <p:sldLayoutId id="2147483705" r:id="rId3"/>
    <p:sldLayoutId id="2147483697" r:id="rId4"/>
    <p:sldLayoutId id="2147483706" r:id="rId5"/>
    <p:sldLayoutId id="2147483698" r:id="rId6"/>
    <p:sldLayoutId id="2147483699" r:id="rId7"/>
    <p:sldLayoutId id="2147483707" r:id="rId8"/>
    <p:sldLayoutId id="2147483700" r:id="rId9"/>
    <p:sldLayoutId id="2147483701" r:id="rId10"/>
    <p:sldLayoutId id="214748370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365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97-2003_Worksheet1.xls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hyperlink" Target="http://www.novalung.com/userfiles/de/Produkte_Service/Hohlfasermembran_gr.jpg" TargetMode="Externa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Cardiac ECMO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92080" y="5373688"/>
            <a:ext cx="3528070" cy="11303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2800" dirty="0" smtClean="0"/>
              <a:t>CJ Jordaan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1900" dirty="0" smtClean="0"/>
              <a:t>Dept. Cardiothoracic surgery and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1900" dirty="0" smtClean="0"/>
              <a:t>Critical care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1900" dirty="0" smtClean="0"/>
              <a:t>University of the Free state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1900" dirty="0" smtClean="0"/>
              <a:t>Bloemfontein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5517232"/>
            <a:ext cx="25431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7238" y="908720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 smtClean="0">
                <a:solidFill>
                  <a:schemeClr val="accent1">
                    <a:lumMod val="50000"/>
                  </a:schemeClr>
                </a:solidFill>
              </a:rPr>
              <a:t>EACTS/ </a:t>
            </a:r>
            <a:r>
              <a:rPr lang="en-ZA" sz="3200" dirty="0" err="1" smtClean="0">
                <a:solidFill>
                  <a:schemeClr val="accent1">
                    <a:lumMod val="50000"/>
                  </a:schemeClr>
                </a:solidFill>
              </a:rPr>
              <a:t>Hannes</a:t>
            </a:r>
            <a:r>
              <a:rPr lang="en-ZA" sz="3200" dirty="0" smtClean="0">
                <a:solidFill>
                  <a:schemeClr val="accent1">
                    <a:lumMod val="50000"/>
                  </a:schemeClr>
                </a:solidFill>
              </a:rPr>
              <a:t> Meyer symposium 2012</a:t>
            </a:r>
            <a:endParaRPr lang="en-ZA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ECMO indications..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b="1" u="sng" dirty="0" smtClean="0"/>
              <a:t>Respiratory:</a:t>
            </a:r>
            <a:endParaRPr lang="en-ZA" b="1" u="sng" dirty="0"/>
          </a:p>
          <a:p>
            <a:r>
              <a:rPr lang="en-ZA" dirty="0" smtClean="0"/>
              <a:t>ARDS</a:t>
            </a:r>
          </a:p>
          <a:p>
            <a:r>
              <a:rPr lang="en-ZA" dirty="0" smtClean="0"/>
              <a:t>Pneumonia</a:t>
            </a:r>
          </a:p>
          <a:p>
            <a:r>
              <a:rPr lang="en-ZA" dirty="0" smtClean="0"/>
              <a:t>Trauma</a:t>
            </a:r>
          </a:p>
          <a:p>
            <a:r>
              <a:rPr lang="en-ZA" dirty="0" smtClean="0"/>
              <a:t>Primary graft failure</a:t>
            </a:r>
          </a:p>
          <a:p>
            <a:r>
              <a:rPr lang="en-ZA" dirty="0" smtClean="0"/>
              <a:t>Paediatric population:</a:t>
            </a:r>
          </a:p>
          <a:p>
            <a:pPr lvl="1"/>
            <a:r>
              <a:rPr lang="en-ZA" dirty="0" smtClean="0"/>
              <a:t>Meconium aspiration</a:t>
            </a:r>
          </a:p>
          <a:p>
            <a:pPr lvl="1"/>
            <a:r>
              <a:rPr lang="en-ZA" dirty="0" smtClean="0"/>
              <a:t>Congenital diaphragm herniation</a:t>
            </a:r>
          </a:p>
          <a:p>
            <a:pPr lvl="1"/>
            <a:r>
              <a:rPr lang="en-ZA" dirty="0" smtClean="0"/>
              <a:t>Cardiac support</a:t>
            </a:r>
          </a:p>
          <a:p>
            <a:pPr lvl="1"/>
            <a:r>
              <a:rPr lang="en-ZA" dirty="0" smtClean="0"/>
              <a:t>Pulmonary hypertension</a:t>
            </a:r>
          </a:p>
          <a:p>
            <a:endParaRPr lang="en-Z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332" y="877267"/>
            <a:ext cx="346710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441" t="23249" r="12168" b="5413"/>
          <a:stretch/>
        </p:blipFill>
        <p:spPr bwMode="auto">
          <a:xfrm>
            <a:off x="4820421" y="3914475"/>
            <a:ext cx="3984011" cy="2739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758" y="620688"/>
            <a:ext cx="4244737" cy="5468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3539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8305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dirty="0" smtClean="0"/>
              <a:t>Cardiac (V-A) ECMO support: Indications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133600"/>
            <a:ext cx="7772400" cy="4191000"/>
          </a:xfrm>
        </p:spPr>
        <p:txBody>
          <a:bodyPr/>
          <a:lstStyle/>
          <a:p>
            <a:pPr algn="ctr" eaLnBrk="1" hangingPunct="1">
              <a:buClr>
                <a:schemeClr val="tx1"/>
              </a:buClr>
              <a:buFontTx/>
              <a:buNone/>
            </a:pPr>
            <a:r>
              <a:rPr lang="en-GB" sz="2000" b="1" smtClean="0"/>
              <a:t> 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441325" y="1174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2400">
              <a:latin typeface="Times New Roman" charset="0"/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143000" y="2209800"/>
            <a:ext cx="746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sz="2400">
              <a:latin typeface="Times New Roman" charset="0"/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914400" y="1981200"/>
            <a:ext cx="8001000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2400" dirty="0">
                <a:solidFill>
                  <a:schemeClr val="tx2"/>
                </a:solidFill>
                <a:latin typeface="Times New Roman" charset="0"/>
              </a:rPr>
              <a:t>University of Michigan Criteria</a:t>
            </a:r>
          </a:p>
          <a:p>
            <a:pPr eaLnBrk="0" hangingPunct="0"/>
            <a:endParaRPr lang="en-GB" sz="2400" dirty="0">
              <a:solidFill>
                <a:schemeClr val="tx2"/>
              </a:solidFill>
              <a:latin typeface="Times New Roman" charset="0"/>
            </a:endParaRPr>
          </a:p>
          <a:p>
            <a:pPr eaLnBrk="0" hangingPunct="0"/>
            <a:r>
              <a:rPr lang="en-GB" sz="2000" dirty="0">
                <a:latin typeface="Times New Roman" charset="0"/>
              </a:rPr>
              <a:t>Cardiac index		</a:t>
            </a:r>
            <a:r>
              <a:rPr lang="en-GB" sz="2000" dirty="0" smtClean="0">
                <a:latin typeface="Times New Roman" charset="0"/>
              </a:rPr>
              <a:t>&lt; 2 </a:t>
            </a:r>
            <a:r>
              <a:rPr lang="en-GB" sz="2000" dirty="0">
                <a:latin typeface="Times New Roman" charset="0"/>
              </a:rPr>
              <a:t>l/m</a:t>
            </a:r>
            <a:r>
              <a:rPr lang="en-GB" sz="2000" baseline="30000" dirty="0">
                <a:latin typeface="Times New Roman" charset="0"/>
              </a:rPr>
              <a:t>2 </a:t>
            </a:r>
            <a:r>
              <a:rPr lang="en-GB" sz="2000" dirty="0">
                <a:latin typeface="Times New Roman" charset="0"/>
              </a:rPr>
              <a:t>per min for 3 h</a:t>
            </a:r>
          </a:p>
          <a:p>
            <a:pPr eaLnBrk="0" hangingPunct="0"/>
            <a:endParaRPr lang="en-GB" sz="2000" dirty="0">
              <a:latin typeface="Times New Roman" charset="0"/>
            </a:endParaRPr>
          </a:p>
          <a:p>
            <a:pPr eaLnBrk="0" hangingPunct="0"/>
            <a:r>
              <a:rPr lang="en-GB" sz="2000" dirty="0">
                <a:latin typeface="Times New Roman" charset="0"/>
              </a:rPr>
              <a:t>Metabolic acidosis	Base deficit &gt; 5 for 3 h</a:t>
            </a:r>
          </a:p>
          <a:p>
            <a:pPr eaLnBrk="0" hangingPunct="0"/>
            <a:endParaRPr lang="en-GB" sz="2000" dirty="0">
              <a:latin typeface="Times New Roman" charset="0"/>
            </a:endParaRPr>
          </a:p>
          <a:p>
            <a:pPr eaLnBrk="0" hangingPunct="0"/>
            <a:r>
              <a:rPr lang="en-GB" sz="2000" dirty="0">
                <a:latin typeface="Times New Roman" charset="0"/>
              </a:rPr>
              <a:t>Blood Pressure	 	Neonate MAP 	&lt; 40 mm Hg </a:t>
            </a:r>
          </a:p>
          <a:p>
            <a:pPr eaLnBrk="0" hangingPunct="0"/>
            <a:r>
              <a:rPr lang="en-GB" sz="2000" dirty="0">
                <a:latin typeface="Times New Roman" charset="0"/>
              </a:rPr>
              <a:t>			Infant MAP  	&lt; 50 mm Hg</a:t>
            </a:r>
          </a:p>
          <a:p>
            <a:pPr eaLnBrk="0" hangingPunct="0"/>
            <a:r>
              <a:rPr lang="en-GB" sz="2000" dirty="0">
                <a:latin typeface="Times New Roman" charset="0"/>
              </a:rPr>
              <a:t>			Child MAP  	&lt; 60 mm Hg</a:t>
            </a:r>
          </a:p>
          <a:p>
            <a:pPr eaLnBrk="0" hangingPunct="0"/>
            <a:r>
              <a:rPr lang="en-GB" sz="2000" dirty="0">
                <a:latin typeface="Times New Roman" charset="0"/>
              </a:rPr>
              <a:t>			Urine 		&lt; 0.5 ml/</a:t>
            </a:r>
            <a:r>
              <a:rPr lang="en-GB" sz="2000" dirty="0" err="1">
                <a:latin typeface="Times New Roman" charset="0"/>
              </a:rPr>
              <a:t>hr</a:t>
            </a:r>
            <a:endParaRPr lang="en-GB" sz="2000" dirty="0">
              <a:latin typeface="Times New Roman" charset="0"/>
            </a:endParaRPr>
          </a:p>
          <a:p>
            <a:pPr eaLnBrk="0" hangingPunct="0"/>
            <a:endParaRPr lang="en-GB" sz="2000" dirty="0">
              <a:latin typeface="Times New Roman" charset="0"/>
            </a:endParaRPr>
          </a:p>
          <a:p>
            <a:pPr eaLnBrk="0" hangingPunct="0"/>
            <a:r>
              <a:rPr lang="en-GB" sz="2000" dirty="0">
                <a:latin typeface="Times New Roman" charset="0"/>
              </a:rPr>
              <a:t>After an operation	Technically satisfactory repair and </a:t>
            </a:r>
          </a:p>
          <a:p>
            <a:pPr eaLnBrk="0" hangingPunct="0"/>
            <a:r>
              <a:rPr lang="en-GB" sz="2000" dirty="0">
                <a:latin typeface="Times New Roman" charset="0"/>
              </a:rPr>
              <a:t>			failure to wean off bypass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548680"/>
            <a:ext cx="8305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dirty="0" smtClean="0"/>
              <a:t>Cardiac (V-A) ECMO support: </a:t>
            </a:r>
            <a:br>
              <a:rPr lang="en-GB" sz="3200" dirty="0" smtClean="0"/>
            </a:br>
            <a:r>
              <a:rPr lang="en-GB" sz="3200" dirty="0" smtClean="0"/>
              <a:t>Contra-indications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133600"/>
            <a:ext cx="7772400" cy="4191000"/>
          </a:xfrm>
        </p:spPr>
        <p:txBody>
          <a:bodyPr/>
          <a:lstStyle/>
          <a:p>
            <a:pPr algn="ctr" eaLnBrk="1" hangingPunct="1">
              <a:buClr>
                <a:schemeClr val="tx1"/>
              </a:buClr>
              <a:buFontTx/>
              <a:buNone/>
            </a:pPr>
            <a:r>
              <a:rPr lang="en-GB" sz="2000" b="1" smtClean="0"/>
              <a:t> 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41325" y="1174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2400">
              <a:latin typeface="Times New Roman" charset="0"/>
            </a:endParaRP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143000" y="2209800"/>
            <a:ext cx="746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sz="2400">
              <a:latin typeface="Times New Roman" charset="0"/>
            </a:endParaRP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611560" y="1772816"/>
            <a:ext cx="80010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2000" dirty="0">
                <a:latin typeface="Times New Roman" charset="0"/>
              </a:rPr>
              <a:t>Actual or possible major brain injury </a:t>
            </a:r>
          </a:p>
          <a:p>
            <a:pPr eaLnBrk="0" hangingPunct="0"/>
            <a:endParaRPr lang="en-GB" sz="2000" dirty="0">
              <a:latin typeface="Times New Roman" charset="0"/>
            </a:endParaRPr>
          </a:p>
          <a:p>
            <a:pPr eaLnBrk="0" hangingPunct="0"/>
            <a:endParaRPr lang="en-GB" sz="2000" dirty="0">
              <a:latin typeface="Times New Roman" charset="0"/>
            </a:endParaRPr>
          </a:p>
          <a:p>
            <a:pPr eaLnBrk="0" hangingPunct="0"/>
            <a:r>
              <a:rPr lang="en-GB" sz="2000" dirty="0">
                <a:latin typeface="Times New Roman" charset="0"/>
              </a:rPr>
              <a:t>Prolonged shock  		Low Blood Pressure  	</a:t>
            </a:r>
          </a:p>
          <a:p>
            <a:pPr eaLnBrk="0" hangingPunct="0"/>
            <a:r>
              <a:rPr lang="en-GB" sz="2000" dirty="0">
                <a:latin typeface="Times New Roman" charset="0"/>
              </a:rPr>
              <a:t>			Metabolic acidosis &gt; 5 for 12 h </a:t>
            </a:r>
          </a:p>
          <a:p>
            <a:pPr eaLnBrk="0" hangingPunct="0"/>
            <a:r>
              <a:rPr lang="en-GB" sz="2000" dirty="0">
                <a:latin typeface="Times New Roman" charset="0"/>
              </a:rPr>
              <a:t>			Oliguria &lt;0.5 ml/h for &gt;12 h</a:t>
            </a:r>
          </a:p>
          <a:p>
            <a:pPr eaLnBrk="0" hangingPunct="0"/>
            <a:endParaRPr lang="en-GB" sz="2000" dirty="0">
              <a:latin typeface="Times New Roman" charset="0"/>
            </a:endParaRPr>
          </a:p>
          <a:p>
            <a:pPr eaLnBrk="0" hangingPunct="0"/>
            <a:endParaRPr lang="en-GB" sz="2000" dirty="0">
              <a:latin typeface="Times New Roman" charset="0"/>
            </a:endParaRPr>
          </a:p>
          <a:p>
            <a:pPr eaLnBrk="0" hangingPunct="0"/>
            <a:r>
              <a:rPr lang="en-GB" sz="2000" dirty="0">
                <a:latin typeface="Times New Roman" charset="0"/>
              </a:rPr>
              <a:t>After an operation	Technically unsatisfactory </a:t>
            </a:r>
            <a:r>
              <a:rPr lang="en-GB" sz="2000" dirty="0" smtClean="0">
                <a:latin typeface="Times New Roman" charset="0"/>
              </a:rPr>
              <a:t>repair</a:t>
            </a:r>
          </a:p>
          <a:p>
            <a:pPr eaLnBrk="0" hangingPunct="0"/>
            <a:endParaRPr lang="en-GB" sz="2000" dirty="0" smtClean="0">
              <a:latin typeface="Times New Roman" charset="0"/>
            </a:endParaRPr>
          </a:p>
          <a:p>
            <a:pPr eaLnBrk="0" hangingPunct="0"/>
            <a:r>
              <a:rPr lang="en-GB" sz="2000" dirty="0" smtClean="0">
                <a:latin typeface="Times New Roman" charset="0"/>
              </a:rPr>
              <a:t>Disseminated malignancy</a:t>
            </a:r>
          </a:p>
          <a:p>
            <a:pPr eaLnBrk="0" hangingPunct="0"/>
            <a:r>
              <a:rPr lang="en-GB" sz="2000" dirty="0" smtClean="0">
                <a:latin typeface="Times New Roman" charset="0"/>
              </a:rPr>
              <a:t>Advanced age</a:t>
            </a:r>
          </a:p>
          <a:p>
            <a:pPr eaLnBrk="0" hangingPunct="0"/>
            <a:r>
              <a:rPr lang="en-GB" sz="2000" dirty="0" smtClean="0">
                <a:latin typeface="Times New Roman" charset="0"/>
              </a:rPr>
              <a:t>Unwitnessed cardiac arrest</a:t>
            </a:r>
          </a:p>
          <a:p>
            <a:pPr eaLnBrk="0" hangingPunct="0"/>
            <a:r>
              <a:rPr lang="en-GB" sz="2000" dirty="0" smtClean="0">
                <a:latin typeface="Times New Roman" charset="0"/>
              </a:rPr>
              <a:t>Prolonged resuscitation</a:t>
            </a:r>
          </a:p>
          <a:p>
            <a:pPr eaLnBrk="0" hangingPunct="0"/>
            <a:r>
              <a:rPr lang="en-GB" sz="2000" dirty="0" smtClean="0">
                <a:latin typeface="Times New Roman" charset="0"/>
              </a:rPr>
              <a:t>Aortic insufficiency</a:t>
            </a:r>
          </a:p>
          <a:p>
            <a:pPr eaLnBrk="0" hangingPunct="0"/>
            <a:endParaRPr lang="en-GB" sz="2000" dirty="0" smtClean="0">
              <a:latin typeface="Times New Roman" charset="0"/>
            </a:endParaRPr>
          </a:p>
          <a:p>
            <a:pPr eaLnBrk="0" hangingPunct="0"/>
            <a:endParaRPr lang="en-GB" sz="2000" dirty="0">
              <a:latin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Neonatal criteria.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ZA" sz="2000" dirty="0" smtClean="0"/>
              <a:t>Gestational </a:t>
            </a:r>
            <a:r>
              <a:rPr lang="en-ZA" sz="2000" dirty="0"/>
              <a:t>age ≥ 34 weeks or </a:t>
            </a:r>
            <a:endParaRPr lang="en-ZA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ZA" sz="2000" dirty="0" smtClean="0"/>
              <a:t>Birth </a:t>
            </a:r>
            <a:r>
              <a:rPr lang="en-ZA" sz="2000" dirty="0"/>
              <a:t>weight ≥ 2000g</a:t>
            </a:r>
          </a:p>
          <a:p>
            <a:pPr marL="457200" indent="-457200">
              <a:buFont typeface="+mj-lt"/>
              <a:buAutoNum type="arabicPeriod"/>
            </a:pPr>
            <a:r>
              <a:rPr lang="en-ZA" sz="2000" dirty="0"/>
              <a:t>No evidence of significant coagulopathy or uncontrolled bleeding</a:t>
            </a:r>
          </a:p>
          <a:p>
            <a:pPr marL="457200" indent="-457200">
              <a:buFont typeface="+mj-lt"/>
              <a:buAutoNum type="arabicPeriod"/>
            </a:pPr>
            <a:r>
              <a:rPr lang="en-ZA" sz="2000" dirty="0"/>
              <a:t>No major intracranial </a:t>
            </a:r>
            <a:r>
              <a:rPr lang="en-ZA" sz="2000" dirty="0" smtClean="0"/>
              <a:t>haemorrhage, &lt; </a:t>
            </a:r>
            <a:r>
              <a:rPr lang="en-ZA" sz="2000" dirty="0"/>
              <a:t>grade 2 IVH</a:t>
            </a:r>
          </a:p>
          <a:p>
            <a:pPr marL="457200" indent="-457200">
              <a:buFont typeface="+mj-lt"/>
              <a:buAutoNum type="arabicPeriod"/>
            </a:pPr>
            <a:r>
              <a:rPr lang="en-ZA" sz="2000" dirty="0"/>
              <a:t>Reversible lung disease with length of mechanical ventilation &lt; 10-14 days</a:t>
            </a:r>
          </a:p>
          <a:p>
            <a:pPr marL="457200" indent="-457200">
              <a:buFont typeface="+mj-lt"/>
              <a:buAutoNum type="arabicPeriod"/>
            </a:pPr>
            <a:r>
              <a:rPr lang="en-ZA" sz="2000" dirty="0"/>
              <a:t>No </a:t>
            </a:r>
            <a:r>
              <a:rPr lang="en-ZA" sz="2000" dirty="0" smtClean="0"/>
              <a:t>correctable </a:t>
            </a:r>
            <a:r>
              <a:rPr lang="en-ZA" sz="2000" dirty="0"/>
              <a:t>congenital heart disease</a:t>
            </a:r>
          </a:p>
          <a:p>
            <a:pPr marL="457200" indent="-457200">
              <a:buFont typeface="+mj-lt"/>
              <a:buAutoNum type="arabicPeriod"/>
            </a:pPr>
            <a:r>
              <a:rPr lang="en-ZA" sz="2000" dirty="0"/>
              <a:t>No lethal congenital anomalies</a:t>
            </a:r>
          </a:p>
          <a:p>
            <a:pPr marL="457200" indent="-457200">
              <a:buFont typeface="+mj-lt"/>
              <a:buAutoNum type="arabicPeriod"/>
            </a:pPr>
            <a:r>
              <a:rPr lang="en-ZA" sz="2000" dirty="0"/>
              <a:t>No evidence of </a:t>
            </a:r>
            <a:r>
              <a:rPr lang="en-ZA" sz="2000" dirty="0" smtClean="0"/>
              <a:t>irreversible</a:t>
            </a:r>
          </a:p>
          <a:p>
            <a:pPr marL="0" indent="0">
              <a:buNone/>
            </a:pPr>
            <a:r>
              <a:rPr lang="en-ZA" sz="2000" dirty="0"/>
              <a:t> </a:t>
            </a:r>
            <a:r>
              <a:rPr lang="en-ZA" sz="2000" dirty="0" smtClean="0"/>
              <a:t>        </a:t>
            </a:r>
            <a:r>
              <a:rPr lang="en-ZA" sz="2000" dirty="0"/>
              <a:t>brain damage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86" y="4221088"/>
            <a:ext cx="4396802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4853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1124744"/>
                <a:ext cx="8229600" cy="4876800"/>
              </a:xfrm>
            </p:spPr>
            <p:txBody>
              <a:bodyPr/>
              <a:lstStyle/>
              <a:p>
                <a:r>
                  <a:rPr lang="en-ZA" dirty="0" smtClean="0"/>
                  <a:t>Respiratory criteria:</a:t>
                </a:r>
              </a:p>
              <a:p>
                <a:pPr lvl="1"/>
                <a:r>
                  <a:rPr lang="en-ZA" dirty="0" err="1" smtClean="0"/>
                  <a:t>AaDO</a:t>
                </a:r>
                <a14:m>
                  <m:oMath xmlns:m="http://schemas.openxmlformats.org/officeDocument/2006/math">
                    <m:r>
                      <a:rPr lang="en-ZA" i="1" smtClean="0">
                        <a:latin typeface="Cambria Math"/>
                      </a:rPr>
                      <m:t>₂</m:t>
                    </m:r>
                  </m:oMath>
                </a14:m>
                <a:r>
                  <a:rPr lang="en-ZA" dirty="0" smtClean="0"/>
                  <a:t>  &gt; 605-620 mmHg for 4- 12 hours</a:t>
                </a:r>
              </a:p>
              <a:p>
                <a:pPr lvl="1"/>
                <a:r>
                  <a:rPr lang="en-ZA" dirty="0" smtClean="0"/>
                  <a:t>Oxygenation index  &gt; 35-60 for 1– 6 hours</a:t>
                </a:r>
              </a:p>
              <a:p>
                <a:pPr lvl="1"/>
                <a:r>
                  <a:rPr lang="en-ZA" dirty="0"/>
                  <a:t>PaO</a:t>
                </a:r>
                <a:r>
                  <a:rPr lang="en-ZA" dirty="0" smtClean="0"/>
                  <a:t>₂             &lt; 35- 60 mmHg 2-12 hours</a:t>
                </a:r>
              </a:p>
              <a:p>
                <a:pPr lvl="1"/>
                <a:r>
                  <a:rPr lang="en-ZA" dirty="0" smtClean="0"/>
                  <a:t>pH                  &lt; 7,25 for 2 hours or </a:t>
                </a:r>
              </a:p>
              <a:p>
                <a:pPr marL="274637" lvl="1" indent="0">
                  <a:buNone/>
                </a:pPr>
                <a:r>
                  <a:rPr lang="en-ZA" dirty="0"/>
                  <a:t> </a:t>
                </a:r>
                <a:r>
                  <a:rPr lang="en-ZA" dirty="0" smtClean="0"/>
                  <a:t>                           with hypotension</a:t>
                </a:r>
              </a:p>
              <a:p>
                <a:pPr lvl="1"/>
                <a:r>
                  <a:rPr lang="en-ZA" dirty="0" smtClean="0"/>
                  <a:t>Acute deterioration</a:t>
                </a:r>
                <a:endParaRPr lang="en-ZA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124744"/>
                <a:ext cx="8229600" cy="4876800"/>
              </a:xfrm>
              <a:blipFill rotWithShape="1">
                <a:blip r:embed="rId2" cstate="print"/>
                <a:stretch>
                  <a:fillRect l="-667" t="-875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08258"/>
            <a:ext cx="3384376" cy="253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23" t="2569" r="4397" b="3759"/>
          <a:stretch/>
        </p:blipFill>
        <p:spPr bwMode="auto">
          <a:xfrm>
            <a:off x="5724128" y="2519755"/>
            <a:ext cx="3037415" cy="4126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5796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ECMO circuit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mtClean="0"/>
              <a:t>Bypass vs ECMO</a:t>
            </a:r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79388" y="2133600"/>
          <a:ext cx="8763000" cy="3081338"/>
        </p:xfrm>
        <a:graphic>
          <a:graphicData uri="http://schemas.openxmlformats.org/presentationml/2006/ole">
            <p:oleObj spid="_x0000_s1038" name="Worksheet" r:id="rId4" imgW="8988840" imgH="3161160" progId="Excel.Shee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0964" name="Picture 2" descr="http://icvts.oxfordjournals.org/content/9/5/780/F1.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692150"/>
            <a:ext cx="8643937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04025" y="1052513"/>
            <a:ext cx="2201863" cy="27781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/>
              <a:t>polymethylpentene (PMP)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Pump head: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840" y="1600200"/>
            <a:ext cx="5554960" cy="4876800"/>
          </a:xfrm>
        </p:spPr>
        <p:txBody>
          <a:bodyPr/>
          <a:lstStyle/>
          <a:p>
            <a:r>
              <a:rPr lang="en-US" sz="1400" dirty="0" smtClean="0"/>
              <a:t>Magnetic levitation of the impeller</a:t>
            </a:r>
          </a:p>
          <a:p>
            <a:r>
              <a:rPr lang="en-US" sz="1400" dirty="0" smtClean="0"/>
              <a:t>No wear resulting in reduced downtime and low maintenance cost</a:t>
            </a:r>
          </a:p>
          <a:p>
            <a:r>
              <a:rPr lang="en-US" sz="1400" dirty="0" smtClean="0"/>
              <a:t>No lubrication required plus the capability of running dry</a:t>
            </a:r>
          </a:p>
          <a:p>
            <a:r>
              <a:rPr lang="en-US" sz="1400" dirty="0" smtClean="0"/>
              <a:t>No particle generation</a:t>
            </a:r>
          </a:p>
          <a:p>
            <a:r>
              <a:rPr lang="en-US" sz="1400" dirty="0" smtClean="0"/>
              <a:t>Wide clearances between the pump casing and impeller, and therefore, no clotting or stopping of the pump</a:t>
            </a:r>
          </a:p>
          <a:p>
            <a:r>
              <a:rPr lang="en-US" sz="1400" dirty="0" smtClean="0"/>
              <a:t>Simple cleaning, sterilization, and exchange of the pump casing and/or impeller</a:t>
            </a:r>
          </a:p>
          <a:p>
            <a:r>
              <a:rPr lang="en-US" sz="1400" dirty="0" smtClean="0"/>
              <a:t>Wide temperature range</a:t>
            </a:r>
          </a:p>
          <a:p>
            <a:r>
              <a:rPr lang="en-US" sz="1400" dirty="0" smtClean="0"/>
              <a:t>Extremely low vibration and noise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</p:txBody>
      </p:sp>
      <p:pic>
        <p:nvPicPr>
          <p:cNvPr id="92162" name="Picture 2" descr="http://www.wisely.com.sg/WGS/images/levitronixschemat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2381250" cy="2162176"/>
          </a:xfrm>
          <a:prstGeom prst="rect">
            <a:avLst/>
          </a:prstGeom>
          <a:noFill/>
        </p:spPr>
      </p:pic>
      <p:pic>
        <p:nvPicPr>
          <p:cNvPr id="92164" name="Picture 4" descr="http://www.levitronix.com/tl_files/images/fluidhandling/Pictures/Thirdpage_267x267/Pump%20Construction%20Elements%20400x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73016"/>
            <a:ext cx="2945904" cy="2945904"/>
          </a:xfrm>
          <a:prstGeom prst="rect">
            <a:avLst/>
          </a:prstGeom>
          <a:noFill/>
        </p:spPr>
      </p:pic>
      <p:pic>
        <p:nvPicPr>
          <p:cNvPr id="92166" name="Picture 6" descr="http://www.icetlab.com/Pictures/bio_pump_80_plu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653136"/>
            <a:ext cx="2143125" cy="1847851"/>
          </a:xfrm>
          <a:prstGeom prst="rect">
            <a:avLst/>
          </a:prstGeom>
          <a:noFill/>
        </p:spPr>
      </p:pic>
      <p:pic>
        <p:nvPicPr>
          <p:cNvPr id="92168" name="Picture 8" descr="http://www.pumps-processes.com/pics/magazine/cfturbo_impeller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4725144"/>
            <a:ext cx="1905000" cy="1724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PMP Oxygenators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876800"/>
          </a:xfrm>
        </p:spPr>
        <p:txBody>
          <a:bodyPr/>
          <a:lstStyle/>
          <a:p>
            <a:r>
              <a:rPr lang="en-US" sz="1200" dirty="0" smtClean="0"/>
              <a:t>Diffusion </a:t>
            </a:r>
            <a:r>
              <a:rPr lang="en-US" sz="1200" dirty="0" smtClean="0"/>
              <a:t>membrane made from polymethylpentene (PMP). </a:t>
            </a:r>
          </a:p>
          <a:p>
            <a:r>
              <a:rPr lang="en-US" sz="1200" dirty="0" smtClean="0"/>
              <a:t>Woven into a complex configuration of hollow fibers. </a:t>
            </a:r>
          </a:p>
          <a:p>
            <a:pPr lvl="1"/>
            <a:r>
              <a:rPr lang="en-US" sz="1200" dirty="0" smtClean="0"/>
              <a:t>low resistance configuration mat arranged in well defined stacks</a:t>
            </a:r>
          </a:p>
          <a:p>
            <a:pPr lvl="1"/>
            <a:r>
              <a:rPr lang="en-US" sz="1200" dirty="0" smtClean="0"/>
              <a:t>maximum blood/gas mixing</a:t>
            </a:r>
            <a:r>
              <a:rPr lang="en-US" sz="800" dirty="0" smtClean="0"/>
              <a:t>.</a:t>
            </a:r>
          </a:p>
          <a:p>
            <a:pPr lvl="1"/>
            <a:endParaRPr lang="en-US" sz="800" dirty="0" smtClean="0"/>
          </a:p>
          <a:p>
            <a:r>
              <a:rPr lang="en-US" sz="1200" dirty="0" smtClean="0"/>
              <a:t>Gas transfer takes place without the direct contact with blood. </a:t>
            </a:r>
          </a:p>
          <a:p>
            <a:r>
              <a:rPr lang="en-US" sz="1200" dirty="0" smtClean="0"/>
              <a:t>PMP membrane surface in contact with blood is treated with a heparin coating to provide a biocompatible and non-</a:t>
            </a:r>
            <a:r>
              <a:rPr lang="en-US" sz="1200" dirty="0" err="1" smtClean="0"/>
              <a:t>thrombogenic</a:t>
            </a:r>
            <a:r>
              <a:rPr lang="en-US" sz="1200" dirty="0" smtClean="0"/>
              <a:t> surface. </a:t>
            </a:r>
          </a:p>
          <a:p>
            <a:r>
              <a:rPr lang="en-US" sz="1200" dirty="0" smtClean="0"/>
              <a:t>Blood flows over the exterior surface of the device’s </a:t>
            </a:r>
            <a:r>
              <a:rPr lang="en-US" sz="1200" dirty="0" smtClean="0"/>
              <a:t>fibers</a:t>
            </a:r>
            <a:endParaRPr lang="en-US" sz="1200" dirty="0" smtClean="0"/>
          </a:p>
        </p:txBody>
      </p:sp>
      <p:pic>
        <p:nvPicPr>
          <p:cNvPr id="115714" name="Picture 2" descr="http://www.ctsnet.org/graphics/thoracic/fischer/figure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2348880"/>
            <a:ext cx="2103037" cy="1800200"/>
          </a:xfrm>
          <a:prstGeom prst="rect">
            <a:avLst/>
          </a:prstGeom>
          <a:noFill/>
        </p:spPr>
      </p:pic>
      <p:pic>
        <p:nvPicPr>
          <p:cNvPr id="115716" name="Picture 4" descr="http://www.romed.be/IManager/Image/384/13589/26119/0/1/1/0/FR/Oxy_Kl_AUS_LT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4077072"/>
            <a:ext cx="2381250" cy="2409826"/>
          </a:xfrm>
          <a:prstGeom prst="rect">
            <a:avLst/>
          </a:prstGeom>
          <a:noFill/>
        </p:spPr>
      </p:pic>
      <p:pic>
        <p:nvPicPr>
          <p:cNvPr id="115718" name="Picture 6" descr="http://www.maquet.com/images/thumbs/320_Quadrox_overvi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581128"/>
            <a:ext cx="3048000" cy="1914525"/>
          </a:xfrm>
          <a:prstGeom prst="rect">
            <a:avLst/>
          </a:prstGeom>
          <a:noFill/>
        </p:spPr>
      </p:pic>
      <p:pic>
        <p:nvPicPr>
          <p:cNvPr id="115720" name="Picture 8" descr="http://www.novalung.com/userfiles/de/Produkte_Service/Hohlfasermembran_180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620688"/>
            <a:ext cx="1714500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smtClean="0"/>
              <a:t>First SUCCESFULL case in 1976</a:t>
            </a:r>
          </a:p>
          <a:p>
            <a:pPr lvl="1"/>
            <a:r>
              <a:rPr lang="en-ZA" dirty="0" smtClean="0"/>
              <a:t>ECMO had several limitations</a:t>
            </a:r>
          </a:p>
          <a:p>
            <a:pPr lvl="1"/>
            <a:r>
              <a:rPr lang="en-ZA" dirty="0" smtClean="0"/>
              <a:t>Due to poor outcomes (poor indications</a:t>
            </a:r>
            <a:r>
              <a:rPr lang="en-ZA" dirty="0" smtClean="0"/>
              <a:t>)</a:t>
            </a:r>
            <a:endParaRPr lang="en-ZA" dirty="0" smtClean="0"/>
          </a:p>
          <a:p>
            <a:pPr lvl="1"/>
            <a:r>
              <a:rPr lang="en-ZA" dirty="0" smtClean="0"/>
              <a:t>ECMO had high mortalities worldwide</a:t>
            </a:r>
          </a:p>
          <a:p>
            <a:pPr lvl="2"/>
            <a:r>
              <a:rPr lang="en-ZA" dirty="0" smtClean="0"/>
              <a:t>High costs involved</a:t>
            </a:r>
          </a:p>
          <a:p>
            <a:pPr lvl="2"/>
            <a:r>
              <a:rPr lang="en-ZA" dirty="0" smtClean="0"/>
              <a:t>Only few selected centres worldwide persisting</a:t>
            </a:r>
          </a:p>
          <a:p>
            <a:pPr lvl="2"/>
            <a:endParaRPr lang="en-ZA" dirty="0"/>
          </a:p>
          <a:p>
            <a:r>
              <a:rPr lang="en-ZA" sz="3200" dirty="0" smtClean="0">
                <a:solidFill>
                  <a:schemeClr val="tx2">
                    <a:lumMod val="75000"/>
                  </a:schemeClr>
                </a:solidFill>
              </a:rPr>
              <a:t>THEN CAME THE REBIRTH OF ECMO</a:t>
            </a:r>
            <a:endParaRPr lang="en-ZA" sz="3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759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Cannula Design - Physics</a:t>
            </a:r>
            <a:endParaRPr lang="en-US" dirty="0" smtClean="0"/>
          </a:p>
        </p:txBody>
      </p:sp>
      <p:sp>
        <p:nvSpPr>
          <p:cNvPr id="3891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Char char="•"/>
            </a:pPr>
            <a:r>
              <a:rPr lang="en-GB" dirty="0" smtClean="0"/>
              <a:t>Poisseulle’s Law</a:t>
            </a:r>
          </a:p>
          <a:p>
            <a:pPr eaLnBrk="1" hangingPunct="1">
              <a:buFontTx/>
              <a:buChar char="•"/>
            </a:pPr>
            <a:endParaRPr lang="en-GB" dirty="0" smtClean="0"/>
          </a:p>
          <a:p>
            <a:pPr eaLnBrk="1" hangingPunct="1">
              <a:buFontTx/>
              <a:buNone/>
            </a:pPr>
            <a:r>
              <a:rPr lang="en-GB" dirty="0" smtClean="0"/>
              <a:t>		Flow </a:t>
            </a:r>
            <a:r>
              <a:rPr lang="el-GR" dirty="0" smtClean="0"/>
              <a:t>α</a:t>
            </a:r>
            <a:r>
              <a:rPr lang="en-GB" dirty="0" smtClean="0"/>
              <a:t>   </a:t>
            </a:r>
            <a:r>
              <a:rPr lang="en-GB" u="sng" dirty="0" smtClean="0"/>
              <a:t>Radius</a:t>
            </a:r>
            <a:r>
              <a:rPr lang="en-GB" u="sng" baseline="30000" dirty="0" smtClean="0"/>
              <a:t>4</a:t>
            </a:r>
            <a:r>
              <a:rPr lang="en-GB" u="sng" dirty="0" smtClean="0"/>
              <a:t> x Pressure</a:t>
            </a:r>
            <a:endParaRPr lang="en-GB" dirty="0" smtClean="0"/>
          </a:p>
          <a:p>
            <a:pPr eaLnBrk="1" hangingPunct="1">
              <a:buFontTx/>
              <a:buNone/>
            </a:pPr>
            <a:r>
              <a:rPr lang="en-GB" dirty="0" smtClean="0"/>
              <a:t>				      Length</a:t>
            </a:r>
          </a:p>
          <a:p>
            <a:pPr eaLnBrk="1" hangingPunct="1">
              <a:buFontTx/>
              <a:buChar char="•"/>
            </a:pPr>
            <a:endParaRPr lang="en-GB" dirty="0" smtClean="0"/>
          </a:p>
          <a:p>
            <a:pPr eaLnBrk="1" hangingPunct="1">
              <a:buFontTx/>
              <a:buChar char="•"/>
            </a:pPr>
            <a:r>
              <a:rPr lang="en-GB" dirty="0" smtClean="0"/>
              <a:t>In other words short and fat is best</a:t>
            </a:r>
          </a:p>
          <a:p>
            <a:pPr eaLnBrk="1" hangingPunct="1">
              <a:buFontTx/>
              <a:buChar char="•"/>
            </a:pPr>
            <a:endParaRPr lang="en-GB" dirty="0" smtClean="0"/>
          </a:p>
          <a:p>
            <a:pPr eaLnBrk="1" hangingPunct="1">
              <a:buFontTx/>
              <a:buChar char="•"/>
            </a:pPr>
            <a:endParaRPr lang="en-GB" dirty="0" smtClean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513263"/>
            <a:ext cx="1450975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497" y="4569258"/>
            <a:ext cx="131127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13262"/>
            <a:ext cx="1457325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688" y="4712133"/>
            <a:ext cx="738187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Management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Management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ECMO </a:t>
            </a:r>
          </a:p>
          <a:p>
            <a:pPr lvl="1" eaLnBrk="1" hangingPunct="1"/>
            <a:r>
              <a:rPr lang="en-GB" sz="2400" dirty="0" smtClean="0"/>
              <a:t>Flow and FiO</a:t>
            </a:r>
            <a:r>
              <a:rPr lang="en-GB" sz="2400" baseline="-25000" dirty="0">
                <a:solidFill>
                  <a:srgbClr val="292934"/>
                </a:solidFill>
              </a:rPr>
              <a:t>2</a:t>
            </a:r>
            <a:r>
              <a:rPr lang="en-GB" sz="2400" dirty="0" smtClean="0"/>
              <a:t> governs oxygen delivery</a:t>
            </a:r>
          </a:p>
          <a:p>
            <a:pPr lvl="1" eaLnBrk="1" hangingPunct="1"/>
            <a:r>
              <a:rPr lang="en-GB" sz="2400" dirty="0" smtClean="0"/>
              <a:t>Sweep governs CO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 clearance</a:t>
            </a:r>
          </a:p>
          <a:p>
            <a:pPr lvl="1" eaLnBrk="1" hangingPunct="1"/>
            <a:endParaRPr lang="en-GB" sz="2400" dirty="0" smtClean="0"/>
          </a:p>
          <a:p>
            <a:pPr eaLnBrk="1" hangingPunct="1"/>
            <a:r>
              <a:rPr lang="en-GB" dirty="0" smtClean="0"/>
              <a:t>VA flow adjusted by monitoring MVO</a:t>
            </a:r>
            <a:r>
              <a:rPr lang="en-GB" baseline="-25000" dirty="0" smtClean="0"/>
              <a:t>2 </a:t>
            </a:r>
            <a:r>
              <a:rPr lang="en-GB" dirty="0" smtClean="0"/>
              <a:t>and lactate</a:t>
            </a:r>
          </a:p>
          <a:p>
            <a:pPr eaLnBrk="1" hangingPunct="1"/>
            <a:endParaRPr lang="en-GB" baseline="-25000" dirty="0" smtClean="0"/>
          </a:p>
          <a:p>
            <a:pPr eaLnBrk="1" hangingPunct="1"/>
            <a:r>
              <a:rPr lang="en-GB" dirty="0" smtClean="0"/>
              <a:t>Target value &gt; 75% </a:t>
            </a:r>
          </a:p>
          <a:p>
            <a:pPr lvl="1" eaLnBrk="1" hangingPunct="1"/>
            <a:r>
              <a:rPr lang="en-GB" sz="2400" i="1" dirty="0" smtClean="0">
                <a:solidFill>
                  <a:schemeClr val="hlink"/>
                </a:solidFill>
              </a:rPr>
              <a:t>Beware L</a:t>
            </a:r>
            <a:r>
              <a:rPr lang="en-GB" sz="2400" i="1" dirty="0" smtClean="0">
                <a:solidFill>
                  <a:schemeClr val="hlink"/>
                </a:solidFill>
                <a:sym typeface="Symbol" pitchFamily="18" charset="2"/>
              </a:rPr>
              <a:t> R Shunt</a:t>
            </a:r>
            <a:endParaRPr lang="en-GB" sz="2400" i="1" dirty="0" smtClean="0">
              <a:solidFill>
                <a:schemeClr val="hlink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5080"/>
            <a:ext cx="4026024" cy="2757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mtClean="0"/>
              <a:t>Management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Ventilation</a:t>
            </a:r>
          </a:p>
          <a:p>
            <a:pPr lvl="1" eaLnBrk="1" hangingPunct="1"/>
            <a:r>
              <a:rPr lang="en-GB" dirty="0" smtClean="0"/>
              <a:t>Low tidal volume ventilation</a:t>
            </a:r>
          </a:p>
          <a:p>
            <a:pPr lvl="1" eaLnBrk="1" hangingPunct="1"/>
            <a:r>
              <a:rPr lang="en-GB" dirty="0" smtClean="0"/>
              <a:t>Relatively little blood through the lungs</a:t>
            </a:r>
          </a:p>
          <a:p>
            <a:pPr lvl="1" eaLnBrk="1" hangingPunct="1"/>
            <a:r>
              <a:rPr lang="en-GB" dirty="0" smtClean="0"/>
              <a:t>Coronary perfusion</a:t>
            </a:r>
          </a:p>
          <a:p>
            <a:pPr lvl="1" eaLnBrk="1" hangingPunct="1"/>
            <a:r>
              <a:rPr lang="en-GB" dirty="0" smtClean="0"/>
              <a:t>Occasionally HFOV</a:t>
            </a:r>
          </a:p>
          <a:p>
            <a:pPr lvl="1" eaLnBrk="1" hangingPunct="1"/>
            <a:r>
              <a:rPr lang="en-GB" dirty="0" smtClean="0"/>
              <a:t>Nitric only for trial off </a:t>
            </a:r>
            <a:r>
              <a:rPr lang="en-GB" dirty="0" smtClean="0"/>
              <a:t>ECMO</a:t>
            </a:r>
          </a:p>
          <a:p>
            <a:pPr eaLnBrk="1" hangingPunct="1"/>
            <a:endParaRPr lang="en-GB" dirty="0" smtClean="0"/>
          </a:p>
          <a:p>
            <a:pPr eaLnBrk="1" hangingPunct="1"/>
            <a:r>
              <a:rPr lang="en-GB" dirty="0" smtClean="0"/>
              <a:t>Ventilator settings:</a:t>
            </a:r>
          </a:p>
          <a:p>
            <a:pPr lvl="1" eaLnBrk="1" hangingPunct="1"/>
            <a:r>
              <a:rPr lang="en-GB" dirty="0" smtClean="0"/>
              <a:t>TV 		5-6 ml/kg</a:t>
            </a:r>
          </a:p>
          <a:p>
            <a:pPr lvl="1" eaLnBrk="1" hangingPunct="1"/>
            <a:r>
              <a:rPr lang="en-GB" dirty="0" smtClean="0"/>
              <a:t>PEEP	5-10 cmH</a:t>
            </a:r>
            <a:r>
              <a:rPr lang="en-GB" baseline="-25000" dirty="0" smtClean="0"/>
              <a:t>2</a:t>
            </a:r>
            <a:r>
              <a:rPr lang="en-GB" dirty="0" smtClean="0"/>
              <a:t>0</a:t>
            </a:r>
          </a:p>
          <a:p>
            <a:pPr lvl="1" eaLnBrk="1" hangingPunct="1"/>
            <a:r>
              <a:rPr lang="en-GB" dirty="0" smtClean="0"/>
              <a:t>PIP 	20 cmH</a:t>
            </a:r>
            <a:r>
              <a:rPr lang="en-GB" baseline="-25000" dirty="0" smtClean="0"/>
              <a:t>2</a:t>
            </a:r>
            <a:r>
              <a:rPr lang="en-GB" dirty="0" smtClean="0"/>
              <a:t>O</a:t>
            </a:r>
          </a:p>
          <a:p>
            <a:pPr lvl="1" eaLnBrk="1" hangingPunct="1"/>
            <a:r>
              <a:rPr lang="en-GB" dirty="0" smtClean="0"/>
              <a:t>RR 		10 b/m</a:t>
            </a:r>
          </a:p>
          <a:p>
            <a:pPr lvl="1" eaLnBrk="1" hangingPunct="1"/>
            <a:r>
              <a:rPr lang="en-GB" dirty="0" smtClean="0"/>
              <a:t>FiO</a:t>
            </a:r>
            <a:r>
              <a:rPr lang="en-GB" baseline="-25000" dirty="0" smtClean="0"/>
              <a:t>2</a:t>
            </a:r>
            <a:r>
              <a:rPr lang="en-GB" dirty="0" smtClean="0"/>
              <a:t>             &lt;100%</a:t>
            </a:r>
            <a:endParaRPr lang="en-GB" baseline="-25000" dirty="0" smtClean="0"/>
          </a:p>
          <a:p>
            <a:pPr lvl="1" eaLnBrk="1" hangingPunct="1">
              <a:buNone/>
            </a:pPr>
            <a:r>
              <a:rPr lang="en-GB" dirty="0" smtClean="0"/>
              <a:t>	</a:t>
            </a:r>
            <a:endParaRPr lang="en-GB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err="1" smtClean="0"/>
              <a:t>Inotropes</a:t>
            </a:r>
            <a:endParaRPr lang="en-GB" dirty="0" smtClean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Usually weaned after cannulation</a:t>
            </a:r>
          </a:p>
          <a:p>
            <a:pPr eaLnBrk="1" hangingPunct="1"/>
            <a:r>
              <a:rPr lang="en-GB" dirty="0" smtClean="0"/>
              <a:t>Some background inotropic support beneficial to maintain contractility</a:t>
            </a:r>
          </a:p>
          <a:p>
            <a:pPr eaLnBrk="1" hangingPunct="1"/>
            <a:r>
              <a:rPr lang="en-GB" dirty="0" smtClean="0"/>
              <a:t>IABP may also benefit</a:t>
            </a:r>
          </a:p>
          <a:p>
            <a:pPr eaLnBrk="1" hangingPunct="1"/>
            <a:r>
              <a:rPr lang="en-GB" dirty="0" smtClean="0"/>
              <a:t>Problem with LV distension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mtClean="0"/>
              <a:t>Management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Fluid balance</a:t>
            </a:r>
          </a:p>
          <a:p>
            <a:pPr lvl="1" eaLnBrk="1" hangingPunct="1"/>
            <a:r>
              <a:rPr lang="en-GB" smtClean="0"/>
              <a:t>Try to keep patient as dry as possible</a:t>
            </a:r>
          </a:p>
          <a:p>
            <a:pPr lvl="1" eaLnBrk="1" hangingPunct="1"/>
            <a:r>
              <a:rPr lang="en-GB" smtClean="0"/>
              <a:t>Aggressive diuretic therapy</a:t>
            </a:r>
          </a:p>
          <a:p>
            <a:pPr lvl="1" eaLnBrk="1" hangingPunct="1"/>
            <a:r>
              <a:rPr lang="en-GB" smtClean="0"/>
              <a:t>Early CVVH</a:t>
            </a:r>
          </a:p>
        </p:txBody>
      </p:sp>
      <p:pic>
        <p:nvPicPr>
          <p:cNvPr id="79874" name="Picture 2" descr="http://www.hksccm.org/images/stories/JournalNewsUpdate/HF%20and%20ECM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068960"/>
            <a:ext cx="4392488" cy="329436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Management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Echocardiography</a:t>
            </a:r>
          </a:p>
          <a:p>
            <a:pPr lvl="1" eaLnBrk="1" hangingPunct="1"/>
            <a:r>
              <a:rPr lang="en-GB" dirty="0" smtClean="0"/>
              <a:t>Monitor cardiac function</a:t>
            </a:r>
          </a:p>
          <a:p>
            <a:pPr lvl="1" eaLnBrk="1" hangingPunct="1"/>
            <a:r>
              <a:rPr lang="en-GB" dirty="0" smtClean="0"/>
              <a:t>Distension of heart</a:t>
            </a:r>
          </a:p>
          <a:p>
            <a:pPr lvl="1" eaLnBrk="1" hangingPunct="1"/>
            <a:r>
              <a:rPr lang="en-GB" dirty="0" smtClean="0"/>
              <a:t>Consider venting or </a:t>
            </a:r>
            <a:r>
              <a:rPr lang="en-GB" dirty="0" err="1" smtClean="0"/>
              <a:t>septostomy</a:t>
            </a:r>
            <a:endParaRPr lang="en-GB" dirty="0" smtClean="0"/>
          </a:p>
          <a:p>
            <a:pPr lvl="1" eaLnBrk="1" hangingPunct="1"/>
            <a:endParaRPr lang="en-GB" dirty="0" smtClean="0"/>
          </a:p>
          <a:p>
            <a:pPr eaLnBrk="1" hangingPunct="1"/>
            <a:r>
              <a:rPr lang="en-GB" dirty="0" smtClean="0"/>
              <a:t>Early Cardiac Catheter to aid decisions </a:t>
            </a:r>
            <a:endParaRPr lang="en-GB" dirty="0" smtClean="0"/>
          </a:p>
          <a:p>
            <a:pPr eaLnBrk="1" hangingPunct="1"/>
            <a:endParaRPr lang="en-GB" dirty="0" smtClean="0"/>
          </a:p>
          <a:p>
            <a:pPr eaLnBrk="1" hangingPunct="1"/>
            <a:r>
              <a:rPr lang="en-GB" dirty="0" smtClean="0"/>
              <a:t>Drop in ECMO flow:</a:t>
            </a:r>
          </a:p>
          <a:p>
            <a:pPr lvl="1" eaLnBrk="1" hangingPunct="1"/>
            <a:r>
              <a:rPr lang="en-GB" dirty="0" smtClean="0"/>
              <a:t>Volume dependent</a:t>
            </a:r>
          </a:p>
          <a:p>
            <a:pPr lvl="1" eaLnBrk="1" hangingPunct="1"/>
            <a:r>
              <a:rPr lang="en-GB" dirty="0" smtClean="0"/>
              <a:t>Cannula malposition</a:t>
            </a:r>
          </a:p>
          <a:p>
            <a:pPr lvl="1" eaLnBrk="1" hangingPunct="1"/>
            <a:r>
              <a:rPr lang="en-GB" dirty="0" err="1" smtClean="0"/>
              <a:t>Pneumothorax</a:t>
            </a:r>
            <a:r>
              <a:rPr lang="en-GB" dirty="0" smtClean="0"/>
              <a:t> or </a:t>
            </a:r>
            <a:r>
              <a:rPr lang="en-GB" dirty="0" err="1" smtClean="0"/>
              <a:t>tamponade</a:t>
            </a:r>
            <a:endParaRPr lang="en-GB" dirty="0" smtClean="0"/>
          </a:p>
          <a:p>
            <a:pPr lvl="1" eaLnBrk="1" hangingPunct="1"/>
            <a:r>
              <a:rPr lang="en-GB" dirty="0" smtClean="0"/>
              <a:t>Increased </a:t>
            </a:r>
            <a:r>
              <a:rPr lang="en-GB" dirty="0" err="1" smtClean="0"/>
              <a:t>afterload</a:t>
            </a:r>
            <a:endParaRPr lang="en-GB" dirty="0" smtClean="0"/>
          </a:p>
          <a:p>
            <a:pPr lvl="1" eaLnBrk="1" hangingPunct="1"/>
            <a:endParaRPr lang="en-GB" dirty="0" smtClean="0"/>
          </a:p>
          <a:p>
            <a:pPr lvl="1" eaLnBrk="1" hangingPunct="1"/>
            <a:endParaRPr lang="en-GB" dirty="0" smtClean="0"/>
          </a:p>
          <a:p>
            <a:pPr lvl="1" eaLnBrk="1" hangingPunct="1"/>
            <a:endParaRPr lang="en-GB" dirty="0" smtClean="0"/>
          </a:p>
          <a:p>
            <a:pPr lvl="1" eaLnBrk="1" hangingPunct="1"/>
            <a:endParaRPr lang="en-GB" dirty="0" smtClean="0"/>
          </a:p>
          <a:p>
            <a:pPr eaLnBrk="1" hangingPunct="1">
              <a:buFontTx/>
              <a:buNone/>
            </a:pPr>
            <a:endParaRPr lang="en-GB" dirty="0" smtClean="0"/>
          </a:p>
        </p:txBody>
      </p:sp>
      <p:pic>
        <p:nvPicPr>
          <p:cNvPr id="77826" name="Picture 2" descr="http://medicineworld.org/images/blogs/transesophageal-echocardiograph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836712"/>
            <a:ext cx="3514725" cy="22098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ECMO Cannulation</a:t>
            </a:r>
            <a:endParaRPr lang="en-US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3" y="34290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mtClean="0"/>
              <a:t> </a:t>
            </a:r>
            <a:endParaRPr lang="en-US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The accurate and secure location of adequately sized </a:t>
            </a:r>
            <a:r>
              <a:rPr lang="en-GB" dirty="0" err="1" smtClean="0"/>
              <a:t>cannula</a:t>
            </a:r>
            <a:r>
              <a:rPr lang="en-GB" dirty="0" smtClean="0"/>
              <a:t> is a pre-requisite to successful ECMO</a:t>
            </a:r>
          </a:p>
          <a:p>
            <a:pPr eaLnBrk="1" hangingPunct="1"/>
            <a:endParaRPr lang="en-GB" dirty="0" smtClean="0"/>
          </a:p>
          <a:p>
            <a:pPr eaLnBrk="1" hangingPunct="1"/>
            <a:r>
              <a:rPr lang="en-GB" dirty="0" smtClean="0"/>
              <a:t>Techniques vary depending</a:t>
            </a:r>
          </a:p>
          <a:p>
            <a:pPr lvl="1" eaLnBrk="1" hangingPunct="1"/>
            <a:r>
              <a:rPr lang="en-GB" dirty="0" smtClean="0"/>
              <a:t>Mode of ECMO</a:t>
            </a:r>
          </a:p>
          <a:p>
            <a:pPr lvl="1" eaLnBrk="1" hangingPunct="1"/>
            <a:r>
              <a:rPr lang="en-GB" dirty="0" smtClean="0"/>
              <a:t>Age of patient</a:t>
            </a:r>
            <a:endParaRPr lang="en-US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3284983"/>
            <a:ext cx="4968552" cy="3242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42938" y="1000125"/>
          <a:ext cx="7858124" cy="4786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4531"/>
                <a:gridCol w="1964531"/>
                <a:gridCol w="1964531"/>
                <a:gridCol w="1964531"/>
              </a:tblGrid>
              <a:tr h="797719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Approximate  </a:t>
                      </a:r>
                    </a:p>
                    <a:p>
                      <a:r>
                        <a:rPr lang="en-GB" sz="1800" dirty="0" smtClean="0"/>
                        <a:t>Age</a:t>
                      </a:r>
                      <a:endParaRPr lang="en-US" sz="18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Approximate  Weight</a:t>
                      </a:r>
                      <a:endParaRPr lang="en-US" sz="18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Drainage Cannula</a:t>
                      </a:r>
                      <a:endParaRPr lang="en-US" sz="18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Return Cannula</a:t>
                      </a:r>
                      <a:endParaRPr lang="en-US" sz="1800" dirty="0"/>
                    </a:p>
                  </a:txBody>
                  <a:tcPr marL="91439" marR="91439"/>
                </a:tc>
              </a:tr>
              <a:tr h="797719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18 months</a:t>
                      </a:r>
                      <a:endParaRPr lang="en-US" sz="18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15 kg</a:t>
                      </a:r>
                      <a:endParaRPr lang="en-US" sz="18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17 Fr</a:t>
                      </a:r>
                      <a:endParaRPr lang="en-US" sz="18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14 Fr</a:t>
                      </a:r>
                      <a:endParaRPr lang="en-US" sz="1800" dirty="0"/>
                    </a:p>
                  </a:txBody>
                  <a:tcPr marL="91439" marR="91439"/>
                </a:tc>
              </a:tr>
              <a:tr h="797719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5 years</a:t>
                      </a:r>
                      <a:endParaRPr lang="en-US" sz="18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25 kg</a:t>
                      </a:r>
                      <a:endParaRPr lang="en-US" sz="18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21 Fr</a:t>
                      </a:r>
                      <a:endParaRPr lang="en-US" sz="18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17 Fr</a:t>
                      </a:r>
                      <a:endParaRPr lang="en-US" sz="1800" dirty="0"/>
                    </a:p>
                  </a:txBody>
                  <a:tcPr marL="91439" marR="91439"/>
                </a:tc>
              </a:tr>
              <a:tr h="797719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&gt; 16 years</a:t>
                      </a:r>
                      <a:endParaRPr lang="en-US" sz="18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60 kg</a:t>
                      </a:r>
                      <a:endParaRPr lang="en-US" sz="18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21 Fr</a:t>
                      </a:r>
                      <a:endParaRPr lang="en-US" sz="18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21 Fr</a:t>
                      </a:r>
                      <a:endParaRPr lang="en-US" sz="1800" dirty="0"/>
                    </a:p>
                  </a:txBody>
                  <a:tcPr marL="91439" marR="91439"/>
                </a:tc>
              </a:tr>
              <a:tr h="7977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&gt; 16 years</a:t>
                      </a:r>
                      <a:endParaRPr lang="en-US" sz="1800" dirty="0" smtClean="0"/>
                    </a:p>
                    <a:p>
                      <a:endParaRPr lang="en-US" sz="18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70 kg</a:t>
                      </a:r>
                      <a:endParaRPr lang="en-US" sz="18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28</a:t>
                      </a:r>
                      <a:r>
                        <a:rPr lang="en-GB" sz="1800" baseline="0" dirty="0" smtClean="0"/>
                        <a:t> Fr</a:t>
                      </a:r>
                      <a:endParaRPr lang="en-US" sz="18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21</a:t>
                      </a:r>
                      <a:r>
                        <a:rPr lang="en-GB" sz="1800" baseline="0" dirty="0" smtClean="0"/>
                        <a:t> Fr</a:t>
                      </a:r>
                      <a:endParaRPr lang="en-US" sz="1800" dirty="0"/>
                    </a:p>
                  </a:txBody>
                  <a:tcPr marL="91439" marR="91439"/>
                </a:tc>
              </a:tr>
              <a:tr h="7977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&gt; 16 years</a:t>
                      </a:r>
                      <a:endParaRPr lang="en-US" sz="1800" dirty="0" smtClean="0"/>
                    </a:p>
                    <a:p>
                      <a:endParaRPr lang="en-US" sz="18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&gt;100 kg</a:t>
                      </a:r>
                      <a:endParaRPr lang="en-US" sz="18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2 x 28</a:t>
                      </a:r>
                      <a:r>
                        <a:rPr lang="en-GB" sz="1800" baseline="0" dirty="0" smtClean="0"/>
                        <a:t> Fr</a:t>
                      </a:r>
                      <a:endParaRPr lang="en-US" sz="18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28</a:t>
                      </a:r>
                      <a:r>
                        <a:rPr lang="en-GB" sz="1800" baseline="0" dirty="0" smtClean="0"/>
                        <a:t> Fr</a:t>
                      </a:r>
                      <a:endParaRPr lang="en-US" sz="1800" dirty="0"/>
                    </a:p>
                  </a:txBody>
                  <a:tcPr marL="91439" marR="91439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76672"/>
            <a:ext cx="8496945" cy="608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590550"/>
            <a:ext cx="2422552" cy="240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952" y="608418"/>
            <a:ext cx="2748528" cy="2388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1307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mtClean="0"/>
              <a:t>Imaging</a:t>
            </a:r>
          </a:p>
        </p:txBody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Ultrasound</a:t>
            </a:r>
          </a:p>
          <a:p>
            <a:pPr lvl="1" eaLnBrk="1" hangingPunct="1"/>
            <a:r>
              <a:rPr lang="en-GB" dirty="0" smtClean="0"/>
              <a:t>Guide </a:t>
            </a:r>
            <a:r>
              <a:rPr lang="en-GB" dirty="0" err="1" smtClean="0"/>
              <a:t>percutaneous</a:t>
            </a:r>
            <a:r>
              <a:rPr lang="en-GB" dirty="0" smtClean="0"/>
              <a:t> placement</a:t>
            </a:r>
          </a:p>
          <a:p>
            <a:pPr lvl="1" eaLnBrk="1" hangingPunct="1"/>
            <a:r>
              <a:rPr lang="en-GB" dirty="0" smtClean="0"/>
              <a:t>Sizing of vessel</a:t>
            </a:r>
          </a:p>
          <a:p>
            <a:pPr lvl="1" eaLnBrk="1" hangingPunct="1"/>
            <a:r>
              <a:rPr lang="en-GB" dirty="0" smtClean="0"/>
              <a:t>Conformation of position</a:t>
            </a:r>
          </a:p>
          <a:p>
            <a:pPr lvl="1" eaLnBrk="1" hangingPunct="1"/>
            <a:endParaRPr lang="en-GB" dirty="0" smtClean="0"/>
          </a:p>
          <a:p>
            <a:pPr eaLnBrk="1" hangingPunct="1"/>
            <a:r>
              <a:rPr lang="en-GB" dirty="0" err="1" smtClean="0"/>
              <a:t>Fluroscopy</a:t>
            </a:r>
            <a:endParaRPr lang="en-GB" dirty="0" smtClean="0"/>
          </a:p>
          <a:p>
            <a:pPr lvl="1" eaLnBrk="1" hangingPunct="1"/>
            <a:r>
              <a:rPr lang="en-GB" dirty="0" err="1" smtClean="0"/>
              <a:t>Guidewire</a:t>
            </a:r>
            <a:r>
              <a:rPr lang="en-GB" dirty="0" smtClean="0"/>
              <a:t> and </a:t>
            </a:r>
            <a:r>
              <a:rPr lang="en-GB" dirty="0" err="1" smtClean="0"/>
              <a:t>cannula</a:t>
            </a:r>
            <a:r>
              <a:rPr lang="en-GB" dirty="0" smtClean="0"/>
              <a:t> placement</a:t>
            </a:r>
          </a:p>
          <a:p>
            <a:pPr lvl="1" eaLnBrk="1" hangingPunct="1">
              <a:buFont typeface="Arial" charset="0"/>
              <a:buNone/>
            </a:pPr>
            <a:endParaRPr lang="en-GB" dirty="0" smtClean="0"/>
          </a:p>
        </p:txBody>
      </p:sp>
      <p:pic>
        <p:nvPicPr>
          <p:cNvPr id="4" name="Picture 2" descr="C:\Documents and Settings\christopher.harvey\Desktop\S2431701_RWE00X-07906253_1_1.jpg"/>
          <p:cNvPicPr>
            <a:picLocks noChangeAspect="1" noChangeArrowheads="1"/>
          </p:cNvPicPr>
          <p:nvPr/>
        </p:nvPicPr>
        <p:blipFill>
          <a:blip r:embed="rId2" cstate="print"/>
          <a:srcRect l="23705" r="12153"/>
          <a:stretch>
            <a:fillRect/>
          </a:stretch>
        </p:blipFill>
        <p:spPr bwMode="auto">
          <a:xfrm>
            <a:off x="5364088" y="1412776"/>
            <a:ext cx="3312368" cy="390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VV Cannulation</a:t>
            </a:r>
          </a:p>
        </p:txBody>
      </p:sp>
      <p:sp>
        <p:nvSpPr>
          <p:cNvPr id="43011" name="Rectang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mtClean="0"/>
              <a:t>Paediatric and Adults</a:t>
            </a:r>
            <a:endParaRPr lang="en-US" smtClean="0"/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Percutaneous Technique</a:t>
            </a:r>
          </a:p>
          <a:p>
            <a:pPr eaLnBrk="1" hangingPunct="1"/>
            <a:r>
              <a:rPr lang="en-GB" sz="2000" dirty="0" smtClean="0"/>
              <a:t>Number, size and position of </a:t>
            </a:r>
            <a:r>
              <a:rPr lang="en-GB" sz="2000" dirty="0" err="1" smtClean="0"/>
              <a:t>cannula</a:t>
            </a:r>
            <a:r>
              <a:rPr lang="en-GB" sz="2000" dirty="0" smtClean="0"/>
              <a:t> depends on desired flow</a:t>
            </a:r>
          </a:p>
          <a:p>
            <a:pPr eaLnBrk="1" hangingPunct="1"/>
            <a:r>
              <a:rPr lang="en-GB" dirty="0" smtClean="0"/>
              <a:t>Vessels used</a:t>
            </a:r>
          </a:p>
          <a:p>
            <a:pPr lvl="1" eaLnBrk="1" hangingPunct="1"/>
            <a:r>
              <a:rPr lang="en-GB" sz="1800" dirty="0" smtClean="0"/>
              <a:t>Right internal jugular</a:t>
            </a:r>
          </a:p>
          <a:p>
            <a:pPr lvl="1" eaLnBrk="1" hangingPunct="1"/>
            <a:r>
              <a:rPr lang="en-GB" sz="1800" dirty="0" smtClean="0"/>
              <a:t>Right femoral</a:t>
            </a:r>
          </a:p>
          <a:p>
            <a:pPr lvl="1" eaLnBrk="1" hangingPunct="1"/>
            <a:r>
              <a:rPr lang="en-GB" sz="1800" dirty="0" smtClean="0"/>
              <a:t>Left femoral</a:t>
            </a:r>
          </a:p>
          <a:p>
            <a:pPr lvl="1" eaLnBrk="1" hangingPunct="1"/>
            <a:r>
              <a:rPr lang="en-GB" sz="1800" dirty="0" smtClean="0"/>
              <a:t>Rarely left internal jugular</a:t>
            </a:r>
          </a:p>
          <a:p>
            <a:pPr lvl="1" eaLnBrk="1" hangingPunct="1"/>
            <a:endParaRPr lang="en-GB" sz="1800" dirty="0" smtClean="0"/>
          </a:p>
          <a:p>
            <a:pPr eaLnBrk="1" hangingPunct="1"/>
            <a:r>
              <a:rPr lang="en-GB" dirty="0" smtClean="0">
                <a:solidFill>
                  <a:srgbClr val="FF0000"/>
                </a:solidFill>
              </a:rPr>
              <a:t>HEPARIN GIVEN</a:t>
            </a:r>
          </a:p>
          <a:p>
            <a:pPr eaLnBrk="1" hangingPunct="1"/>
            <a:r>
              <a:rPr lang="en-GB" dirty="0" err="1" smtClean="0"/>
              <a:t>Guidewire</a:t>
            </a:r>
            <a:r>
              <a:rPr lang="en-GB" dirty="0" smtClean="0"/>
              <a:t> inserted</a:t>
            </a:r>
          </a:p>
          <a:p>
            <a:pPr eaLnBrk="1" hangingPunct="1"/>
            <a:r>
              <a:rPr lang="en-GB" dirty="0" smtClean="0"/>
              <a:t>Progressive </a:t>
            </a:r>
            <a:r>
              <a:rPr lang="en-GB" dirty="0" err="1" smtClean="0"/>
              <a:t>dilitation</a:t>
            </a:r>
            <a:endParaRPr lang="en-GB" dirty="0" smtClean="0"/>
          </a:p>
          <a:p>
            <a:pPr eaLnBrk="1" hangingPunct="1"/>
            <a:r>
              <a:rPr lang="en-GB" dirty="0" smtClean="0"/>
              <a:t>Cannula inserted and secured</a:t>
            </a:r>
          </a:p>
          <a:p>
            <a:pPr eaLnBrk="1" hangingPunct="1"/>
            <a:endParaRPr lang="en-GB" dirty="0" smtClean="0"/>
          </a:p>
          <a:p>
            <a:pPr eaLnBrk="1" hangingPunct="1"/>
            <a:endParaRPr lang="en-US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23" t="3762" r="3123" b="3762"/>
          <a:stretch/>
        </p:blipFill>
        <p:spPr bwMode="auto">
          <a:xfrm>
            <a:off x="5219654" y="2564904"/>
            <a:ext cx="3768437" cy="4087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Double lumen cannulation of right internal jugular vein</a:t>
            </a:r>
            <a:endParaRPr lang="en-US" dirty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467544" y="2276872"/>
            <a:ext cx="4330824" cy="3845024"/>
          </a:xfrm>
        </p:spPr>
        <p:txBody>
          <a:bodyPr/>
          <a:lstStyle/>
          <a:p>
            <a:pPr eaLnBrk="1" hangingPunct="1"/>
            <a:r>
              <a:rPr lang="en-GB" sz="2000" dirty="0" smtClean="0"/>
              <a:t>Patient prepped and draped</a:t>
            </a:r>
          </a:p>
          <a:p>
            <a:pPr eaLnBrk="1" hangingPunct="1"/>
            <a:r>
              <a:rPr lang="en-GB" sz="2000" dirty="0" smtClean="0"/>
              <a:t>Transverse cervical incision</a:t>
            </a:r>
          </a:p>
          <a:p>
            <a:pPr eaLnBrk="1" hangingPunct="1"/>
            <a:r>
              <a:rPr lang="en-GB" sz="2000" dirty="0" smtClean="0"/>
              <a:t>Diathermy to prevent subsequent haemorrhage</a:t>
            </a:r>
          </a:p>
          <a:p>
            <a:pPr eaLnBrk="1" hangingPunct="1"/>
            <a:r>
              <a:rPr lang="en-GB" sz="2000" dirty="0" smtClean="0"/>
              <a:t>Divide </a:t>
            </a:r>
            <a:r>
              <a:rPr lang="en-GB" sz="2000" dirty="0" err="1" smtClean="0"/>
              <a:t>platysma</a:t>
            </a:r>
            <a:endParaRPr lang="en-GB" sz="2000" dirty="0" smtClean="0"/>
          </a:p>
          <a:p>
            <a:pPr eaLnBrk="1" hangingPunct="1"/>
            <a:r>
              <a:rPr lang="en-GB" sz="2000" dirty="0" smtClean="0"/>
              <a:t>Retract </a:t>
            </a:r>
            <a:r>
              <a:rPr lang="en-GB" sz="2000" dirty="0" err="1" smtClean="0"/>
              <a:t>sternomastoid</a:t>
            </a:r>
            <a:r>
              <a:rPr lang="en-GB" sz="2000" dirty="0" smtClean="0"/>
              <a:t> laterally</a:t>
            </a:r>
          </a:p>
          <a:p>
            <a:pPr eaLnBrk="1" hangingPunct="1"/>
            <a:r>
              <a:rPr lang="en-GB" sz="2000" dirty="0" smtClean="0"/>
              <a:t>Division of </a:t>
            </a:r>
            <a:r>
              <a:rPr lang="en-GB" sz="2000" dirty="0" err="1" smtClean="0"/>
              <a:t>omohyoid</a:t>
            </a:r>
            <a:r>
              <a:rPr lang="en-GB" sz="2000" dirty="0" smtClean="0"/>
              <a:t> may improve access</a:t>
            </a:r>
            <a:endParaRPr lang="en-US" sz="2000" dirty="0" smtClean="0"/>
          </a:p>
        </p:txBody>
      </p:sp>
      <p:pic>
        <p:nvPicPr>
          <p:cNvPr id="4" name="Picture 2" descr="C:\slide pics\RIJ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268760"/>
            <a:ext cx="388302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christopher.harvey\My Documents\My Pictures\can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85800"/>
            <a:ext cx="8229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Documents and Settings\christopher.harvey\My Documents\My Pictures\can6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13" y="57150"/>
            <a:ext cx="8994775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pics\adult neck cannula DL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04664"/>
            <a:ext cx="8928992" cy="6376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slide pics\femoral vesse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0225" y="228600"/>
            <a:ext cx="4967288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slide pics\groin cannula ad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19200"/>
            <a:ext cx="739140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0" y="1357313"/>
            <a:ext cx="2000250" cy="278606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857500" y="1143000"/>
            <a:ext cx="785813" cy="2143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571750" y="285750"/>
            <a:ext cx="1357313" cy="8572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571750" y="4143375"/>
            <a:ext cx="571500" cy="21431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429000" y="4143375"/>
            <a:ext cx="571500" cy="21431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Can 10"/>
          <p:cNvSpPr/>
          <p:nvPr/>
        </p:nvSpPr>
        <p:spPr>
          <a:xfrm>
            <a:off x="2928938" y="571500"/>
            <a:ext cx="71437" cy="128587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Can 12"/>
          <p:cNvSpPr/>
          <p:nvPr/>
        </p:nvSpPr>
        <p:spPr>
          <a:xfrm>
            <a:off x="2857500" y="2786063"/>
            <a:ext cx="71438" cy="2071687"/>
          </a:xfrm>
          <a:prstGeom prst="ca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Can 14"/>
          <p:cNvSpPr/>
          <p:nvPr/>
        </p:nvSpPr>
        <p:spPr>
          <a:xfrm>
            <a:off x="3643313" y="3571875"/>
            <a:ext cx="71437" cy="128587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5306" name="TextBox 15"/>
          <p:cNvSpPr txBox="1">
            <a:spLocks noChangeArrowheads="1"/>
          </p:cNvSpPr>
          <p:nvPr/>
        </p:nvSpPr>
        <p:spPr bwMode="auto">
          <a:xfrm>
            <a:off x="4786313" y="1071563"/>
            <a:ext cx="385762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 dirty="0">
                <a:latin typeface="Calibri" pitchFamily="34" charset="0"/>
              </a:rPr>
              <a:t>3 Cannula reduce recirculation</a:t>
            </a:r>
          </a:p>
          <a:p>
            <a:endParaRPr lang="en-GB" sz="2800" dirty="0">
              <a:latin typeface="Calibri" pitchFamily="34" charset="0"/>
            </a:endParaRPr>
          </a:p>
          <a:p>
            <a:r>
              <a:rPr lang="en-GB" sz="2800" dirty="0">
                <a:latin typeface="Calibri" pitchFamily="34" charset="0"/>
              </a:rPr>
              <a:t>Femoral </a:t>
            </a:r>
            <a:r>
              <a:rPr lang="en-GB" sz="2800" dirty="0" err="1">
                <a:latin typeface="Calibri" pitchFamily="34" charset="0"/>
              </a:rPr>
              <a:t>Femoral</a:t>
            </a:r>
            <a:r>
              <a:rPr lang="en-GB" sz="2800" dirty="0">
                <a:latin typeface="Calibri" pitchFamily="34" charset="0"/>
              </a:rPr>
              <a:t> cannulation may give up to 60% re-circulation </a:t>
            </a:r>
          </a:p>
          <a:p>
            <a:endParaRPr lang="en-GB" sz="2800" dirty="0">
              <a:latin typeface="Calibri" pitchFamily="34" charset="0"/>
            </a:endParaRPr>
          </a:p>
          <a:p>
            <a:r>
              <a:rPr lang="en-GB" sz="2800" dirty="0">
                <a:latin typeface="Calibri" pitchFamily="34" charset="0"/>
              </a:rPr>
              <a:t>Drainage from neck may decrease cerebral venous hypertension</a:t>
            </a:r>
            <a:endParaRPr lang="en-US" sz="2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0" y="404664"/>
            <a:ext cx="8972106" cy="644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094" y="908721"/>
            <a:ext cx="464285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5006"/>
            <a:ext cx="4486053" cy="272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3002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New </a:t>
            </a:r>
            <a:r>
              <a:rPr lang="en-GB" dirty="0" err="1" smtClean="0"/>
              <a:t>cannula</a:t>
            </a:r>
            <a:r>
              <a:rPr lang="en-GB" dirty="0" smtClean="0"/>
              <a:t> – Avalon Elite</a:t>
            </a:r>
          </a:p>
        </p:txBody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Improved handling</a:t>
            </a:r>
          </a:p>
          <a:p>
            <a:pPr eaLnBrk="1" hangingPunct="1"/>
            <a:r>
              <a:rPr lang="en-GB" dirty="0" smtClean="0"/>
              <a:t>Kink and collapse resistant</a:t>
            </a:r>
          </a:p>
          <a:p>
            <a:pPr eaLnBrk="1" hangingPunct="1"/>
            <a:r>
              <a:rPr lang="en-GB" dirty="0" smtClean="0"/>
              <a:t>Reduced re-circulation in sheep to around 2%</a:t>
            </a:r>
          </a:p>
          <a:p>
            <a:pPr eaLnBrk="1" hangingPunct="1"/>
            <a:r>
              <a:rPr lang="en-GB" dirty="0" smtClean="0"/>
              <a:t>Potential for adult VV support through single double lumen </a:t>
            </a:r>
            <a:r>
              <a:rPr lang="en-GB" dirty="0" err="1" smtClean="0"/>
              <a:t>cannula</a:t>
            </a:r>
            <a:endParaRPr lang="en-GB" dirty="0" smtClean="0"/>
          </a:p>
          <a:p>
            <a:pPr eaLnBrk="1" hangingPunct="1"/>
            <a:r>
              <a:rPr lang="en-GB" dirty="0" smtClean="0"/>
              <a:t>Sizes available</a:t>
            </a:r>
          </a:p>
          <a:p>
            <a:pPr lvl="1" eaLnBrk="1" hangingPunct="1"/>
            <a:r>
              <a:rPr lang="en-GB" dirty="0" smtClean="0"/>
              <a:t>13, 16, 19, 20, 23, 27 and 31 Fr available</a:t>
            </a:r>
          </a:p>
          <a:p>
            <a:pPr eaLnBrk="1" hangingPunct="1"/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Documents and Settings\christopher.harvey\My Documents\My Pictures\can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85800"/>
            <a:ext cx="8229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Documents and Settings\christopher.harvey\My Documents\My Pictures\can4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85800"/>
            <a:ext cx="8229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VA Cannulation</a:t>
            </a:r>
          </a:p>
        </p:txBody>
      </p:sp>
      <p:sp>
        <p:nvSpPr>
          <p:cNvPr id="63491" name="Rectang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945519"/>
            <a:ext cx="2016150" cy="2918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2960652"/>
            <a:ext cx="1958678" cy="294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TextBox 5"/>
          <p:cNvSpPr txBox="1">
            <a:spLocks noChangeArrowheads="1"/>
          </p:cNvSpPr>
          <p:nvPr/>
        </p:nvSpPr>
        <p:spPr bwMode="auto">
          <a:xfrm>
            <a:off x="1756793" y="6136770"/>
            <a:ext cx="195103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ZA" sz="1200" dirty="0"/>
              <a:t>Central ECMO cannulation</a:t>
            </a:r>
            <a:endParaRPr lang="en-US" sz="1200" dirty="0"/>
          </a:p>
        </p:txBody>
      </p:sp>
      <p:sp>
        <p:nvSpPr>
          <p:cNvPr id="65541" name="TextBox 6"/>
          <p:cNvSpPr txBox="1">
            <a:spLocks noChangeArrowheads="1"/>
          </p:cNvSpPr>
          <p:nvPr/>
        </p:nvSpPr>
        <p:spPr bwMode="auto">
          <a:xfrm>
            <a:off x="5651500" y="6237288"/>
            <a:ext cx="21478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ZA" sz="1200"/>
              <a:t>Peripheral ECMO cannulation</a:t>
            </a:r>
            <a:endParaRPr lang="en-US"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VA Cannulation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252736"/>
          </a:xfrm>
        </p:spPr>
        <p:txBody>
          <a:bodyPr/>
          <a:lstStyle/>
          <a:p>
            <a:r>
              <a:rPr lang="en-ZA" sz="2000" dirty="0"/>
              <a:t>Open technique although percutaneous possible</a:t>
            </a:r>
          </a:p>
          <a:p>
            <a:r>
              <a:rPr lang="en-ZA" sz="2000" dirty="0"/>
              <a:t>Peripheral or trans-thoracic cannulation</a:t>
            </a:r>
          </a:p>
          <a:p>
            <a:r>
              <a:rPr lang="en-ZA" sz="2000" dirty="0"/>
              <a:t>Age and size dependent variation as with VV cannulation</a:t>
            </a:r>
          </a:p>
          <a:p>
            <a:endParaRPr lang="en-Z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GB" smtClean="0"/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Carotid and right internal jugular vein exposed</a:t>
            </a:r>
          </a:p>
          <a:p>
            <a:pPr eaLnBrk="1" hangingPunct="1"/>
            <a:r>
              <a:rPr lang="en-GB" dirty="0" smtClean="0">
                <a:solidFill>
                  <a:srgbClr val="FF0000"/>
                </a:solidFill>
              </a:rPr>
              <a:t>HEPARIN GIVEN</a:t>
            </a:r>
          </a:p>
          <a:p>
            <a:pPr eaLnBrk="1" hangingPunct="1"/>
            <a:r>
              <a:rPr lang="en-GB" dirty="0" smtClean="0"/>
              <a:t>Vessel </a:t>
            </a:r>
            <a:r>
              <a:rPr lang="en-GB" dirty="0" err="1" smtClean="0"/>
              <a:t>ligated</a:t>
            </a:r>
            <a:r>
              <a:rPr lang="en-GB" dirty="0" smtClean="0"/>
              <a:t> cranially</a:t>
            </a:r>
          </a:p>
          <a:p>
            <a:pPr eaLnBrk="1" hangingPunct="1"/>
            <a:r>
              <a:rPr lang="en-GB" dirty="0" smtClean="0"/>
              <a:t>Vascular clamp applied proximally</a:t>
            </a:r>
          </a:p>
          <a:p>
            <a:pPr eaLnBrk="1" hangingPunct="1"/>
            <a:r>
              <a:rPr lang="en-GB" dirty="0" smtClean="0"/>
              <a:t>Arrowhead incision</a:t>
            </a:r>
          </a:p>
          <a:p>
            <a:pPr eaLnBrk="1" hangingPunct="1"/>
            <a:r>
              <a:rPr lang="en-GB" dirty="0" smtClean="0"/>
              <a:t>Clamp removed as </a:t>
            </a:r>
            <a:r>
              <a:rPr lang="en-GB" dirty="0" err="1" smtClean="0"/>
              <a:t>cannula</a:t>
            </a:r>
            <a:r>
              <a:rPr lang="en-GB" dirty="0" smtClean="0"/>
              <a:t> slipped into vessel</a:t>
            </a:r>
          </a:p>
          <a:p>
            <a:pPr eaLnBrk="1" hangingPunct="1"/>
            <a:r>
              <a:rPr lang="en-GB" dirty="0" smtClean="0"/>
              <a:t>Cannula tied in proximally</a:t>
            </a:r>
          </a:p>
          <a:p>
            <a:pPr eaLnBrk="1" hangingPunct="1"/>
            <a:r>
              <a:rPr lang="en-GB" dirty="0" smtClean="0"/>
              <a:t>Process repeated for venous </a:t>
            </a:r>
            <a:r>
              <a:rPr lang="en-GB" dirty="0" err="1" smtClean="0"/>
              <a:t>cannula</a:t>
            </a:r>
            <a:endParaRPr lang="en-GB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mtClean="0"/>
              <a:t>Distal perfusion</a:t>
            </a:r>
            <a:endParaRPr lang="en-US" smtClean="0"/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Important consideration when end arteries </a:t>
            </a:r>
            <a:r>
              <a:rPr lang="en-GB" dirty="0" err="1" smtClean="0"/>
              <a:t>cannulated</a:t>
            </a:r>
            <a:endParaRPr lang="en-GB" dirty="0" smtClean="0"/>
          </a:p>
          <a:p>
            <a:pPr eaLnBrk="1" hangingPunct="1"/>
            <a:r>
              <a:rPr lang="en-GB" dirty="0" smtClean="0"/>
              <a:t>Small return </a:t>
            </a:r>
            <a:r>
              <a:rPr lang="en-GB" dirty="0" err="1" smtClean="0"/>
              <a:t>cannula</a:t>
            </a:r>
            <a:endParaRPr lang="en-GB" dirty="0" smtClean="0"/>
          </a:p>
          <a:p>
            <a:pPr eaLnBrk="1" hangingPunct="1"/>
            <a:r>
              <a:rPr lang="en-GB" dirty="0" smtClean="0"/>
              <a:t>Y shaped </a:t>
            </a:r>
            <a:r>
              <a:rPr lang="en-GB" dirty="0" err="1" smtClean="0"/>
              <a:t>cannula</a:t>
            </a:r>
            <a:endParaRPr lang="en-GB" dirty="0" smtClean="0"/>
          </a:p>
          <a:p>
            <a:pPr eaLnBrk="1" hangingPunct="1"/>
            <a:r>
              <a:rPr lang="en-GB" dirty="0" smtClean="0"/>
              <a:t>Distal cannulation</a:t>
            </a:r>
          </a:p>
          <a:p>
            <a:pPr eaLnBrk="1" hangingPunct="1"/>
            <a:r>
              <a:rPr lang="en-GB" dirty="0" smtClean="0"/>
              <a:t>Vessel sparing cannulation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VA Trans-thoracic Cannulation</a:t>
            </a:r>
            <a:endParaRPr lang="en-US" dirty="0" smtClean="0"/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Often used for failure to wean from bypass</a:t>
            </a:r>
          </a:p>
          <a:p>
            <a:pPr eaLnBrk="1" hangingPunct="1"/>
            <a:r>
              <a:rPr lang="en-GB" dirty="0" smtClean="0"/>
              <a:t>May provide rapid cannulation in ECPR</a:t>
            </a:r>
          </a:p>
          <a:p>
            <a:pPr lvl="1" eaLnBrk="1" hangingPunct="1"/>
            <a:r>
              <a:rPr lang="en-GB" dirty="0" smtClean="0"/>
              <a:t>Drainage right atrium</a:t>
            </a:r>
          </a:p>
          <a:p>
            <a:pPr lvl="1" eaLnBrk="1" hangingPunct="1"/>
            <a:r>
              <a:rPr lang="en-GB" dirty="0" smtClean="0"/>
              <a:t>Return aortic root</a:t>
            </a:r>
          </a:p>
          <a:p>
            <a:pPr lvl="1" eaLnBrk="1" hangingPunct="1"/>
            <a:r>
              <a:rPr lang="en-GB" dirty="0" smtClean="0"/>
              <a:t>Avoids carotid sacrifice</a:t>
            </a:r>
            <a:endParaRPr lang="en-US" dirty="0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39155"/>
            <a:ext cx="4521696" cy="339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VA Trans-thoracic Cannulation</a:t>
            </a:r>
            <a:endParaRPr lang="en-US" dirty="0" smtClean="0"/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Advantages</a:t>
            </a:r>
          </a:p>
          <a:p>
            <a:pPr lvl="1" eaLnBrk="1" hangingPunct="1">
              <a:buFont typeface="Arial" charset="0"/>
              <a:buChar char="–"/>
            </a:pPr>
            <a:r>
              <a:rPr lang="en-GB" dirty="0" smtClean="0"/>
              <a:t>Requires minimal additional dissection</a:t>
            </a:r>
          </a:p>
          <a:p>
            <a:pPr lvl="1" eaLnBrk="1" hangingPunct="1">
              <a:buFont typeface="Arial" charset="0"/>
              <a:buChar char="–"/>
            </a:pPr>
            <a:r>
              <a:rPr lang="en-GB" dirty="0" smtClean="0"/>
              <a:t>Good drainage/return</a:t>
            </a:r>
          </a:p>
          <a:p>
            <a:pPr lvl="1" eaLnBrk="1" hangingPunct="1">
              <a:buFont typeface="Arial" charset="0"/>
              <a:buChar char="–"/>
            </a:pPr>
            <a:r>
              <a:rPr lang="en-GB" dirty="0" smtClean="0"/>
              <a:t>Improved cerebral perfusion</a:t>
            </a:r>
          </a:p>
          <a:p>
            <a:pPr lvl="1" eaLnBrk="1" hangingPunct="1">
              <a:buFont typeface="Arial" charset="0"/>
              <a:buChar char="–"/>
            </a:pPr>
            <a:r>
              <a:rPr lang="en-GB" dirty="0" smtClean="0"/>
              <a:t>Increased venting options</a:t>
            </a:r>
          </a:p>
          <a:p>
            <a:pPr lvl="1" eaLnBrk="1" hangingPunct="1">
              <a:buFont typeface="Arial" charset="0"/>
              <a:buChar char="–"/>
            </a:pPr>
            <a:endParaRPr lang="en-GB" dirty="0" smtClean="0"/>
          </a:p>
          <a:p>
            <a:pPr eaLnBrk="1" hangingPunct="1"/>
            <a:r>
              <a:rPr lang="en-GB" dirty="0" smtClean="0"/>
              <a:t>Disadvantages</a:t>
            </a:r>
          </a:p>
          <a:p>
            <a:pPr lvl="1" eaLnBrk="1" hangingPunct="1">
              <a:buFont typeface="Arial" charset="0"/>
              <a:buChar char="–"/>
            </a:pPr>
            <a:r>
              <a:rPr lang="en-GB" dirty="0" smtClean="0"/>
              <a:t>Cannula more likely to dislodge</a:t>
            </a:r>
          </a:p>
          <a:p>
            <a:pPr lvl="1" eaLnBrk="1" hangingPunct="1">
              <a:buFont typeface="Arial" charset="0"/>
              <a:buChar char="–"/>
            </a:pPr>
            <a:r>
              <a:rPr lang="en-GB" dirty="0" smtClean="0"/>
              <a:t>Increased bleeding</a:t>
            </a:r>
          </a:p>
          <a:p>
            <a:pPr lvl="1" eaLnBrk="1" hangingPunct="1">
              <a:buFont typeface="Arial" charset="0"/>
              <a:buChar char="–"/>
            </a:pPr>
            <a:r>
              <a:rPr lang="en-GB" dirty="0" smtClean="0"/>
              <a:t>Decreased respiratory function with open chest</a:t>
            </a:r>
          </a:p>
          <a:p>
            <a:pPr lvl="1" eaLnBrk="1" hangingPunct="1">
              <a:buFont typeface="Arial" charset="0"/>
              <a:buChar char="–"/>
            </a:pPr>
            <a:r>
              <a:rPr lang="en-GB" dirty="0" smtClean="0"/>
              <a:t>Infection risk</a:t>
            </a:r>
          </a:p>
          <a:p>
            <a:pPr lvl="1" eaLnBrk="1" hangingPunct="1">
              <a:buFont typeface="Arial" charset="0"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Peripheral VA Cannulation</a:t>
            </a:r>
            <a:endParaRPr lang="en-US" dirty="0" smtClean="0"/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876800"/>
          </a:xfrm>
        </p:spPr>
        <p:txBody>
          <a:bodyPr/>
          <a:lstStyle/>
          <a:p>
            <a:pPr eaLnBrk="1" hangingPunct="1"/>
            <a:r>
              <a:rPr lang="en-GB" sz="2000" dirty="0" smtClean="0"/>
              <a:t>Femoral vessels too small in non-walkers</a:t>
            </a:r>
          </a:p>
          <a:p>
            <a:pPr eaLnBrk="1" hangingPunct="1"/>
            <a:r>
              <a:rPr lang="en-GB" sz="2000" dirty="0" smtClean="0"/>
              <a:t>Carotids commonly used</a:t>
            </a:r>
          </a:p>
          <a:p>
            <a:pPr eaLnBrk="1" hangingPunct="1"/>
            <a:r>
              <a:rPr lang="en-GB" sz="2000" dirty="0" smtClean="0"/>
              <a:t>Venous drainage from right internal jugular vein or femoral vein</a:t>
            </a:r>
          </a:p>
          <a:p>
            <a:pPr eaLnBrk="1" hangingPunct="1"/>
            <a:r>
              <a:rPr lang="en-GB" sz="2000" dirty="0" smtClean="0"/>
              <a:t>Semi-</a:t>
            </a:r>
            <a:r>
              <a:rPr lang="en-GB" sz="2000" dirty="0" err="1" smtClean="0"/>
              <a:t>seldinger</a:t>
            </a:r>
            <a:r>
              <a:rPr lang="en-GB" sz="2000" dirty="0" smtClean="0"/>
              <a:t> technique may reduce local vessel damage aiding </a:t>
            </a:r>
            <a:r>
              <a:rPr lang="en-GB" sz="2000" dirty="0" err="1" smtClean="0"/>
              <a:t>decannulation</a:t>
            </a:r>
            <a:endParaRPr lang="en-GB" sz="2000" dirty="0" smtClean="0"/>
          </a:p>
          <a:p>
            <a:pPr eaLnBrk="1" hangingPunct="1"/>
            <a:endParaRPr lang="en-GB" dirty="0" smtClean="0"/>
          </a:p>
          <a:p>
            <a:pPr eaLnBrk="1" hangingPunct="1"/>
            <a:endParaRPr lang="en-US" dirty="0" smtClean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076854"/>
            <a:ext cx="4680520" cy="351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4275799" cy="3206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12776"/>
            <a:ext cx="5098738" cy="401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33" y="2334354"/>
            <a:ext cx="4255475" cy="435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ent Arrow 3"/>
          <p:cNvSpPr/>
          <p:nvPr/>
        </p:nvSpPr>
        <p:spPr>
          <a:xfrm rot="5400000">
            <a:off x="5760132" y="-423428"/>
            <a:ext cx="720080" cy="2952328"/>
          </a:xfrm>
          <a:prstGeom prst="ben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b="1">
              <a:ln w="12700">
                <a:solidFill>
                  <a:srgbClr val="FF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Bent Arrow 4"/>
          <p:cNvSpPr/>
          <p:nvPr/>
        </p:nvSpPr>
        <p:spPr>
          <a:xfrm rot="10800000">
            <a:off x="4736100" y="5517233"/>
            <a:ext cx="2860236" cy="868680"/>
          </a:xfrm>
          <a:prstGeom prst="ben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90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mtClean="0"/>
              <a:t>Management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Bleeding</a:t>
            </a:r>
          </a:p>
          <a:p>
            <a:pPr lvl="1" eaLnBrk="1" hangingPunct="1"/>
            <a:r>
              <a:rPr lang="en-GB" dirty="0" smtClean="0"/>
              <a:t>Be prepared to pack chest and re-explore</a:t>
            </a:r>
          </a:p>
          <a:p>
            <a:pPr lvl="1" eaLnBrk="1" hangingPunct="1"/>
            <a:r>
              <a:rPr lang="en-GB" dirty="0" smtClean="0"/>
              <a:t>Switch to peripheral cannulation </a:t>
            </a:r>
          </a:p>
          <a:p>
            <a:pPr lvl="1" eaLnBrk="1" hangingPunct="1"/>
            <a:r>
              <a:rPr lang="en-GB" dirty="0" smtClean="0"/>
              <a:t>Close chest</a:t>
            </a:r>
          </a:p>
          <a:p>
            <a:pPr lvl="1" eaLnBrk="1" hangingPunct="1"/>
            <a:r>
              <a:rPr lang="en-GB" dirty="0" smtClean="0"/>
              <a:t>Stepwise </a:t>
            </a:r>
            <a:r>
              <a:rPr lang="en-GB" dirty="0" smtClean="0"/>
              <a:t>approach</a:t>
            </a:r>
          </a:p>
          <a:p>
            <a:pPr lvl="1" eaLnBrk="1" hangingPunct="1"/>
            <a:endParaRPr lang="en-GB" dirty="0" smtClean="0"/>
          </a:p>
          <a:p>
            <a:pPr eaLnBrk="1" hangingPunct="1"/>
            <a:r>
              <a:rPr lang="en-GB" dirty="0" err="1" smtClean="0"/>
              <a:t>Dipyramidole</a:t>
            </a:r>
            <a:endParaRPr lang="en-GB" dirty="0" smtClean="0"/>
          </a:p>
          <a:p>
            <a:pPr eaLnBrk="1" hangingPunct="1"/>
            <a:r>
              <a:rPr lang="en-GB" dirty="0" smtClean="0"/>
              <a:t>Aspirin</a:t>
            </a:r>
          </a:p>
          <a:p>
            <a:pPr eaLnBrk="1" hangingPunct="1"/>
            <a:r>
              <a:rPr lang="en-GB" dirty="0" err="1" smtClean="0"/>
              <a:t>Aprotinine</a:t>
            </a:r>
            <a:endParaRPr lang="en-GB" dirty="0" smtClean="0"/>
          </a:p>
          <a:p>
            <a:pPr eaLnBrk="1" hangingPunct="1"/>
            <a:r>
              <a:rPr lang="en-GB" dirty="0" err="1" smtClean="0"/>
              <a:t>Antifibrinolytics</a:t>
            </a:r>
            <a:endParaRPr lang="en-GB" dirty="0" smtClean="0"/>
          </a:p>
        </p:txBody>
      </p:sp>
      <p:pic>
        <p:nvPicPr>
          <p:cNvPr id="70660" name="Picture 4" descr="IMG_1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3789363"/>
            <a:ext cx="3582988" cy="27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mtClean="0"/>
              <a:t>Bleeding Protocol</a:t>
            </a:r>
            <a:endParaRPr lang="en-US" smtClean="0"/>
          </a:p>
        </p:txBody>
      </p:sp>
      <p:sp>
        <p:nvSpPr>
          <p:cNvPr id="259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800" dirty="0" smtClean="0"/>
              <a:t>Correct Clotting Parameters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400" dirty="0" smtClean="0"/>
              <a:t>Platelets 		&gt;150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400" dirty="0" smtClean="0"/>
              <a:t>INR 		&lt; 1.5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400" dirty="0" smtClean="0"/>
              <a:t>Fibrinogen 	&gt;2.0</a:t>
            </a:r>
          </a:p>
          <a:p>
            <a:pPr eaLnBrk="1" hangingPunct="1">
              <a:lnSpc>
                <a:spcPct val="90000"/>
              </a:lnSpc>
            </a:pPr>
            <a:endParaRPr lang="en-GB" sz="2800" dirty="0" smtClean="0"/>
          </a:p>
          <a:p>
            <a:pPr eaLnBrk="1" hangingPunct="1">
              <a:lnSpc>
                <a:spcPct val="90000"/>
              </a:lnSpc>
            </a:pPr>
            <a:r>
              <a:rPr lang="en-GB" sz="2800" dirty="0" smtClean="0"/>
              <a:t>Reduce ACT to 140-160 sec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dirty="0" smtClean="0"/>
              <a:t>Commence </a:t>
            </a:r>
            <a:r>
              <a:rPr lang="en-GB" sz="2800" dirty="0" err="1" smtClean="0"/>
              <a:t>Aprotonin</a:t>
            </a:r>
            <a:endParaRPr lang="en-GB" sz="2800" dirty="0" smtClean="0"/>
          </a:p>
          <a:p>
            <a:pPr eaLnBrk="1" hangingPunct="1">
              <a:lnSpc>
                <a:spcPct val="90000"/>
              </a:lnSpc>
            </a:pPr>
            <a:r>
              <a:rPr lang="en-GB" sz="2800" dirty="0" smtClean="0"/>
              <a:t>Reduce Heparin to 10 </a:t>
            </a:r>
            <a:r>
              <a:rPr lang="en-GB" sz="2800" dirty="0" err="1" smtClean="0"/>
              <a:t>iu</a:t>
            </a:r>
            <a:r>
              <a:rPr lang="en-GB" sz="2800" dirty="0" smtClean="0"/>
              <a:t>/kg/</a:t>
            </a:r>
            <a:r>
              <a:rPr lang="en-GB" sz="2800" dirty="0" err="1" smtClean="0"/>
              <a:t>hr</a:t>
            </a:r>
            <a:endParaRPr lang="en-GB" sz="2800" dirty="0" smtClean="0"/>
          </a:p>
          <a:p>
            <a:pPr eaLnBrk="1" hangingPunct="1">
              <a:lnSpc>
                <a:spcPct val="90000"/>
              </a:lnSpc>
            </a:pPr>
            <a:r>
              <a:rPr lang="en-GB" sz="2800" dirty="0" smtClean="0"/>
              <a:t>Activated factor VII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dirty="0" smtClean="0"/>
              <a:t>Stop Heparin</a:t>
            </a:r>
          </a:p>
          <a:p>
            <a:pPr eaLnBrk="1" hangingPunct="1">
              <a:lnSpc>
                <a:spcPct val="90000"/>
              </a:lnSpc>
            </a:pPr>
            <a:endParaRPr lang="en-GB" sz="2800" dirty="0" smtClean="0"/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75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1143000" y="4724400"/>
          <a:ext cx="990600" cy="1524000"/>
        </p:xfrm>
        <a:graphic>
          <a:graphicData uri="http://schemas.openxmlformats.org/presentationml/2006/ole">
            <p:oleObj spid="_x0000_s2062" name="Clip" r:id="rId3" imgW="2033588" imgH="3390900" progId="">
              <p:embed/>
            </p:oleObj>
          </a:graphicData>
        </a:graphic>
      </p:graphicFrame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593725" y="7620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A clinical protocol</a:t>
            </a:r>
          </a:p>
        </p:txBody>
      </p:sp>
      <p:sp>
        <p:nvSpPr>
          <p:cNvPr id="53252" name="AutoShape 4"/>
          <p:cNvSpPr>
            <a:spLocks noChangeArrowheads="1"/>
          </p:cNvSpPr>
          <p:nvPr/>
        </p:nvSpPr>
        <p:spPr bwMode="auto">
          <a:xfrm>
            <a:off x="762000" y="1219200"/>
            <a:ext cx="1447800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12700" tIns="12700" rIns="12700" bIns="12700"/>
          <a:lstStyle/>
          <a:p>
            <a:pPr algn="ctr"/>
            <a:r>
              <a:rPr lang="en-US" sz="1600" b="1"/>
              <a:t>Patient Bleeding</a:t>
            </a:r>
            <a:endParaRPr lang="en-US" sz="1000"/>
          </a:p>
        </p:txBody>
      </p:sp>
      <p:sp>
        <p:nvSpPr>
          <p:cNvPr id="53253" name="Line 5"/>
          <p:cNvSpPr>
            <a:spLocks noChangeShapeType="1"/>
          </p:cNvSpPr>
          <p:nvPr/>
        </p:nvSpPr>
        <p:spPr bwMode="auto">
          <a:xfrm flipH="1" flipV="1">
            <a:off x="3200400" y="3657600"/>
            <a:ext cx="152400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3254" name="AutoShape 6"/>
          <p:cNvSpPr>
            <a:spLocks noChangeArrowheads="1"/>
          </p:cNvSpPr>
          <p:nvPr/>
        </p:nvSpPr>
        <p:spPr bwMode="auto">
          <a:xfrm>
            <a:off x="4724400" y="5105400"/>
            <a:ext cx="1600200" cy="9144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12700" tIns="12700" rIns="12700" bIns="12700"/>
          <a:lstStyle/>
          <a:p>
            <a:pPr algn="ctr"/>
            <a:r>
              <a:rPr lang="en-US" sz="1600" b="1"/>
              <a:t>Surgical Treatment Possible ?</a:t>
            </a:r>
            <a:endParaRPr lang="en-US" sz="1000"/>
          </a:p>
        </p:txBody>
      </p:sp>
      <p:sp>
        <p:nvSpPr>
          <p:cNvPr id="53255" name="AutoShape 7"/>
          <p:cNvSpPr>
            <a:spLocks noChangeArrowheads="1"/>
          </p:cNvSpPr>
          <p:nvPr/>
        </p:nvSpPr>
        <p:spPr bwMode="auto">
          <a:xfrm>
            <a:off x="2362200" y="3276600"/>
            <a:ext cx="1128713" cy="3048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12700" tIns="12700" rIns="12700" bIns="12700"/>
          <a:lstStyle/>
          <a:p>
            <a:pPr algn="ctr"/>
            <a:r>
              <a:rPr lang="en-US" sz="1600" b="1"/>
              <a:t>OPERATE</a:t>
            </a:r>
            <a:endParaRPr lang="en-US" sz="1000" b="1"/>
          </a:p>
        </p:txBody>
      </p:sp>
      <p:sp>
        <p:nvSpPr>
          <p:cNvPr id="53256" name="AutoShape 8"/>
          <p:cNvSpPr>
            <a:spLocks noChangeArrowheads="1"/>
          </p:cNvSpPr>
          <p:nvPr/>
        </p:nvSpPr>
        <p:spPr bwMode="auto">
          <a:xfrm>
            <a:off x="3200400" y="4114800"/>
            <a:ext cx="595313" cy="26035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lIns="12700" tIns="12700" rIns="12700" bIns="12700"/>
          <a:lstStyle/>
          <a:p>
            <a:r>
              <a:rPr lang="en-US" sz="2000" dirty="0">
                <a:solidFill>
                  <a:schemeClr val="accent2"/>
                </a:solidFill>
              </a:rPr>
              <a:t>yes</a:t>
            </a:r>
            <a:endParaRPr lang="en-US" sz="1000" dirty="0"/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>
            <a:off x="2286000" y="1524000"/>
            <a:ext cx="30940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3258" name="AutoShape 10"/>
          <p:cNvSpPr>
            <a:spLocks noChangeArrowheads="1"/>
          </p:cNvSpPr>
          <p:nvPr/>
        </p:nvSpPr>
        <p:spPr bwMode="auto">
          <a:xfrm>
            <a:off x="5486400" y="990600"/>
            <a:ext cx="1722438" cy="1112838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31750">
            <a:solidFill>
              <a:schemeClr val="tx1"/>
            </a:solidFill>
            <a:round/>
            <a:headEnd/>
            <a:tailEnd/>
          </a:ln>
          <a:effectLst>
            <a:outerShdw dist="57238" dir="2021404" algn="ctr" rotWithShape="0">
              <a:srgbClr val="000000"/>
            </a:outerShdw>
          </a:effectLst>
        </p:spPr>
        <p:txBody>
          <a:bodyPr lIns="12700" tIns="12700" rIns="12700" bIns="12700"/>
          <a:lstStyle/>
          <a:p>
            <a:pPr algn="ctr">
              <a:defRPr/>
            </a:pPr>
            <a:r>
              <a:rPr lang="en-US" sz="1600" b="1" dirty="0">
                <a:solidFill>
                  <a:srgbClr val="FFFF00"/>
                </a:solidFill>
              </a:rPr>
              <a:t>Platelets &gt; 150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FFFF00"/>
                </a:solidFill>
              </a:rPr>
              <a:t>INR &lt; 1.5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FFFF00"/>
                </a:solidFill>
              </a:rPr>
              <a:t>Fibrinogen &gt; 2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FFFF00"/>
                </a:solidFill>
              </a:rPr>
              <a:t>ACT 160-180</a:t>
            </a:r>
          </a:p>
        </p:txBody>
      </p:sp>
      <p:sp>
        <p:nvSpPr>
          <p:cNvPr id="53259" name="Line 11"/>
          <p:cNvSpPr>
            <a:spLocks noChangeShapeType="1"/>
          </p:cNvSpPr>
          <p:nvPr/>
        </p:nvSpPr>
        <p:spPr bwMode="auto">
          <a:xfrm>
            <a:off x="6705600" y="2133600"/>
            <a:ext cx="609600" cy="8382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3260" name="AutoShape 12"/>
          <p:cNvSpPr>
            <a:spLocks noChangeArrowheads="1"/>
          </p:cNvSpPr>
          <p:nvPr/>
        </p:nvSpPr>
        <p:spPr bwMode="auto">
          <a:xfrm>
            <a:off x="7315200" y="2971800"/>
            <a:ext cx="1050925" cy="3810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12700" tIns="12700" rIns="12700" bIns="12700"/>
          <a:lstStyle/>
          <a:p>
            <a:pPr algn="ctr"/>
            <a:r>
              <a:rPr lang="en-US" dirty="0"/>
              <a:t>Effective</a:t>
            </a:r>
            <a:endParaRPr lang="en-US" sz="1000" dirty="0"/>
          </a:p>
        </p:txBody>
      </p:sp>
      <p:sp>
        <p:nvSpPr>
          <p:cNvPr id="53261" name="Line 13"/>
          <p:cNvSpPr>
            <a:spLocks noChangeShapeType="1"/>
          </p:cNvSpPr>
          <p:nvPr/>
        </p:nvSpPr>
        <p:spPr bwMode="auto">
          <a:xfrm>
            <a:off x="5791200" y="2209800"/>
            <a:ext cx="0" cy="1143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3262" name="Line 14"/>
          <p:cNvSpPr>
            <a:spLocks noChangeShapeType="1"/>
          </p:cNvSpPr>
          <p:nvPr/>
        </p:nvSpPr>
        <p:spPr bwMode="auto">
          <a:xfrm flipH="1">
            <a:off x="2057400" y="3657600"/>
            <a:ext cx="6096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3263" name="AutoShape 15"/>
          <p:cNvSpPr>
            <a:spLocks noChangeArrowheads="1"/>
          </p:cNvSpPr>
          <p:nvPr/>
        </p:nvSpPr>
        <p:spPr bwMode="auto">
          <a:xfrm>
            <a:off x="762000" y="2362200"/>
            <a:ext cx="914400" cy="3810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12700" tIns="12700" rIns="12700" bIns="12700"/>
          <a:lstStyle/>
          <a:p>
            <a:pPr algn="ctr"/>
            <a:r>
              <a:rPr lang="en-US" sz="1600"/>
              <a:t>Effective</a:t>
            </a:r>
            <a:endParaRPr lang="en-US" sz="1000"/>
          </a:p>
        </p:txBody>
      </p:sp>
      <p:sp>
        <p:nvSpPr>
          <p:cNvPr id="53264" name="AutoShape 16"/>
          <p:cNvSpPr>
            <a:spLocks noChangeArrowheads="1"/>
          </p:cNvSpPr>
          <p:nvPr/>
        </p:nvSpPr>
        <p:spPr bwMode="auto">
          <a:xfrm>
            <a:off x="4267200" y="3429000"/>
            <a:ext cx="2498725" cy="83820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dist="57238" dir="2021404" algn="ctr" rotWithShape="0">
              <a:srgbClr val="000000"/>
            </a:outerShdw>
          </a:effectLst>
        </p:spPr>
        <p:txBody>
          <a:bodyPr lIns="12700" tIns="12700" rIns="12700" bIns="12700"/>
          <a:lstStyle/>
          <a:p>
            <a:pPr algn="ctr"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APROTININ </a:t>
            </a:r>
          </a:p>
          <a:p>
            <a:pPr algn="ctr">
              <a:defRPr/>
            </a:pP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Load: 10,000 u/kg</a:t>
            </a:r>
            <a:endParaRPr lang="en-US" sz="1600" dirty="0">
              <a:solidFill>
                <a:srgbClr val="FFFF00"/>
              </a:solidFill>
            </a:endParaRPr>
          </a:p>
          <a:p>
            <a:pPr algn="ctr">
              <a:defRPr/>
            </a:pP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Infusion: 10,000 u/kg/hr</a:t>
            </a:r>
            <a:endParaRPr lang="en-US" sz="1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65" name="Line 17"/>
          <p:cNvSpPr>
            <a:spLocks noChangeShapeType="1"/>
          </p:cNvSpPr>
          <p:nvPr/>
        </p:nvSpPr>
        <p:spPr bwMode="auto">
          <a:xfrm flipV="1">
            <a:off x="6781800" y="3352800"/>
            <a:ext cx="5334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3266" name="Line 18"/>
          <p:cNvSpPr>
            <a:spLocks noChangeShapeType="1"/>
          </p:cNvSpPr>
          <p:nvPr/>
        </p:nvSpPr>
        <p:spPr bwMode="auto">
          <a:xfrm flipH="1" flipV="1">
            <a:off x="2209800" y="5410200"/>
            <a:ext cx="2438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3267" name="AutoShape 19"/>
          <p:cNvSpPr>
            <a:spLocks noChangeArrowheads="1"/>
          </p:cNvSpPr>
          <p:nvPr/>
        </p:nvSpPr>
        <p:spPr bwMode="auto">
          <a:xfrm>
            <a:off x="990600" y="5562600"/>
            <a:ext cx="1295400" cy="457200"/>
          </a:xfrm>
          <a:prstGeom prst="roundRect">
            <a:avLst>
              <a:gd name="adj" fmla="val 16667"/>
            </a:avLst>
          </a:prstGeom>
          <a:noFill/>
          <a:ln w="63500">
            <a:noFill/>
            <a:round/>
            <a:headEnd/>
            <a:tailEnd/>
          </a:ln>
          <a:effectLst>
            <a:outerShdw dist="57238" dir="2021404" algn="ctr" rotWithShape="0">
              <a:srgbClr val="000000"/>
            </a:outerShdw>
          </a:effectLst>
        </p:spPr>
        <p:txBody>
          <a:bodyPr lIns="12700" tIns="12700" rIns="12700" bIns="12700"/>
          <a:lstStyle/>
          <a:p>
            <a:pPr algn="ctr">
              <a:defRPr/>
            </a:pPr>
            <a:endParaRPr lang="en-US" sz="1000" b="1"/>
          </a:p>
          <a:p>
            <a:pPr algn="ctr">
              <a:defRPr/>
            </a:pPr>
            <a:r>
              <a:rPr lang="en-US" sz="2000" b="1">
                <a:solidFill>
                  <a:srgbClr val="FFFF00"/>
                </a:solidFill>
              </a:rPr>
              <a:t>HEPARIN</a:t>
            </a:r>
            <a:endParaRPr lang="en-US" sz="2000">
              <a:solidFill>
                <a:srgbClr val="FFFF00"/>
              </a:solidFill>
            </a:endParaRPr>
          </a:p>
        </p:txBody>
      </p:sp>
      <p:sp>
        <p:nvSpPr>
          <p:cNvPr id="53268" name="AutoShape 20"/>
          <p:cNvSpPr>
            <a:spLocks noChangeArrowheads="1"/>
          </p:cNvSpPr>
          <p:nvPr/>
        </p:nvSpPr>
        <p:spPr bwMode="auto">
          <a:xfrm>
            <a:off x="990600" y="3657600"/>
            <a:ext cx="1373188" cy="6096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lIns="12700" tIns="12700" rIns="12700" bIns="12700"/>
          <a:lstStyle/>
          <a:p>
            <a:r>
              <a:rPr lang="en-US">
                <a:solidFill>
                  <a:schemeClr val="accent2"/>
                </a:solidFill>
              </a:rPr>
              <a:t>Still Bleeding</a:t>
            </a:r>
            <a:endParaRPr lang="en-US" sz="1000"/>
          </a:p>
        </p:txBody>
      </p:sp>
      <p:sp>
        <p:nvSpPr>
          <p:cNvPr id="53269" name="Rectangle 21"/>
          <p:cNvSpPr>
            <a:spLocks noChangeArrowheads="1"/>
          </p:cNvSpPr>
          <p:nvPr/>
        </p:nvSpPr>
        <p:spPr bwMode="auto">
          <a:xfrm>
            <a:off x="4800600" y="2362200"/>
            <a:ext cx="1143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Still Bleeding</a:t>
            </a:r>
          </a:p>
        </p:txBody>
      </p:sp>
      <p:sp>
        <p:nvSpPr>
          <p:cNvPr id="53270" name="AutoShape 22"/>
          <p:cNvSpPr>
            <a:spLocks noChangeArrowheads="1"/>
          </p:cNvSpPr>
          <p:nvPr/>
        </p:nvSpPr>
        <p:spPr bwMode="auto">
          <a:xfrm>
            <a:off x="5181600" y="4343400"/>
            <a:ext cx="1143000" cy="6096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lIns="12700" tIns="12700" rIns="12700" bIns="12700"/>
          <a:lstStyle/>
          <a:p>
            <a:r>
              <a:rPr lang="en-US" dirty="0">
                <a:solidFill>
                  <a:schemeClr val="accent2"/>
                </a:solidFill>
              </a:rPr>
              <a:t>Still Bleeding</a:t>
            </a:r>
            <a:endParaRPr lang="en-US" sz="1000" dirty="0"/>
          </a:p>
        </p:txBody>
      </p:sp>
      <p:sp>
        <p:nvSpPr>
          <p:cNvPr id="53271" name="Text Box 23"/>
          <p:cNvSpPr txBox="1">
            <a:spLocks noChangeArrowheads="1"/>
          </p:cNvSpPr>
          <p:nvPr/>
        </p:nvSpPr>
        <p:spPr bwMode="auto">
          <a:xfrm>
            <a:off x="3429000" y="5029200"/>
            <a:ext cx="68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no</a:t>
            </a:r>
          </a:p>
        </p:txBody>
      </p:sp>
      <p:sp>
        <p:nvSpPr>
          <p:cNvPr id="53272" name="Line 24"/>
          <p:cNvSpPr>
            <a:spLocks noChangeShapeType="1"/>
          </p:cNvSpPr>
          <p:nvPr/>
        </p:nvSpPr>
        <p:spPr bwMode="auto">
          <a:xfrm>
            <a:off x="5105400" y="43434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3273" name="Line 25"/>
          <p:cNvSpPr>
            <a:spLocks noChangeShapeType="1"/>
          </p:cNvSpPr>
          <p:nvPr/>
        </p:nvSpPr>
        <p:spPr bwMode="auto">
          <a:xfrm flipH="1" flipV="1">
            <a:off x="1676400" y="2743200"/>
            <a:ext cx="6096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utoUpdateAnimBg="0"/>
      <p:bldP spid="53252" grpId="0" animBg="1" autoUpdateAnimBg="0"/>
      <p:bldP spid="53253" grpId="0" animBg="1"/>
      <p:bldP spid="53254" grpId="0" animBg="1" autoUpdateAnimBg="0"/>
      <p:bldP spid="53255" grpId="0" animBg="1" autoUpdateAnimBg="0"/>
      <p:bldP spid="53256" grpId="0" autoUpdateAnimBg="0"/>
      <p:bldP spid="53257" grpId="0" animBg="1"/>
      <p:bldP spid="53258" grpId="0" animBg="1" autoUpdateAnimBg="0"/>
      <p:bldP spid="53259" grpId="0" animBg="1"/>
      <p:bldP spid="53260" grpId="0" animBg="1" autoUpdateAnimBg="0"/>
      <p:bldP spid="53261" grpId="0" animBg="1"/>
      <p:bldP spid="53262" grpId="0" animBg="1"/>
      <p:bldP spid="53263" grpId="0" animBg="1" autoUpdateAnimBg="0"/>
      <p:bldP spid="53264" grpId="0" animBg="1" autoUpdateAnimBg="0"/>
      <p:bldP spid="53265" grpId="0" animBg="1"/>
      <p:bldP spid="53266" grpId="0" animBg="1"/>
      <p:bldP spid="53267" grpId="0" autoUpdateAnimBg="0"/>
      <p:bldP spid="53268" grpId="0" autoUpdateAnimBg="0"/>
      <p:bldP spid="53269" grpId="0" autoUpdateAnimBg="0"/>
      <p:bldP spid="53270" grpId="0" autoUpdateAnimBg="0"/>
      <p:bldP spid="53271" grpId="0" autoUpdateAnimBg="0"/>
      <p:bldP spid="53272" grpId="0" animBg="1"/>
      <p:bldP spid="5327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mtClean="0"/>
              <a:t>Mobile ECMO</a:t>
            </a:r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IMG_04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04813"/>
            <a:ext cx="8207375" cy="615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2132856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Results</a:t>
            </a:r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dirty="0" smtClean="0"/>
          </a:p>
        </p:txBody>
      </p:sp>
      <p:pic>
        <p:nvPicPr>
          <p:cNvPr id="110594" name="Picture 2" descr="http://4.bp.blogspot.com/-UV6r8YCCdqk/Theyq8Jo-KI/AAAAAAAAESc/3sfb_mF0BXE/s1600/tir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556792"/>
            <a:ext cx="3096344" cy="3963320"/>
          </a:xfrm>
          <a:prstGeom prst="rect">
            <a:avLst/>
          </a:prstGeom>
          <a:noFill/>
        </p:spPr>
      </p:pic>
      <p:pic>
        <p:nvPicPr>
          <p:cNvPr id="110596" name="Picture 4" descr="http://www.vitaminddeficiency.me/wp-content/uploads/2011/11/tir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1445" y="1700808"/>
            <a:ext cx="4893289" cy="33836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78139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371600"/>
            <a:ext cx="88582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187450" y="620713"/>
            <a:ext cx="7200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solidFill>
                  <a:srgbClr val="292934"/>
                </a:solidFill>
              </a:rPr>
              <a:t>Cardiac ECMO 1986-2003 ELSO Registry Data</a:t>
            </a:r>
          </a:p>
        </p:txBody>
      </p:sp>
    </p:spTree>
    <p:extLst>
      <p:ext uri="{BB962C8B-B14F-4D97-AF65-F5344CB8AC3E}">
        <p14:creationId xmlns="" xmlns:p14="http://schemas.microsoft.com/office/powerpoint/2010/main" val="41518601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smtClean="0"/>
              <a:t>Outcome - GOS 1992-2000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chemeClr val="tx1"/>
              </a:buClr>
            </a:pPr>
            <a:endParaRPr lang="en-GB" b="1" smtClean="0"/>
          </a:p>
          <a:p>
            <a:pPr lvl="4" eaLnBrk="1" hangingPunct="1"/>
            <a:endParaRPr lang="en-GB" sz="3200" b="1" smtClean="0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441325" y="193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2400">
              <a:solidFill>
                <a:srgbClr val="292934"/>
              </a:solidFill>
              <a:latin typeface="Times New Roman" charset="0"/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76225" y="1905000"/>
            <a:ext cx="8589963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eaLnBrk="0" hangingPunct="0"/>
            <a:r>
              <a:rPr lang="en-GB" sz="2000">
                <a:solidFill>
                  <a:srgbClr val="292934"/>
                </a:solidFill>
                <a:latin typeface="Times New Roman" charset="0"/>
              </a:rPr>
              <a:t>‘ECMO after open heart surgery (bivent. physiology) </a:t>
            </a:r>
            <a:r>
              <a:rPr lang="en-GB" sz="2000" i="1">
                <a:solidFill>
                  <a:srgbClr val="292934"/>
                </a:solidFill>
                <a:latin typeface="Times New Roman" charset="0"/>
              </a:rPr>
              <a:t>N = </a:t>
            </a:r>
            <a:r>
              <a:rPr lang="en-GB" sz="2000">
                <a:solidFill>
                  <a:srgbClr val="292934"/>
                </a:solidFill>
                <a:latin typeface="Times New Roman" charset="0"/>
              </a:rPr>
              <a:t>81 . </a:t>
            </a:r>
          </a:p>
          <a:p>
            <a:pPr marL="457200" indent="-457200" eaLnBrk="0" hangingPunct="0"/>
            <a:endParaRPr lang="en-GB" sz="2000">
              <a:solidFill>
                <a:srgbClr val="292934"/>
              </a:solidFill>
              <a:latin typeface="Times New Roman" charset="0"/>
            </a:endParaRPr>
          </a:p>
          <a:p>
            <a:pPr marL="457200" indent="-457200" eaLnBrk="0" hangingPunct="0"/>
            <a:r>
              <a:rPr lang="en-GB" sz="2000">
                <a:solidFill>
                  <a:srgbClr val="292934"/>
                </a:solidFill>
                <a:latin typeface="Times New Roman" charset="0"/>
              </a:rPr>
              <a:t>58% (47 of 81) direct from CPB to ECMO. Hospital survival was 49% (40 of 81); </a:t>
            </a:r>
          </a:p>
          <a:p>
            <a:pPr marL="457200" indent="-457200" eaLnBrk="0" hangingPunct="0"/>
            <a:r>
              <a:rPr lang="en-GB" sz="2000">
                <a:solidFill>
                  <a:srgbClr val="292934"/>
                </a:solidFill>
                <a:latin typeface="Times New Roman" charset="0"/>
              </a:rPr>
              <a:t>late deaths in survivors (18%). </a:t>
            </a:r>
          </a:p>
          <a:p>
            <a:pPr marL="457200" indent="-457200" eaLnBrk="0" hangingPunct="0"/>
            <a:endParaRPr lang="en-GB" sz="2000">
              <a:solidFill>
                <a:srgbClr val="292934"/>
              </a:solidFill>
              <a:latin typeface="Times New Roman" charset="0"/>
            </a:endParaRPr>
          </a:p>
          <a:p>
            <a:pPr marL="457200" indent="-457200" eaLnBrk="0" hangingPunct="0"/>
            <a:r>
              <a:rPr lang="en-GB" sz="2000">
                <a:solidFill>
                  <a:srgbClr val="292934"/>
                </a:solidFill>
                <a:latin typeface="Times New Roman" charset="0"/>
              </a:rPr>
              <a:t>Important factors  </a:t>
            </a:r>
          </a:p>
          <a:p>
            <a:pPr marL="457200" indent="-457200" eaLnBrk="0" hangingPunct="0"/>
            <a:r>
              <a:rPr lang="en-GB" sz="2000">
                <a:solidFill>
                  <a:srgbClr val="292934"/>
                </a:solidFill>
                <a:latin typeface="Times New Roman" charset="0"/>
              </a:rPr>
              <a:t>		(i)   Initiation of ECMO in theatre (64% vs 29% survival) </a:t>
            </a:r>
          </a:p>
          <a:p>
            <a:pPr marL="457200" indent="-457200" eaLnBrk="0" hangingPunct="0"/>
            <a:r>
              <a:rPr lang="en-GB" sz="2000">
                <a:solidFill>
                  <a:srgbClr val="292934"/>
                </a:solidFill>
                <a:latin typeface="Times New Roman" charset="0"/>
              </a:rPr>
              <a:t>		(ii)  better survival in those with reactive pulmonary hypertension. </a:t>
            </a:r>
          </a:p>
          <a:p>
            <a:pPr marL="457200" indent="-457200" eaLnBrk="0" hangingPunct="0"/>
            <a:r>
              <a:rPr lang="en-GB" sz="2000">
                <a:solidFill>
                  <a:srgbClr val="292934"/>
                </a:solidFill>
                <a:latin typeface="Times New Roman" charset="0"/>
              </a:rPr>
              <a:t>		(iii) worse outcome: circuit problems, renal support, </a:t>
            </a:r>
          </a:p>
          <a:p>
            <a:pPr marL="457200" indent="-457200" eaLnBrk="0" hangingPunct="0"/>
            <a:r>
              <a:rPr lang="en-GB" sz="2000">
                <a:solidFill>
                  <a:srgbClr val="292934"/>
                </a:solidFill>
                <a:latin typeface="Times New Roman" charset="0"/>
              </a:rPr>
              <a:t>		       residual lesions, duration of ECMO. </a:t>
            </a:r>
          </a:p>
          <a:p>
            <a:pPr marL="457200" indent="-457200" eaLnBrk="0" hangingPunct="0"/>
            <a:endParaRPr lang="en-GB" sz="2000">
              <a:solidFill>
                <a:srgbClr val="292934"/>
              </a:solidFill>
              <a:latin typeface="Times New Roman" charset="0"/>
            </a:endParaRPr>
          </a:p>
          <a:p>
            <a:pPr marL="457200" indent="-457200" eaLnBrk="0" hangingPunct="0"/>
            <a:r>
              <a:rPr lang="en-GB" sz="2000" i="1">
                <a:solidFill>
                  <a:srgbClr val="0000FF"/>
                </a:solidFill>
                <a:latin typeface="Times New Roman" charset="0"/>
              </a:rPr>
              <a:t>Higher survival of patients cannulated in the operating room than in ICU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6781800" y="6583363"/>
            <a:ext cx="20542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 b="1" i="1">
                <a:solidFill>
                  <a:srgbClr val="292934"/>
                </a:solidFill>
                <a:latin typeface="Times New Roman" charset="0"/>
              </a:rPr>
              <a:t>Chaturvedi et al  Heart. 2004 </a:t>
            </a:r>
            <a:endParaRPr lang="en-GB" sz="2400" b="1" i="1">
              <a:solidFill>
                <a:srgbClr val="292934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2432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smtClean="0"/>
              <a:t>Cardiac ECMO – Glenfield 2001-2006</a:t>
            </a:r>
            <a:r>
              <a:rPr lang="en-GB" sz="3600" b="1" smtClean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119313"/>
            <a:ext cx="7848600" cy="969962"/>
          </a:xfrm>
        </p:spPr>
        <p:txBody>
          <a:bodyPr rtlCol="0">
            <a:normAutofit lnSpcReduction="10000"/>
          </a:bodyPr>
          <a:lstStyle/>
          <a:p>
            <a:pPr marL="182880" indent="-1828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2000" smtClean="0">
                <a:solidFill>
                  <a:schemeClr val="tx2"/>
                </a:solidFill>
              </a:rPr>
              <a:t>N ~ 300 ECMO cases;	 	N = 25 with heart disease</a:t>
            </a:r>
          </a:p>
          <a:p>
            <a:pPr marL="182880" indent="-1828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GB" sz="2000" smtClean="0">
              <a:solidFill>
                <a:schemeClr val="tx2"/>
              </a:solidFill>
            </a:endParaRPr>
          </a:p>
          <a:p>
            <a:pPr marL="182880" indent="-1828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2000" smtClean="0">
                <a:solidFill>
                  <a:schemeClr val="tx2"/>
                </a:solidFill>
              </a:rPr>
              <a:t>ECMO Px for neonatal resp failure ~75% survival at Glenfield</a:t>
            </a:r>
          </a:p>
          <a:p>
            <a:pPr marL="1188720" lvl="4" indent="-137160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smtClean="0">
              <a:solidFill>
                <a:schemeClr val="bg2"/>
              </a:solidFill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41325" y="193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2400">
              <a:solidFill>
                <a:srgbClr val="F3F2DC"/>
              </a:solidFill>
              <a:latin typeface="Times New Roman" charset="0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990600" y="2590800"/>
            <a:ext cx="7010400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GB" sz="2000">
              <a:solidFill>
                <a:srgbClr val="292934"/>
              </a:solidFill>
              <a:latin typeface="Times New Roman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2000">
                <a:solidFill>
                  <a:srgbClr val="292934"/>
                </a:solidFill>
                <a:latin typeface="Times New Roman" charset="0"/>
              </a:rPr>
              <a:t>April		2005-	2004-    2003-	2002-	2001-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>
                <a:solidFill>
                  <a:srgbClr val="292934"/>
                </a:solidFill>
                <a:latin typeface="Times New Roman" charset="0"/>
              </a:rPr>
              <a:t>March 		2006       2005	2004	2003	2002</a:t>
            </a:r>
          </a:p>
          <a:p>
            <a:pPr eaLnBrk="0" hangingPunct="0">
              <a:spcBef>
                <a:spcPct val="50000"/>
              </a:spcBef>
            </a:pPr>
            <a:endParaRPr lang="en-GB" sz="2000">
              <a:solidFill>
                <a:srgbClr val="292934"/>
              </a:solidFill>
              <a:latin typeface="Times New Roman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2000">
                <a:solidFill>
                  <a:srgbClr val="292934"/>
                </a:solidFill>
                <a:latin typeface="Times New Roman" charset="0"/>
              </a:rPr>
              <a:t>Pre-op	     	  4	  3	  2	  3	  2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>
                <a:solidFill>
                  <a:srgbClr val="292934"/>
                </a:solidFill>
                <a:latin typeface="Times New Roman" charset="0"/>
              </a:rPr>
              <a:t>Post-op	     	  3	  2	  2	  2	  2</a:t>
            </a:r>
          </a:p>
          <a:p>
            <a:pPr eaLnBrk="0" hangingPunct="0">
              <a:spcBef>
                <a:spcPct val="50000"/>
              </a:spcBef>
            </a:pPr>
            <a:endParaRPr lang="en-GB" sz="2000">
              <a:solidFill>
                <a:srgbClr val="292934"/>
              </a:solidFill>
              <a:latin typeface="Times New Roman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2000">
                <a:solidFill>
                  <a:srgbClr val="292934"/>
                </a:solidFill>
                <a:latin typeface="Times New Roman" charset="0"/>
              </a:rPr>
              <a:t>Survival	    	4/7	 3/5        2/4	 2/5	 2/4</a:t>
            </a:r>
          </a:p>
        </p:txBody>
      </p:sp>
    </p:spTree>
    <p:extLst>
      <p:ext uri="{BB962C8B-B14F-4D97-AF65-F5344CB8AC3E}">
        <p14:creationId xmlns="" xmlns:p14="http://schemas.microsoft.com/office/powerpoint/2010/main" val="31860644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smtClean="0"/>
              <a:t>Cardiac ECMO – Glenfield 2001-2006</a:t>
            </a:r>
            <a:r>
              <a:rPr lang="en-GB" sz="3600" b="1" smtClean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441325" y="193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685800" y="1828800"/>
            <a:ext cx="7096125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i="1">
                <a:solidFill>
                  <a:srgbClr val="292934"/>
                </a:solidFill>
                <a:cs typeface="Times New Roman" charset="0"/>
              </a:rPr>
              <a:t>                      PRE- OPERATIVE ECMO N = 4/9 survived</a:t>
            </a:r>
          </a:p>
          <a:p>
            <a:endParaRPr lang="en-GB" sz="2000">
              <a:solidFill>
                <a:srgbClr val="292934"/>
              </a:solidFill>
              <a:cs typeface="Times New Roman" charset="0"/>
            </a:endParaRPr>
          </a:p>
          <a:p>
            <a:r>
              <a:rPr lang="en-GB" sz="2000">
                <a:solidFill>
                  <a:srgbClr val="292934"/>
                </a:solidFill>
                <a:cs typeface="Times New Roman" charset="0"/>
              </a:rPr>
              <a:t> </a:t>
            </a:r>
          </a:p>
          <a:p>
            <a:r>
              <a:rPr lang="en-GB" sz="2000">
                <a:solidFill>
                  <a:srgbClr val="292934"/>
                </a:solidFill>
                <a:cs typeface="Times New Roman" charset="0"/>
              </a:rPr>
              <a:t>Congenital Mitral Stenosis (1) 		Died</a:t>
            </a:r>
          </a:p>
          <a:p>
            <a:r>
              <a:rPr lang="en-GB" sz="2000">
                <a:solidFill>
                  <a:srgbClr val="292934"/>
                </a:solidFill>
                <a:cs typeface="Times New Roman" charset="0"/>
              </a:rPr>
              <a:t> </a:t>
            </a:r>
          </a:p>
          <a:p>
            <a:r>
              <a:rPr lang="en-GB" sz="2000">
                <a:solidFill>
                  <a:srgbClr val="292934"/>
                </a:solidFill>
                <a:cs typeface="Times New Roman" charset="0"/>
              </a:rPr>
              <a:t>Neonatal MI (2) 			Died, 1 survived</a:t>
            </a:r>
          </a:p>
          <a:p>
            <a:endParaRPr lang="en-GB" sz="2000">
              <a:solidFill>
                <a:srgbClr val="292934"/>
              </a:solidFill>
              <a:cs typeface="Times New Roman" charset="0"/>
            </a:endParaRPr>
          </a:p>
          <a:p>
            <a:r>
              <a:rPr lang="en-GB" sz="2000">
                <a:solidFill>
                  <a:srgbClr val="292934"/>
                </a:solidFill>
                <a:cs typeface="Times New Roman" charset="0"/>
              </a:rPr>
              <a:t>Arrythmia (2)				Both survived</a:t>
            </a:r>
          </a:p>
          <a:p>
            <a:r>
              <a:rPr lang="en-GB" sz="2000">
                <a:solidFill>
                  <a:srgbClr val="292934"/>
                </a:solidFill>
                <a:cs typeface="Times New Roman" charset="0"/>
              </a:rPr>
              <a:t> </a:t>
            </a:r>
          </a:p>
          <a:p>
            <a:r>
              <a:rPr lang="en-GB" sz="2000">
                <a:solidFill>
                  <a:srgbClr val="292934"/>
                </a:solidFill>
                <a:cs typeface="Times New Roman" charset="0"/>
              </a:rPr>
              <a:t>PA–VSD catheter suite (1) 		Died</a:t>
            </a:r>
          </a:p>
          <a:p>
            <a:r>
              <a:rPr lang="en-GB" sz="2000">
                <a:solidFill>
                  <a:srgbClr val="292934"/>
                </a:solidFill>
                <a:cs typeface="Times New Roman" charset="0"/>
              </a:rPr>
              <a:t> </a:t>
            </a:r>
          </a:p>
          <a:p>
            <a:r>
              <a:rPr lang="en-GB" sz="2000">
                <a:solidFill>
                  <a:srgbClr val="292934"/>
                </a:solidFill>
                <a:cs typeface="Times New Roman" charset="0"/>
              </a:rPr>
              <a:t>Scimtar Syndrome  </a:t>
            </a:r>
          </a:p>
          <a:p>
            <a:r>
              <a:rPr lang="en-GB" sz="2000">
                <a:solidFill>
                  <a:srgbClr val="292934"/>
                </a:solidFill>
                <a:cs typeface="Times New Roman" charset="0"/>
              </a:rPr>
              <a:t>ASD / VSD / PDA (1) 			Died</a:t>
            </a:r>
          </a:p>
          <a:p>
            <a:endParaRPr lang="en-GB" sz="2000">
              <a:solidFill>
                <a:srgbClr val="292934"/>
              </a:solidFill>
              <a:cs typeface="Times New Roman" charset="0"/>
            </a:endParaRPr>
          </a:p>
          <a:p>
            <a:r>
              <a:rPr lang="en-GB" sz="2000">
                <a:solidFill>
                  <a:srgbClr val="292934"/>
                </a:solidFill>
                <a:cs typeface="Times New Roman" charset="0"/>
              </a:rPr>
              <a:t>Viral Cardiomyopathy (2) 		1 Died, 	1 Tx at GOS</a:t>
            </a:r>
          </a:p>
        </p:txBody>
      </p:sp>
    </p:spTree>
    <p:extLst>
      <p:ext uri="{BB962C8B-B14F-4D97-AF65-F5344CB8AC3E}">
        <p14:creationId xmlns="" xmlns:p14="http://schemas.microsoft.com/office/powerpoint/2010/main" val="25811207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CXR of H1N1…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218" y="1772816"/>
            <a:ext cx="4077719" cy="487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4452047" cy="487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5179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smtClean="0"/>
              <a:t>Cardiac ECMO – Glenfield 2001-2006</a:t>
            </a:r>
            <a:r>
              <a:rPr lang="en-GB" sz="3600" b="1" smtClean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41325" y="193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srgbClr val="F3F2DC"/>
              </a:solidFill>
            </a:endParaRPr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600075" y="1676400"/>
            <a:ext cx="7943850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>
                <a:solidFill>
                  <a:srgbClr val="292934"/>
                </a:solidFill>
                <a:cs typeface="Times New Roman" charset="0"/>
              </a:rPr>
              <a:t>		</a:t>
            </a:r>
            <a:r>
              <a:rPr lang="en-GB" b="1">
                <a:solidFill>
                  <a:srgbClr val="292934"/>
                </a:solidFill>
                <a:cs typeface="Times New Roman" charset="0"/>
              </a:rPr>
              <a:t>	          </a:t>
            </a:r>
          </a:p>
          <a:p>
            <a:r>
              <a:rPr lang="en-GB" b="1">
                <a:solidFill>
                  <a:srgbClr val="292934"/>
                </a:solidFill>
                <a:cs typeface="Times New Roman" charset="0"/>
              </a:rPr>
              <a:t>			</a:t>
            </a:r>
            <a:r>
              <a:rPr lang="en-GB" i="1">
                <a:solidFill>
                  <a:srgbClr val="292934"/>
                </a:solidFill>
                <a:cs typeface="Times New Roman" charset="0"/>
              </a:rPr>
              <a:t>POST OPERATIVE ECMO N = 10/16 survived	</a:t>
            </a:r>
            <a:r>
              <a:rPr lang="en-GB" b="1">
                <a:solidFill>
                  <a:srgbClr val="292934"/>
                </a:solidFill>
                <a:cs typeface="Times New Roman" charset="0"/>
              </a:rPr>
              <a:t>	</a:t>
            </a:r>
          </a:p>
          <a:p>
            <a:endParaRPr lang="en-GB" b="1">
              <a:solidFill>
                <a:srgbClr val="292934"/>
              </a:solidFill>
              <a:cs typeface="Times New Roman" charset="0"/>
            </a:endParaRPr>
          </a:p>
          <a:p>
            <a:r>
              <a:rPr lang="en-GB">
                <a:solidFill>
                  <a:srgbClr val="292934"/>
                </a:solidFill>
                <a:cs typeface="Times New Roman" charset="0"/>
              </a:rPr>
              <a:t>Neonatal TGA (4)		2/4 survived 	Re RVOT MVR / 	Transplanted </a:t>
            </a:r>
          </a:p>
          <a:p>
            <a:r>
              <a:rPr lang="en-GB">
                <a:solidFill>
                  <a:srgbClr val="292934"/>
                </a:solidFill>
                <a:cs typeface="Times New Roman" charset="0"/>
              </a:rPr>
              <a:t>					TVR / TGA (1) </a:t>
            </a:r>
          </a:p>
          <a:p>
            <a:endParaRPr lang="en-GB">
              <a:solidFill>
                <a:srgbClr val="292934"/>
              </a:solidFill>
              <a:cs typeface="Times New Roman" charset="0"/>
            </a:endParaRPr>
          </a:p>
          <a:p>
            <a:r>
              <a:rPr lang="en-GB">
                <a:solidFill>
                  <a:srgbClr val="292934"/>
                </a:solidFill>
                <a:cs typeface="Times New Roman" charset="0"/>
              </a:rPr>
              <a:t>Interrupted Arch (2)	2/2 survived	Re-do Rastelli (1) 	survived</a:t>
            </a:r>
          </a:p>
          <a:p>
            <a:r>
              <a:rPr lang="en-GB">
                <a:solidFill>
                  <a:srgbClr val="292934"/>
                </a:solidFill>
                <a:cs typeface="Times New Roman" charset="0"/>
              </a:rPr>
              <a:t>		</a:t>
            </a:r>
          </a:p>
          <a:p>
            <a:r>
              <a:rPr lang="en-GB">
                <a:solidFill>
                  <a:srgbClr val="292934"/>
                </a:solidFill>
                <a:cs typeface="Times New Roman" charset="0"/>
              </a:rPr>
              <a:t>Post Fallot (2)		1/2 survived	</a:t>
            </a:r>
          </a:p>
          <a:p>
            <a:r>
              <a:rPr lang="en-GB">
                <a:solidFill>
                  <a:srgbClr val="292934"/>
                </a:solidFill>
                <a:cs typeface="Times New Roman" charset="0"/>
              </a:rPr>
              <a:t> </a:t>
            </a:r>
          </a:p>
          <a:p>
            <a:r>
              <a:rPr lang="en-GB">
                <a:solidFill>
                  <a:srgbClr val="292934"/>
                </a:solidFill>
                <a:cs typeface="Times New Roman" charset="0"/>
              </a:rPr>
              <a:t>AVSD (2)		1/2 survived		 </a:t>
            </a:r>
          </a:p>
          <a:p>
            <a:endParaRPr lang="en-GB">
              <a:solidFill>
                <a:srgbClr val="292934"/>
              </a:solidFill>
              <a:cs typeface="Times New Roman" charset="0"/>
            </a:endParaRPr>
          </a:p>
          <a:p>
            <a:r>
              <a:rPr lang="en-GB">
                <a:solidFill>
                  <a:srgbClr val="292934"/>
                </a:solidFill>
                <a:cs typeface="Times New Roman" charset="0"/>
              </a:rPr>
              <a:t>Post Fontan (2) 		Both Died			</a:t>
            </a:r>
          </a:p>
          <a:p>
            <a:endParaRPr lang="en-GB">
              <a:solidFill>
                <a:srgbClr val="292934"/>
              </a:solidFill>
              <a:cs typeface="Times New Roman" charset="0"/>
            </a:endParaRPr>
          </a:p>
          <a:p>
            <a:r>
              <a:rPr lang="en-GB">
                <a:solidFill>
                  <a:srgbClr val="292934"/>
                </a:solidFill>
                <a:cs typeface="Times New Roman" charset="0"/>
              </a:rPr>
              <a:t>Double Switch (1) 	ECMO at BCH		</a:t>
            </a:r>
          </a:p>
          <a:p>
            <a:r>
              <a:rPr lang="en-GB">
                <a:solidFill>
                  <a:srgbClr val="292934"/>
                </a:solidFill>
                <a:cs typeface="Times New Roman" charset="0"/>
              </a:rPr>
              <a:t>			</a:t>
            </a:r>
          </a:p>
          <a:p>
            <a:r>
              <a:rPr lang="en-GB">
                <a:solidFill>
                  <a:srgbClr val="292934"/>
                </a:solidFill>
                <a:cs typeface="Times New Roman" charset="0"/>
              </a:rPr>
              <a:t>VSD (1) 			survived</a:t>
            </a:r>
          </a:p>
        </p:txBody>
      </p:sp>
    </p:spTree>
    <p:extLst>
      <p:ext uri="{BB962C8B-B14F-4D97-AF65-F5344CB8AC3E}">
        <p14:creationId xmlns="" xmlns:p14="http://schemas.microsoft.com/office/powerpoint/2010/main" val="2951946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err="1" smtClean="0"/>
              <a:t>Uni</a:t>
            </a:r>
            <a:r>
              <a:rPr lang="en-GB" dirty="0" smtClean="0"/>
              <a:t>-ventricular hearts</a:t>
            </a:r>
            <a:endParaRPr lang="en-GB" dirty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28625" y="1571625"/>
            <a:ext cx="8229600" cy="4114800"/>
          </a:xfrm>
        </p:spPr>
        <p:txBody>
          <a:bodyPr/>
          <a:lstStyle/>
          <a:p>
            <a:pPr eaLnBrk="1" hangingPunct="1"/>
            <a:r>
              <a:rPr lang="en-GB" smtClean="0"/>
              <a:t>Single centre results </a:t>
            </a:r>
          </a:p>
          <a:p>
            <a:pPr eaLnBrk="1" hangingPunct="1"/>
            <a:r>
              <a:rPr lang="en-GB" smtClean="0"/>
              <a:t>19 patients placed on ECMO</a:t>
            </a:r>
          </a:p>
          <a:p>
            <a:pPr lvl="1" eaLnBrk="1" hangingPunct="1"/>
            <a:r>
              <a:rPr lang="en-GB" smtClean="0"/>
              <a:t>Median time 112 hours (13-240 hours)</a:t>
            </a:r>
          </a:p>
          <a:p>
            <a:pPr eaLnBrk="1" hangingPunct="1"/>
            <a:r>
              <a:rPr lang="en-GB" smtClean="0"/>
              <a:t>6 VAD</a:t>
            </a:r>
          </a:p>
          <a:p>
            <a:pPr eaLnBrk="1" hangingPunct="1"/>
            <a:r>
              <a:rPr lang="en-GB" smtClean="0"/>
              <a:t>50% of ECMO patients converted to VAD</a:t>
            </a:r>
          </a:p>
          <a:p>
            <a:pPr eaLnBrk="1" hangingPunct="1"/>
            <a:r>
              <a:rPr lang="en-GB" smtClean="0"/>
              <a:t>Survival</a:t>
            </a:r>
          </a:p>
          <a:p>
            <a:pPr lvl="1" eaLnBrk="1" hangingPunct="1"/>
            <a:r>
              <a:rPr lang="en-GB" smtClean="0"/>
              <a:t>Decannulation		76%</a:t>
            </a:r>
          </a:p>
          <a:p>
            <a:pPr lvl="1" eaLnBrk="1" hangingPunct="1"/>
            <a:r>
              <a:rPr lang="en-GB" smtClean="0"/>
              <a:t>ITU				56%</a:t>
            </a:r>
          </a:p>
          <a:p>
            <a:pPr lvl="1" eaLnBrk="1" hangingPunct="1"/>
            <a:r>
              <a:rPr lang="en-GB" smtClean="0"/>
              <a:t>Discharge			44%</a:t>
            </a:r>
          </a:p>
          <a:p>
            <a:pPr eaLnBrk="1" hangingPunct="1">
              <a:buFont typeface="Wingdings" pitchFamily="2" charset="2"/>
              <a:buNone/>
            </a:pPr>
            <a:endParaRPr lang="en-GB" smtClean="0"/>
          </a:p>
        </p:txBody>
      </p:sp>
    </p:spTree>
    <p:extLst>
      <p:ext uri="{BB962C8B-B14F-4D97-AF65-F5344CB8AC3E}">
        <p14:creationId xmlns="" xmlns:p14="http://schemas.microsoft.com/office/powerpoint/2010/main" val="18626227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1500188"/>
            <a:ext cx="6715125" cy="491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err="1" smtClean="0"/>
              <a:t>Uni</a:t>
            </a:r>
            <a:r>
              <a:rPr lang="en-GB" dirty="0" smtClean="0"/>
              <a:t>-ventricular heart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4869345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70075"/>
            <a:ext cx="7772400" cy="1422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mtClean="0"/>
              <a:t>Who needs ECMO?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8305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smtClean="0"/>
              <a:t>Cardiac (V-A) ECMO support: Indications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043608" y="2177766"/>
            <a:ext cx="7772400" cy="4191000"/>
          </a:xfrm>
        </p:spPr>
        <p:txBody>
          <a:bodyPr/>
          <a:lstStyle/>
          <a:p>
            <a:pPr algn="ctr" eaLnBrk="1" hangingPunct="1">
              <a:buClr>
                <a:schemeClr val="tx1"/>
              </a:buClr>
              <a:buFontTx/>
              <a:buNone/>
            </a:pPr>
            <a:r>
              <a:rPr lang="en-GB" sz="2000" b="1" smtClean="0"/>
              <a:t> 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441325" y="1174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2400">
              <a:latin typeface="Times New Roman" charset="0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838200" y="1828800"/>
            <a:ext cx="7467600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2400">
                <a:latin typeface="Times New Roman" charset="0"/>
              </a:rPr>
              <a:t>“Any patient may benefit from ECMO if they have severe respiratory or cardiac failure or both that is refractory to conventional treatment, providing that the underlying disease is </a:t>
            </a:r>
            <a:r>
              <a:rPr lang="en-GB" sz="2400">
                <a:solidFill>
                  <a:schemeClr val="hlink"/>
                </a:solidFill>
                <a:latin typeface="Times New Roman" charset="0"/>
              </a:rPr>
              <a:t>‘</a:t>
            </a:r>
            <a:r>
              <a:rPr lang="en-GB" sz="2400" i="1">
                <a:solidFill>
                  <a:schemeClr val="hlink"/>
                </a:solidFill>
                <a:latin typeface="Times New Roman" charset="0"/>
              </a:rPr>
              <a:t>potentially reversible’</a:t>
            </a:r>
            <a:r>
              <a:rPr lang="en-GB" sz="2400">
                <a:latin typeface="Times New Roman" charset="0"/>
              </a:rPr>
              <a:t> and there is no absolute contra-indication for support“</a:t>
            </a:r>
          </a:p>
          <a:p>
            <a:pPr eaLnBrk="0" hangingPunct="0"/>
            <a:endParaRPr lang="en-GB" sz="2400">
              <a:latin typeface="Times New Roman" charset="0"/>
            </a:endParaRPr>
          </a:p>
          <a:p>
            <a:pPr eaLnBrk="0" hangingPunct="0"/>
            <a:r>
              <a:rPr lang="en-GB" sz="2400">
                <a:solidFill>
                  <a:schemeClr val="hlink"/>
                </a:solidFill>
                <a:latin typeface="Times New Roman" charset="0"/>
              </a:rPr>
              <a:t>‘</a:t>
            </a:r>
            <a:r>
              <a:rPr lang="en-GB" sz="2400" i="1">
                <a:solidFill>
                  <a:schemeClr val="hlink"/>
                </a:solidFill>
                <a:latin typeface="Times New Roman" charset="0"/>
              </a:rPr>
              <a:t>potentially reversible’</a:t>
            </a:r>
            <a:r>
              <a:rPr lang="en-GB" sz="2400">
                <a:latin typeface="Times New Roman" charset="0"/>
              </a:rPr>
              <a:t> : </a:t>
            </a:r>
          </a:p>
          <a:p>
            <a:pPr eaLnBrk="0" hangingPunct="0"/>
            <a:r>
              <a:rPr lang="en-GB" sz="2400">
                <a:latin typeface="Times New Roman" charset="0"/>
              </a:rPr>
              <a:t>Post surgery for congenital heart disease …technically satisfactory repair</a:t>
            </a:r>
          </a:p>
          <a:p>
            <a:pPr eaLnBrk="0" hangingPunct="0"/>
            <a:endParaRPr lang="en-GB" sz="2400">
              <a:latin typeface="Times New Roman" charset="0"/>
            </a:endParaRPr>
          </a:p>
          <a:p>
            <a:pPr eaLnBrk="0" hangingPunct="0"/>
            <a:r>
              <a:rPr lang="en-GB" sz="2400">
                <a:latin typeface="Times New Roman" charset="0"/>
              </a:rPr>
              <a:t>Bridge to transplant: Availability of donor organs </a:t>
            </a:r>
          </a:p>
          <a:p>
            <a:pPr eaLnBrk="0" hangingPunct="0"/>
            <a:endParaRPr lang="en-GB" sz="2400"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16216" y="6327202"/>
            <a:ext cx="2203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600" dirty="0" smtClean="0"/>
              <a:t>ELSO guidelines, 2011</a:t>
            </a:r>
            <a:endParaRPr lang="en-ZA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ECMO indications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442630" cy="4876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sz="2800" b="1" u="sng" dirty="0" smtClean="0"/>
              <a:t>CARDIAC:</a:t>
            </a:r>
          </a:p>
          <a:p>
            <a:pPr eaLnBrk="1" hangingPunct="1"/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Post cardiotomy</a:t>
            </a:r>
          </a:p>
          <a:p>
            <a:pPr eaLnBrk="1" hangingPunct="1"/>
            <a:r>
              <a:rPr lang="en-GB" dirty="0" smtClean="0"/>
              <a:t>Transient myocardial dysfunction</a:t>
            </a:r>
          </a:p>
          <a:p>
            <a:pPr eaLnBrk="1" hangingPunct="1"/>
            <a:r>
              <a:rPr lang="en-GB" dirty="0" smtClean="0"/>
              <a:t>Transiently increased PVR</a:t>
            </a:r>
          </a:p>
          <a:p>
            <a:pPr eaLnBrk="1" hangingPunct="1"/>
            <a:r>
              <a:rPr lang="en-GB" dirty="0" smtClean="0"/>
              <a:t>Stabilisation of cardiac patients preoperatively</a:t>
            </a:r>
          </a:p>
          <a:p>
            <a:pPr eaLnBrk="1" hangingPunct="1"/>
            <a:r>
              <a:rPr lang="en-GB" dirty="0" smtClean="0"/>
              <a:t>Arrhythmia</a:t>
            </a:r>
          </a:p>
          <a:p>
            <a:pPr eaLnBrk="1" hangingPunct="1"/>
            <a:r>
              <a:rPr lang="en-GB" dirty="0" smtClean="0"/>
              <a:t>Bridge to transplant</a:t>
            </a:r>
          </a:p>
          <a:p>
            <a:pPr eaLnBrk="1" hangingPunct="1"/>
            <a:r>
              <a:rPr lang="en-GB" dirty="0" smtClean="0"/>
              <a:t>Non heart beating organ donation</a:t>
            </a:r>
          </a:p>
          <a:p>
            <a:pPr eaLnBrk="1" hangingPunct="1"/>
            <a:endParaRPr lang="en-GB" sz="2800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300" y="2420888"/>
            <a:ext cx="4426027" cy="335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larity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1046</TotalTime>
  <Words>1198</Words>
  <Application>Microsoft Office PowerPoint</Application>
  <PresentationFormat>On-screen Show (4:3)</PresentationFormat>
  <Paragraphs>427</Paragraphs>
  <Slides>62</Slides>
  <Notes>26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65" baseType="lpstr">
      <vt:lpstr>Clarity</vt:lpstr>
      <vt:lpstr>Worksheet</vt:lpstr>
      <vt:lpstr>Clip</vt:lpstr>
      <vt:lpstr>Cardiac ECMO</vt:lpstr>
      <vt:lpstr>Slide 2</vt:lpstr>
      <vt:lpstr>Slide 3</vt:lpstr>
      <vt:lpstr>Slide 4</vt:lpstr>
      <vt:lpstr>Slide 5</vt:lpstr>
      <vt:lpstr>CXR of H1N1…</vt:lpstr>
      <vt:lpstr>Who needs ECMO?</vt:lpstr>
      <vt:lpstr>Cardiac (V-A) ECMO support: Indications</vt:lpstr>
      <vt:lpstr>ECMO indications</vt:lpstr>
      <vt:lpstr>ECMO indications..</vt:lpstr>
      <vt:lpstr>Cardiac (V-A) ECMO support: Indications</vt:lpstr>
      <vt:lpstr>Cardiac (V-A) ECMO support:  Contra-indications</vt:lpstr>
      <vt:lpstr>Neonatal criteria.</vt:lpstr>
      <vt:lpstr>Slide 14</vt:lpstr>
      <vt:lpstr>ECMO circuit</vt:lpstr>
      <vt:lpstr>Bypass vs ECMO</vt:lpstr>
      <vt:lpstr>Slide 17</vt:lpstr>
      <vt:lpstr>Pump head:</vt:lpstr>
      <vt:lpstr>PMP Oxygenators</vt:lpstr>
      <vt:lpstr>Cannula Design - Physics</vt:lpstr>
      <vt:lpstr>Management</vt:lpstr>
      <vt:lpstr>Management</vt:lpstr>
      <vt:lpstr>Management</vt:lpstr>
      <vt:lpstr>Inotropes</vt:lpstr>
      <vt:lpstr>Management</vt:lpstr>
      <vt:lpstr>Management</vt:lpstr>
      <vt:lpstr>ECMO Cannulation</vt:lpstr>
      <vt:lpstr> </vt:lpstr>
      <vt:lpstr>Slide 29</vt:lpstr>
      <vt:lpstr>Imaging</vt:lpstr>
      <vt:lpstr>VV Cannulation</vt:lpstr>
      <vt:lpstr>Paediatric and Adults</vt:lpstr>
      <vt:lpstr>Double lumen cannulation of right internal jugular vein</vt:lpstr>
      <vt:lpstr>Slide 34</vt:lpstr>
      <vt:lpstr>Slide 35</vt:lpstr>
      <vt:lpstr>Slide 36</vt:lpstr>
      <vt:lpstr>Slide 37</vt:lpstr>
      <vt:lpstr>Slide 38</vt:lpstr>
      <vt:lpstr>Slide 39</vt:lpstr>
      <vt:lpstr>New cannula – Avalon Elite</vt:lpstr>
      <vt:lpstr>Slide 41</vt:lpstr>
      <vt:lpstr>Slide 42</vt:lpstr>
      <vt:lpstr>VA Cannulation</vt:lpstr>
      <vt:lpstr>VA Cannulation</vt:lpstr>
      <vt:lpstr>Slide 45</vt:lpstr>
      <vt:lpstr>Distal perfusion</vt:lpstr>
      <vt:lpstr>VA Trans-thoracic Cannulation</vt:lpstr>
      <vt:lpstr>VA Trans-thoracic Cannulation</vt:lpstr>
      <vt:lpstr>Peripheral VA Cannulation</vt:lpstr>
      <vt:lpstr>Management</vt:lpstr>
      <vt:lpstr>Bleeding Protocol</vt:lpstr>
      <vt:lpstr>A clinical protocol</vt:lpstr>
      <vt:lpstr>Mobile ECMO</vt:lpstr>
      <vt:lpstr>Slide 54</vt:lpstr>
      <vt:lpstr>Results</vt:lpstr>
      <vt:lpstr>Slide 56</vt:lpstr>
      <vt:lpstr>Outcome - GOS 1992-2000</vt:lpstr>
      <vt:lpstr>Cardiac ECMO – Glenfield 2001-2006 </vt:lpstr>
      <vt:lpstr>Cardiac ECMO – Glenfield 2001-2006 </vt:lpstr>
      <vt:lpstr>Cardiac ECMO – Glenfield 2001-2006 </vt:lpstr>
      <vt:lpstr>Uni-ventricular hearts</vt:lpstr>
      <vt:lpstr>Uni-ventricular heart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</dc:creator>
  <cp:lastModifiedBy>UVP</cp:lastModifiedBy>
  <cp:revision>89</cp:revision>
  <dcterms:created xsi:type="dcterms:W3CDTF">2007-06-13T19:37:43Z</dcterms:created>
  <dcterms:modified xsi:type="dcterms:W3CDTF">2012-03-23T10:29:09Z</dcterms:modified>
</cp:coreProperties>
</file>