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79"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P User" initials="U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55240" autoAdjust="0"/>
  </p:normalViewPr>
  <p:slideViewPr>
    <p:cSldViewPr>
      <p:cViewPr varScale="1">
        <p:scale>
          <a:sx n="84" d="100"/>
          <a:sy n="84" d="100"/>
        </p:scale>
        <p:origin x="-96" y="-12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2-03-20T23:14:43.515" idx="1">
    <p:pos x="4081" y="3213"/>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dirty="0"/>
          </a:p>
        </p:txBody>
      </p:sp>
      <p:sp>
        <p:nvSpPr>
          <p:cNvPr id="184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dirty="0"/>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dirty="0"/>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71CF2AB-2CEC-4378-8D98-7F5F3739A1F5}" type="slidenum">
              <a:rPr lang="en-GB"/>
              <a:pPr/>
              <a:t>‹#›</a:t>
            </a:fld>
            <a:endParaRPr lang="en-GB" dirty="0"/>
          </a:p>
        </p:txBody>
      </p:sp>
    </p:spTree>
    <p:extLst>
      <p:ext uri="{BB962C8B-B14F-4D97-AF65-F5344CB8AC3E}">
        <p14:creationId xmlns:p14="http://schemas.microsoft.com/office/powerpoint/2010/main" xmlns="" val="9397324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27F854-2C6A-44F9-898A-3EAE55C5796D}" type="slidenum">
              <a:rPr lang="en-GB"/>
              <a:pPr/>
              <a:t>15</a:t>
            </a:fld>
            <a:endParaRPr lang="en-GB" dirty="0"/>
          </a:p>
        </p:txBody>
      </p:sp>
      <p:sp>
        <p:nvSpPr>
          <p:cNvPr id="22530" name="Text Box 2"/>
          <p:cNvSpPr txBox="1">
            <a:spLocks noChangeArrowheads="1"/>
          </p:cNvSpPr>
          <p:nvPr/>
        </p:nvSpPr>
        <p:spPr bwMode="auto">
          <a:xfrm>
            <a:off x="1400175" y="914400"/>
            <a:ext cx="4056063" cy="3135313"/>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en-ZA" dirty="0"/>
          </a:p>
        </p:txBody>
      </p:sp>
      <p:sp>
        <p:nvSpPr>
          <p:cNvPr id="22531" name="Text Box 3"/>
          <p:cNvSpPr txBox="1">
            <a:spLocks noGrp="1" noChangeArrowheads="1"/>
          </p:cNvSpPr>
          <p:nvPr>
            <p:ph type="body"/>
          </p:nvPr>
        </p:nvSpPr>
        <p:spPr>
          <a:xfrm>
            <a:off x="1046163" y="4352925"/>
            <a:ext cx="4770437" cy="3478213"/>
          </a:xfrm>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lstStyle>
            <a:lvl1pPr marL="85725" indent="-85725" defTabSz="457200">
              <a:tabLst>
                <a:tab pos="723900" algn="l"/>
                <a:tab pos="1447800" algn="l"/>
                <a:tab pos="2171700" algn="l"/>
                <a:tab pos="2895600" algn="l"/>
                <a:tab pos="3619500" algn="l"/>
                <a:tab pos="4343400" algn="l"/>
                <a:tab pos="5067300" algn="l"/>
              </a:tabLst>
              <a:defRPr sz="1200">
                <a:solidFill>
                  <a:schemeClr val="tx1"/>
                </a:solidFill>
                <a:latin typeface="Arial" charset="0"/>
              </a:defRPr>
            </a:lvl1pPr>
            <a:lvl2pPr marL="742950" indent="-285750" defTabSz="457200">
              <a:tabLst>
                <a:tab pos="723900" algn="l"/>
                <a:tab pos="1447800" algn="l"/>
                <a:tab pos="2171700" algn="l"/>
                <a:tab pos="2895600" algn="l"/>
                <a:tab pos="3619500" algn="l"/>
                <a:tab pos="4343400" algn="l"/>
                <a:tab pos="5067300" algn="l"/>
              </a:tabLst>
              <a:defRPr sz="1200">
                <a:solidFill>
                  <a:schemeClr val="tx1"/>
                </a:solidFill>
                <a:latin typeface="Arial" charset="0"/>
              </a:defRPr>
            </a:lvl2pPr>
            <a:lvl3pPr marL="1143000" indent="-228600" defTabSz="457200">
              <a:tabLst>
                <a:tab pos="723900" algn="l"/>
                <a:tab pos="1447800" algn="l"/>
                <a:tab pos="2171700" algn="l"/>
                <a:tab pos="2895600" algn="l"/>
                <a:tab pos="3619500" algn="l"/>
                <a:tab pos="4343400" algn="l"/>
                <a:tab pos="5067300" algn="l"/>
              </a:tabLst>
              <a:defRPr sz="1200">
                <a:solidFill>
                  <a:schemeClr val="tx1"/>
                </a:solidFill>
                <a:latin typeface="Arial" charset="0"/>
              </a:defRPr>
            </a:lvl3pPr>
            <a:lvl4pPr marL="1600200" indent="-228600" defTabSz="457200">
              <a:tabLst>
                <a:tab pos="723900" algn="l"/>
                <a:tab pos="1447800" algn="l"/>
                <a:tab pos="2171700" algn="l"/>
                <a:tab pos="2895600" algn="l"/>
                <a:tab pos="3619500" algn="l"/>
                <a:tab pos="4343400" algn="l"/>
                <a:tab pos="5067300" algn="l"/>
              </a:tabLst>
              <a:defRPr sz="1200">
                <a:solidFill>
                  <a:schemeClr val="tx1"/>
                </a:solidFill>
                <a:latin typeface="Arial" charset="0"/>
              </a:defRPr>
            </a:lvl4pPr>
            <a:lvl5pPr marL="2057400" indent="-228600" defTabSz="457200">
              <a:tabLst>
                <a:tab pos="723900" algn="l"/>
                <a:tab pos="1447800" algn="l"/>
                <a:tab pos="2171700" algn="l"/>
                <a:tab pos="2895600" algn="l"/>
                <a:tab pos="3619500" algn="l"/>
                <a:tab pos="4343400" algn="l"/>
                <a:tab pos="5067300" algn="l"/>
              </a:tabLst>
              <a:defRPr sz="1200">
                <a:solidFill>
                  <a:schemeClr val="tx1"/>
                </a:solidFill>
                <a:latin typeface="Arial" charset="0"/>
              </a:defRPr>
            </a:lvl5pPr>
            <a:lvl6pPr marL="2514600" indent="-228600" defTabSz="457200" fontAlgn="base">
              <a:spcBef>
                <a:spcPct val="30000"/>
              </a:spcBef>
              <a:spcAft>
                <a:spcPct val="0"/>
              </a:spcAft>
              <a:tabLst>
                <a:tab pos="723900" algn="l"/>
                <a:tab pos="1447800" algn="l"/>
                <a:tab pos="2171700" algn="l"/>
                <a:tab pos="2895600" algn="l"/>
                <a:tab pos="3619500" algn="l"/>
                <a:tab pos="4343400" algn="l"/>
                <a:tab pos="5067300" algn="l"/>
              </a:tabLst>
              <a:defRPr sz="1200">
                <a:solidFill>
                  <a:schemeClr val="tx1"/>
                </a:solidFill>
                <a:latin typeface="Arial" charset="0"/>
              </a:defRPr>
            </a:lvl6pPr>
            <a:lvl7pPr marL="2971800" indent="-228600" defTabSz="457200" fontAlgn="base">
              <a:spcBef>
                <a:spcPct val="30000"/>
              </a:spcBef>
              <a:spcAft>
                <a:spcPct val="0"/>
              </a:spcAft>
              <a:tabLst>
                <a:tab pos="723900" algn="l"/>
                <a:tab pos="1447800" algn="l"/>
                <a:tab pos="2171700" algn="l"/>
                <a:tab pos="2895600" algn="l"/>
                <a:tab pos="3619500" algn="l"/>
                <a:tab pos="4343400" algn="l"/>
                <a:tab pos="5067300" algn="l"/>
              </a:tabLst>
              <a:defRPr sz="1200">
                <a:solidFill>
                  <a:schemeClr val="tx1"/>
                </a:solidFill>
                <a:latin typeface="Arial" charset="0"/>
              </a:defRPr>
            </a:lvl7pPr>
            <a:lvl8pPr marL="3429000" indent="-228600" defTabSz="457200" fontAlgn="base">
              <a:spcBef>
                <a:spcPct val="30000"/>
              </a:spcBef>
              <a:spcAft>
                <a:spcPct val="0"/>
              </a:spcAft>
              <a:tabLst>
                <a:tab pos="723900" algn="l"/>
                <a:tab pos="1447800" algn="l"/>
                <a:tab pos="2171700" algn="l"/>
                <a:tab pos="2895600" algn="l"/>
                <a:tab pos="3619500" algn="l"/>
                <a:tab pos="4343400" algn="l"/>
                <a:tab pos="5067300" algn="l"/>
              </a:tabLst>
              <a:defRPr sz="1200">
                <a:solidFill>
                  <a:schemeClr val="tx1"/>
                </a:solidFill>
                <a:latin typeface="Arial" charset="0"/>
              </a:defRPr>
            </a:lvl8pPr>
            <a:lvl9pPr marL="3886200" indent="-228600" defTabSz="457200" fontAlgn="base">
              <a:spcBef>
                <a:spcPct val="30000"/>
              </a:spcBef>
              <a:spcAft>
                <a:spcPct val="0"/>
              </a:spcAft>
              <a:tabLst>
                <a:tab pos="723900" algn="l"/>
                <a:tab pos="1447800" algn="l"/>
                <a:tab pos="2171700" algn="l"/>
                <a:tab pos="2895600" algn="l"/>
                <a:tab pos="3619500" algn="l"/>
                <a:tab pos="4343400" algn="l"/>
                <a:tab pos="5067300" algn="l"/>
              </a:tabLst>
              <a:defRPr sz="1200">
                <a:solidFill>
                  <a:schemeClr val="tx1"/>
                </a:solidFill>
                <a:latin typeface="Arial" charset="0"/>
              </a:defRPr>
            </a:lvl9pPr>
          </a:lstStyle>
          <a:p>
            <a:pPr>
              <a:lnSpc>
                <a:spcPct val="93000"/>
              </a:lnSpc>
              <a:spcBef>
                <a:spcPct val="0"/>
              </a:spcBef>
              <a:buSzPct val="45000"/>
              <a:buFont typeface="Wingdings" pitchFamily="2" charset="2"/>
              <a:buNone/>
            </a:pPr>
            <a:r>
              <a:rPr lang="en-GB" dirty="0"/>
              <a:t>—Assessment of fractional lung function by quantitative CT versus perfusion scintigraphy. Preoperative forced expiratory volume in 1 sec (FEV1) in 73-year-old man with chronic </a:t>
            </a:r>
            <a:r>
              <a:rPr lang="en-GB" dirty="0" smtClean="0"/>
              <a:t>dyspnoea </a:t>
            </a:r>
            <a:r>
              <a:rPr lang="en-GB" dirty="0"/>
              <a:t>with recent </a:t>
            </a:r>
            <a:r>
              <a:rPr lang="en-GB" dirty="0" smtClean="0"/>
              <a:t>haemoptysis </a:t>
            </a:r>
            <a:r>
              <a:rPr lang="en-GB" dirty="0"/>
              <a:t>for 2 months was 1.21 L. FEV1 after left-sided pneumonectomy was 0.81 L. Loss of FEV1 was 33%, close to prediction by quantitative CT. Perfusion scintigram (posterior image) of left/right lung shows functional distribution was 48% versus 52%. Predicted FEV1 loss was 48%.</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GB" dirty="0"/>
          </a:p>
        </p:txBody>
      </p:sp>
      <p:sp>
        <p:nvSpPr>
          <p:cNvPr id="19" name="Footer Placeholder 18"/>
          <p:cNvSpPr>
            <a:spLocks noGrp="1"/>
          </p:cNvSpPr>
          <p:nvPr>
            <p:ph type="ftr" sz="quarter" idx="11"/>
          </p:nvPr>
        </p:nvSpPr>
        <p:spPr/>
        <p:txBody>
          <a:bodyPr/>
          <a:lstStyle/>
          <a:p>
            <a:endParaRPr lang="en-GB" dirty="0"/>
          </a:p>
        </p:txBody>
      </p:sp>
      <p:sp>
        <p:nvSpPr>
          <p:cNvPr id="27" name="Slide Number Placeholder 26"/>
          <p:cNvSpPr>
            <a:spLocks noGrp="1"/>
          </p:cNvSpPr>
          <p:nvPr>
            <p:ph type="sldNum" sz="quarter" idx="12"/>
          </p:nvPr>
        </p:nvSpPr>
        <p:spPr/>
        <p:txBody>
          <a:bodyPr/>
          <a:lstStyle/>
          <a:p>
            <a:fld id="{83664B65-97E5-41D4-80E7-D8123DC3254D}" type="slidenum">
              <a:rPr lang="en-GB" smtClean="0"/>
              <a:pPr/>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4494011-6DF9-4BA4-84E5-8FF800EB301F}"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9327E56-FBB4-4B65-B75B-16E921017241}"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C94F88E-98E1-406E-A9D9-C58E59399CD9}"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B358B3B-518B-4122-9436-1A8BB670FADB}" type="slidenum">
              <a:rPr lang="en-GB" smtClean="0"/>
              <a:pPr/>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4EA7A68-EB30-4795-9F57-E32E5FF6E5BD}"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26ED1FDF-E40D-4E3E-A41F-4936AD4C21BD}"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908CEA4B-A3F0-48B3-BD89-B3F160268508}"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519B9127-09DB-426A-B506-070F63B09B1A}"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135D72C-6D6C-40FB-9E2B-2FBD89604B93}"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a:xfrm>
            <a:off x="8077200" y="6356350"/>
            <a:ext cx="609600" cy="365125"/>
          </a:xfrm>
        </p:spPr>
        <p:txBody>
          <a:bodyPr/>
          <a:lstStyle/>
          <a:p>
            <a:fld id="{8F58FACC-6990-43BC-A194-A6F89B1F8FA0}" type="slidenum">
              <a:rPr lang="en-GB" smtClean="0"/>
              <a:pPr/>
              <a:t>‹#›</a:t>
            </a:fld>
            <a:endParaRPr lang="en-GB"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737F1B9-5C23-43C5-B9B1-61A0CA1EADF5}" type="slidenum">
              <a:rPr lang="en-GB" smtClean="0"/>
              <a:pPr/>
              <a:t>‹#›</a:t>
            </a:fld>
            <a:endParaRPr lang="en-GB"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fontScale="90000"/>
          </a:bodyPr>
          <a:lstStyle/>
          <a:p>
            <a:r>
              <a:rPr lang="en-ZA" dirty="0"/>
              <a:t>Prediction of post operative Lung Volumes and Function</a:t>
            </a:r>
            <a:endParaRPr lang="en-GB" dirty="0"/>
          </a:p>
        </p:txBody>
      </p:sp>
      <p:sp>
        <p:nvSpPr>
          <p:cNvPr id="2051" name="Rectangle 3"/>
          <p:cNvSpPr>
            <a:spLocks noGrp="1" noChangeArrowheads="1"/>
          </p:cNvSpPr>
          <p:nvPr>
            <p:ph type="subTitle" idx="1"/>
          </p:nvPr>
        </p:nvSpPr>
        <p:spPr/>
        <p:txBody>
          <a:bodyPr>
            <a:normAutofit fontScale="92500" lnSpcReduction="10000"/>
          </a:bodyPr>
          <a:lstStyle/>
          <a:p>
            <a:r>
              <a:rPr lang="en-ZA" dirty="0" smtClean="0"/>
              <a:t>Sidima Sonqishe</a:t>
            </a:r>
            <a:endParaRPr lang="en-ZA" dirty="0"/>
          </a:p>
          <a:p>
            <a:r>
              <a:rPr lang="en-ZA" dirty="0" smtClean="0"/>
              <a:t>Cardiothoracic</a:t>
            </a:r>
            <a:endParaRPr lang="en-ZA" dirty="0"/>
          </a:p>
          <a:p>
            <a:r>
              <a:rPr lang="en-ZA" dirty="0"/>
              <a:t>Registrar </a:t>
            </a:r>
            <a:r>
              <a:rPr lang="en-ZA" dirty="0" smtClean="0"/>
              <a:t>II</a:t>
            </a:r>
          </a:p>
          <a:p>
            <a:r>
              <a:rPr lang="en-ZA" dirty="0" smtClean="0"/>
              <a:t>University of Pretoria</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 2 Methods to predict post op Pulmonary function</a:t>
            </a:r>
            <a:endParaRPr lang="en-ZA" dirty="0"/>
          </a:p>
        </p:txBody>
      </p:sp>
      <p:sp>
        <p:nvSpPr>
          <p:cNvPr id="3" name="Content Placeholder 2"/>
          <p:cNvSpPr>
            <a:spLocks noGrp="1"/>
          </p:cNvSpPr>
          <p:nvPr>
            <p:ph idx="1"/>
          </p:nvPr>
        </p:nvSpPr>
        <p:spPr>
          <a:xfrm>
            <a:off x="374848" y="1935480"/>
            <a:ext cx="8229600" cy="4389120"/>
          </a:xfrm>
        </p:spPr>
        <p:txBody>
          <a:bodyPr>
            <a:normAutofit fontScale="92500" lnSpcReduction="20000"/>
          </a:bodyPr>
          <a:lstStyle/>
          <a:p>
            <a:r>
              <a:rPr lang="en-ZA" dirty="0" smtClean="0"/>
              <a:t>Basic Segmental Method</a:t>
            </a:r>
          </a:p>
          <a:p>
            <a:pPr lvl="1"/>
            <a:r>
              <a:rPr lang="en-ZA" dirty="0" smtClean="0"/>
              <a:t>Spirometry – FEV1/FVC</a:t>
            </a:r>
          </a:p>
          <a:p>
            <a:pPr lvl="1"/>
            <a:r>
              <a:rPr lang="en-ZA" dirty="0" smtClean="0"/>
              <a:t>DLCO</a:t>
            </a:r>
          </a:p>
          <a:p>
            <a:r>
              <a:rPr lang="en-ZA" dirty="0" smtClean="0"/>
              <a:t>Regional Method</a:t>
            </a:r>
          </a:p>
          <a:p>
            <a:pPr lvl="1"/>
            <a:r>
              <a:rPr lang="en-ZA" dirty="0" smtClean="0"/>
              <a:t>Quantitative V/Q scan</a:t>
            </a:r>
          </a:p>
          <a:p>
            <a:pPr lvl="1"/>
            <a:r>
              <a:rPr lang="en-ZA" dirty="0" smtClean="0"/>
              <a:t>Quantitative CT scan</a:t>
            </a:r>
          </a:p>
          <a:p>
            <a:pPr lvl="1"/>
            <a:endParaRPr lang="en-ZA" dirty="0" smtClean="0"/>
          </a:p>
          <a:p>
            <a:endParaRPr lang="en-ZA" dirty="0" smtClean="0"/>
          </a:p>
          <a:p>
            <a:r>
              <a:rPr lang="en-ZA" dirty="0" smtClean="0"/>
              <a:t>In general, quantitative CT or </a:t>
            </a:r>
            <a:r>
              <a:rPr lang="en-ZA" dirty="0" err="1" smtClean="0"/>
              <a:t>scintigraphic</a:t>
            </a:r>
            <a:r>
              <a:rPr lang="en-ZA" dirty="0" smtClean="0"/>
              <a:t> assessment of perfusion is similar to anatomic techniques for estimating postoperative function after </a:t>
            </a:r>
            <a:r>
              <a:rPr lang="en-ZA" dirty="0" err="1" smtClean="0"/>
              <a:t>segmentectomy</a:t>
            </a:r>
            <a:r>
              <a:rPr lang="en-ZA" dirty="0" smtClean="0"/>
              <a:t> or </a:t>
            </a:r>
            <a:r>
              <a:rPr lang="en-ZA" dirty="0" err="1" smtClean="0"/>
              <a:t>lobectomy</a:t>
            </a:r>
            <a:r>
              <a:rPr lang="en-ZA" dirty="0" smtClean="0"/>
              <a:t>, whereas anatomic techniques are not as accurate for estimating postoperative function after </a:t>
            </a:r>
            <a:r>
              <a:rPr lang="en-ZA" dirty="0" err="1" smtClean="0"/>
              <a:t>pneumonectomy</a:t>
            </a:r>
            <a:r>
              <a:rPr lang="en-ZA" dirty="0" smtClean="0"/>
              <a:t>.</a:t>
            </a:r>
          </a:p>
          <a:p>
            <a:endParaRPr lang="en-ZA" dirty="0" smtClean="0"/>
          </a:p>
          <a:p>
            <a:pPr lvl="1">
              <a:buNone/>
            </a:pPr>
            <a:endParaRPr lang="en-ZA" dirty="0" smtClean="0"/>
          </a:p>
          <a:p>
            <a:endParaRPr lang="en-ZA" dirty="0"/>
          </a:p>
        </p:txBody>
      </p:sp>
    </p:spTree>
    <p:extLst>
      <p:ext uri="{BB962C8B-B14F-4D97-AF65-F5344CB8AC3E}">
        <p14:creationId xmlns:p14="http://schemas.microsoft.com/office/powerpoint/2010/main" xmlns="" val="1968505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Segment Methods</a:t>
            </a:r>
          </a:p>
        </p:txBody>
      </p:sp>
      <p:sp>
        <p:nvSpPr>
          <p:cNvPr id="3" name="Content Placeholder 2"/>
          <p:cNvSpPr>
            <a:spLocks noGrp="1"/>
          </p:cNvSpPr>
          <p:nvPr>
            <p:ph idx="1"/>
          </p:nvPr>
        </p:nvSpPr>
        <p:spPr>
          <a:xfrm>
            <a:off x="685800" y="2057400"/>
            <a:ext cx="8229600" cy="4389120"/>
          </a:xfrm>
        </p:spPr>
        <p:txBody>
          <a:bodyPr>
            <a:normAutofit fontScale="92500" lnSpcReduction="10000"/>
          </a:bodyPr>
          <a:lstStyle/>
          <a:p>
            <a:r>
              <a:rPr lang="en-ZA" sz="2000" dirty="0" smtClean="0"/>
              <a:t>Postoperative pulmonary function (Ppo) </a:t>
            </a:r>
            <a:r>
              <a:rPr lang="en-ZA" sz="2000" dirty="0"/>
              <a:t>is predicted </a:t>
            </a:r>
            <a:r>
              <a:rPr lang="en-ZA" sz="2000" dirty="0" smtClean="0"/>
              <a:t>by:</a:t>
            </a:r>
            <a:endParaRPr lang="en-ZA" sz="2000" dirty="0"/>
          </a:p>
          <a:p>
            <a:pPr lvl="1"/>
            <a:r>
              <a:rPr lang="en-ZA" sz="1800" dirty="0"/>
              <a:t>calculating the portion of all bronchopulmonary segments </a:t>
            </a:r>
            <a:r>
              <a:rPr lang="en-ZA" sz="1800" dirty="0" smtClean="0"/>
              <a:t>(BPS) that </a:t>
            </a:r>
            <a:r>
              <a:rPr lang="en-ZA" sz="1800" dirty="0"/>
              <a:t>will remain after resection, </a:t>
            </a:r>
          </a:p>
          <a:p>
            <a:pPr lvl="1"/>
            <a:r>
              <a:rPr lang="en-ZA" sz="1800" dirty="0"/>
              <a:t>then multiplying this </a:t>
            </a:r>
            <a:r>
              <a:rPr lang="en-ZA" sz="1800" dirty="0" smtClean="0"/>
              <a:t>portion by</a:t>
            </a:r>
            <a:r>
              <a:rPr lang="en-ZA" sz="2000" dirty="0" smtClean="0"/>
              <a:t> </a:t>
            </a:r>
            <a:r>
              <a:rPr lang="en-ZA" sz="2000" dirty="0"/>
              <a:t>the preoperative lung function value</a:t>
            </a:r>
            <a:r>
              <a:rPr lang="en-ZA" sz="2000" dirty="0" smtClean="0"/>
              <a:t>.</a:t>
            </a:r>
          </a:p>
          <a:p>
            <a:pPr lvl="1">
              <a:buNone/>
            </a:pPr>
            <a:endParaRPr lang="en-ZA" sz="2000" dirty="0" smtClean="0"/>
          </a:p>
          <a:p>
            <a:pPr>
              <a:lnSpc>
                <a:spcPct val="80000"/>
              </a:lnSpc>
            </a:pPr>
            <a:r>
              <a:rPr lang="en-ZA" sz="1800" dirty="0" smtClean="0"/>
              <a:t>NOTE: Normally 19 Broncho Pulmonary Segments (BPS) , 10 R &amp; 9 L. Right Lung (3/2/5): 55 % &amp; Left Lung(3/2/4): 45%</a:t>
            </a:r>
          </a:p>
          <a:p>
            <a:pPr>
              <a:lnSpc>
                <a:spcPct val="80000"/>
              </a:lnSpc>
            </a:pPr>
            <a:endParaRPr lang="en-GB" sz="1800" dirty="0" smtClean="0"/>
          </a:p>
          <a:p>
            <a:pPr>
              <a:lnSpc>
                <a:spcPct val="80000"/>
              </a:lnSpc>
            </a:pPr>
            <a:r>
              <a:rPr lang="en-GB" sz="1800" dirty="0" smtClean="0"/>
              <a:t>PpoFEV1 = preopFEV1 x (remaining segments/19)</a:t>
            </a:r>
          </a:p>
          <a:p>
            <a:pPr marL="0" indent="0">
              <a:lnSpc>
                <a:spcPct val="80000"/>
              </a:lnSpc>
              <a:buNone/>
            </a:pPr>
            <a:r>
              <a:rPr lang="en-GB" sz="1800" dirty="0" smtClean="0"/>
              <a:t>	(Bolliger and colleagues)</a:t>
            </a:r>
          </a:p>
          <a:p>
            <a:pPr marL="0" indent="0">
              <a:lnSpc>
                <a:spcPct val="80000"/>
              </a:lnSpc>
              <a:buNone/>
            </a:pPr>
            <a:endParaRPr lang="en-GB" sz="1800" dirty="0" smtClean="0"/>
          </a:p>
          <a:p>
            <a:pPr>
              <a:buNone/>
            </a:pPr>
            <a:r>
              <a:rPr lang="en-ZA" sz="1800" b="1" dirty="0" smtClean="0"/>
              <a:t>E.g:	 Right upper lobe lobectomy: 3 segments to be removed in a patient with a pre-op FEV1 of 1,6L which is 80% of predicted normal:</a:t>
            </a:r>
          </a:p>
          <a:p>
            <a:pPr marL="0" indent="0" algn="ctr">
              <a:buNone/>
            </a:pPr>
            <a:r>
              <a:rPr lang="en-ZA" sz="1800" b="1" dirty="0" smtClean="0"/>
              <a:t>PPO-FEV1</a:t>
            </a:r>
            <a:r>
              <a:rPr lang="en-ZA" sz="1800" dirty="0" smtClean="0"/>
              <a:t>	 = 1.6L x 16/19  = 1.35L</a:t>
            </a:r>
          </a:p>
          <a:p>
            <a:pPr marL="0" indent="0" algn="ctr">
              <a:buNone/>
            </a:pPr>
            <a:r>
              <a:rPr lang="en-ZA" sz="1800" b="1" dirty="0" smtClean="0"/>
              <a:t>PPO-FEV1 %	 </a:t>
            </a:r>
            <a:r>
              <a:rPr lang="en-ZA" sz="1800" dirty="0" smtClean="0"/>
              <a:t>= 80% x 16/19 = 67%</a:t>
            </a:r>
          </a:p>
          <a:p>
            <a:pPr marL="0" indent="0">
              <a:lnSpc>
                <a:spcPct val="80000"/>
              </a:lnSpc>
            </a:pPr>
            <a:r>
              <a:rPr lang="en-ZA" sz="1800" dirty="0" smtClean="0"/>
              <a:t>The same form of ppo calculation can be used for FEV1, FVC, DLCO. Both actual value and percentage of predicted.</a:t>
            </a:r>
          </a:p>
        </p:txBody>
      </p:sp>
    </p:spTree>
    <p:extLst>
      <p:ext uri="{BB962C8B-B14F-4D97-AF65-F5344CB8AC3E}">
        <p14:creationId xmlns:p14="http://schemas.microsoft.com/office/powerpoint/2010/main" xmlns="" val="4056750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Segment Methods: Pitfalls</a:t>
            </a:r>
            <a:endParaRPr lang="en-US" dirty="0"/>
          </a:p>
        </p:txBody>
      </p:sp>
      <p:sp>
        <p:nvSpPr>
          <p:cNvPr id="3" name="Content Placeholder 2"/>
          <p:cNvSpPr>
            <a:spLocks noGrp="1"/>
          </p:cNvSpPr>
          <p:nvPr>
            <p:ph idx="1"/>
          </p:nvPr>
        </p:nvSpPr>
        <p:spPr/>
        <p:txBody>
          <a:bodyPr/>
          <a:lstStyle/>
          <a:p>
            <a:r>
              <a:rPr lang="en-US" dirty="0" smtClean="0"/>
              <a:t>Assumes all segments contribute equally</a:t>
            </a:r>
          </a:p>
          <a:p>
            <a:r>
              <a:rPr lang="en-US" dirty="0" smtClean="0"/>
              <a:t>Doesn’t consider:</a:t>
            </a:r>
          </a:p>
          <a:p>
            <a:pPr lvl="1"/>
            <a:r>
              <a:rPr lang="en-US" dirty="0" smtClean="0"/>
              <a:t>Tumor</a:t>
            </a:r>
          </a:p>
          <a:p>
            <a:pPr lvl="1"/>
            <a:r>
              <a:rPr lang="en-US" dirty="0" smtClean="0"/>
              <a:t>Known/ suspected endobronchial obstruction</a:t>
            </a:r>
          </a:p>
          <a:p>
            <a:pPr lvl="1"/>
            <a:r>
              <a:rPr lang="en-US" dirty="0" smtClean="0"/>
              <a:t>Central lung mass</a:t>
            </a:r>
          </a:p>
          <a:p>
            <a:pPr lvl="1"/>
            <a:r>
              <a:rPr lang="en-US" dirty="0" smtClean="0"/>
              <a:t>History of prior lung surgery</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Regional method</a:t>
            </a:r>
            <a:endParaRPr lang="en-US" dirty="0"/>
          </a:p>
        </p:txBody>
      </p:sp>
      <p:sp>
        <p:nvSpPr>
          <p:cNvPr id="3" name="Content Placeholder 2"/>
          <p:cNvSpPr>
            <a:spLocks noGrp="1"/>
          </p:cNvSpPr>
          <p:nvPr>
            <p:ph idx="1"/>
          </p:nvPr>
        </p:nvSpPr>
        <p:spPr/>
        <p:txBody>
          <a:bodyPr/>
          <a:lstStyle/>
          <a:p>
            <a:r>
              <a:rPr lang="en-US" dirty="0" smtClean="0"/>
              <a:t>Quantitative Ventilation/Perfusion (V/Q) scan</a:t>
            </a:r>
          </a:p>
          <a:p>
            <a:r>
              <a:rPr lang="en-US" dirty="0" smtClean="0"/>
              <a:t>Quantitative CT scan</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Quantitative Ventilation-Perfusion Scan</a:t>
            </a:r>
            <a:endParaRPr lang="en-ZA" dirty="0"/>
          </a:p>
        </p:txBody>
      </p:sp>
      <p:sp>
        <p:nvSpPr>
          <p:cNvPr id="3" name="Content Placeholder 2"/>
          <p:cNvSpPr>
            <a:spLocks noGrp="1"/>
          </p:cNvSpPr>
          <p:nvPr>
            <p:ph idx="1"/>
          </p:nvPr>
        </p:nvSpPr>
        <p:spPr/>
        <p:txBody>
          <a:bodyPr/>
          <a:lstStyle/>
          <a:p>
            <a:r>
              <a:rPr lang="en-ZA" sz="2000" dirty="0" smtClean="0"/>
              <a:t>Calculates the percentage function of each lung</a:t>
            </a:r>
            <a:endParaRPr lang="en-ZA" sz="2000" dirty="0">
              <a:solidFill>
                <a:schemeClr val="tx1"/>
              </a:solidFill>
            </a:endParaRPr>
          </a:p>
          <a:p>
            <a:r>
              <a:rPr lang="en-ZA" sz="2000" dirty="0" smtClean="0">
                <a:solidFill>
                  <a:schemeClr val="tx1"/>
                </a:solidFill>
              </a:rPr>
              <a:t>Readily </a:t>
            </a:r>
            <a:r>
              <a:rPr lang="en-ZA" sz="2000" dirty="0">
                <a:solidFill>
                  <a:schemeClr val="tx1"/>
                </a:solidFill>
              </a:rPr>
              <a:t>available with negligible risk</a:t>
            </a:r>
          </a:p>
          <a:p>
            <a:r>
              <a:rPr lang="en-ZA" sz="2000" dirty="0" smtClean="0">
                <a:solidFill>
                  <a:schemeClr val="tx1"/>
                </a:solidFill>
              </a:rPr>
              <a:t>Highly </a:t>
            </a:r>
            <a:r>
              <a:rPr lang="en-ZA" sz="2000" dirty="0">
                <a:solidFill>
                  <a:schemeClr val="tx1"/>
                </a:solidFill>
              </a:rPr>
              <a:t>accurate in the prediction of </a:t>
            </a:r>
            <a:r>
              <a:rPr lang="en-ZA" sz="2000" dirty="0" smtClean="0">
                <a:solidFill>
                  <a:schemeClr val="tx1"/>
                </a:solidFill>
              </a:rPr>
              <a:t>postoperative pulmonary </a:t>
            </a:r>
            <a:r>
              <a:rPr lang="en-ZA" sz="2000" dirty="0">
                <a:solidFill>
                  <a:schemeClr val="tx1"/>
                </a:solidFill>
              </a:rPr>
              <a:t>function following resection</a:t>
            </a:r>
          </a:p>
          <a:p>
            <a:r>
              <a:rPr lang="en-ZA" sz="2000" dirty="0" smtClean="0">
                <a:solidFill>
                  <a:schemeClr val="tx1"/>
                </a:solidFill>
              </a:rPr>
              <a:t> </a:t>
            </a:r>
            <a:r>
              <a:rPr lang="en-ZA" sz="2000" dirty="0">
                <a:solidFill>
                  <a:schemeClr val="tx1"/>
                </a:solidFill>
              </a:rPr>
              <a:t>Inhaled 133Xe </a:t>
            </a:r>
            <a:r>
              <a:rPr lang="en-ZA" sz="2000" dirty="0" smtClean="0">
                <a:solidFill>
                  <a:schemeClr val="tx1"/>
                </a:solidFill>
              </a:rPr>
              <a:t>(ventilation) &amp; </a:t>
            </a:r>
            <a:r>
              <a:rPr lang="en-ZA" sz="2000" dirty="0">
                <a:solidFill>
                  <a:schemeClr val="tx1"/>
                </a:solidFill>
              </a:rPr>
              <a:t>IV </a:t>
            </a:r>
            <a:r>
              <a:rPr lang="en-ZA" sz="2000" dirty="0" smtClean="0">
                <a:solidFill>
                  <a:schemeClr val="tx1"/>
                </a:solidFill>
              </a:rPr>
              <a:t>99Tc (perfusion)</a:t>
            </a:r>
          </a:p>
          <a:p>
            <a:r>
              <a:rPr lang="en-ZA" sz="2000" dirty="0">
                <a:solidFill>
                  <a:schemeClr val="tx1"/>
                </a:solidFill>
                <a:latin typeface="+mn-lt"/>
                <a:ea typeface="+mn-ea"/>
                <a:cs typeface="+mn-cs"/>
              </a:rPr>
              <a:t>% of radioactivity contributed by each </a:t>
            </a:r>
            <a:r>
              <a:rPr lang="en-ZA" sz="2000" dirty="0" smtClean="0">
                <a:solidFill>
                  <a:schemeClr val="tx1"/>
                </a:solidFill>
                <a:latin typeface="+mn-lt"/>
                <a:ea typeface="+mn-ea"/>
                <a:cs typeface="+mn-cs"/>
              </a:rPr>
              <a:t>lung correlates </a:t>
            </a:r>
            <a:r>
              <a:rPr lang="en-ZA" sz="2000" dirty="0">
                <a:solidFill>
                  <a:schemeClr val="tx1"/>
                </a:solidFill>
                <a:latin typeface="+mn-lt"/>
                <a:ea typeface="+mn-ea"/>
                <a:cs typeface="+mn-cs"/>
              </a:rPr>
              <a:t>with the contribution of the function of </a:t>
            </a:r>
            <a:r>
              <a:rPr lang="en-ZA" sz="2000" dirty="0" smtClean="0">
                <a:solidFill>
                  <a:schemeClr val="tx1"/>
                </a:solidFill>
                <a:latin typeface="+mn-lt"/>
                <a:ea typeface="+mn-ea"/>
                <a:cs typeface="+mn-cs"/>
              </a:rPr>
              <a:t>that lung</a:t>
            </a:r>
          </a:p>
          <a:p>
            <a:endParaRPr lang="en-ZA" sz="2000" dirty="0">
              <a:solidFill>
                <a:schemeClr val="tx1"/>
              </a:solidFill>
              <a:latin typeface="+mn-lt"/>
              <a:ea typeface="+mn-ea"/>
              <a:cs typeface="+mn-cs"/>
            </a:endParaRPr>
          </a:p>
          <a:p>
            <a:pPr marL="0" indent="0">
              <a:buNone/>
            </a:pPr>
            <a:endParaRPr lang="en-ZA" sz="2000" dirty="0"/>
          </a:p>
        </p:txBody>
      </p:sp>
    </p:spTree>
    <p:extLst>
      <p:ext uri="{BB962C8B-B14F-4D97-AF65-F5344CB8AC3E}">
        <p14:creationId xmlns:p14="http://schemas.microsoft.com/office/powerpoint/2010/main" xmlns="" val="3961901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325438" y="381000"/>
            <a:ext cx="8493125" cy="4159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FFFFFF"/>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lstStyle>
            <a:lvl1pPr defTabSz="414338">
              <a:tabLst>
                <a:tab pos="657225" algn="l"/>
                <a:tab pos="1312863" algn="l"/>
                <a:tab pos="1970088" algn="l"/>
                <a:tab pos="2627313" algn="l"/>
                <a:tab pos="3282950" algn="l"/>
                <a:tab pos="3940175" algn="l"/>
                <a:tab pos="4595813" algn="l"/>
                <a:tab pos="5253038" algn="l"/>
                <a:tab pos="5910263" algn="l"/>
                <a:tab pos="6565900" algn="l"/>
                <a:tab pos="7223125" algn="l"/>
                <a:tab pos="7880350" algn="l"/>
              </a:tabLst>
              <a:defRPr>
                <a:solidFill>
                  <a:schemeClr val="tx1"/>
                </a:solidFill>
                <a:latin typeface="Arial" charset="0"/>
              </a:defRPr>
            </a:lvl1pPr>
            <a:lvl2pPr marL="392113" indent="-196850" defTabSz="414338">
              <a:tabLst>
                <a:tab pos="657225" algn="l"/>
                <a:tab pos="1312863" algn="l"/>
                <a:tab pos="1970088" algn="l"/>
                <a:tab pos="2627313" algn="l"/>
                <a:tab pos="3282950" algn="l"/>
                <a:tab pos="3940175" algn="l"/>
                <a:tab pos="4595813" algn="l"/>
                <a:tab pos="5253038" algn="l"/>
                <a:tab pos="5910263" algn="l"/>
                <a:tab pos="6565900" algn="l"/>
                <a:tab pos="7223125" algn="l"/>
                <a:tab pos="7880350" algn="l"/>
              </a:tabLst>
              <a:defRPr>
                <a:solidFill>
                  <a:schemeClr val="tx1"/>
                </a:solidFill>
                <a:latin typeface="Arial" charset="0"/>
              </a:defRPr>
            </a:lvl2pPr>
            <a:lvl3pPr marL="587375" indent="-195263" defTabSz="414338">
              <a:tabLst>
                <a:tab pos="657225" algn="l"/>
                <a:tab pos="1312863" algn="l"/>
                <a:tab pos="1970088" algn="l"/>
                <a:tab pos="2627313" algn="l"/>
                <a:tab pos="3282950" algn="l"/>
                <a:tab pos="3940175" algn="l"/>
                <a:tab pos="4595813" algn="l"/>
                <a:tab pos="5253038" algn="l"/>
                <a:tab pos="5910263" algn="l"/>
                <a:tab pos="6565900" algn="l"/>
                <a:tab pos="7223125" algn="l"/>
                <a:tab pos="7880350" algn="l"/>
              </a:tabLst>
              <a:defRPr>
                <a:solidFill>
                  <a:schemeClr val="tx1"/>
                </a:solidFill>
                <a:latin typeface="Arial" charset="0"/>
              </a:defRPr>
            </a:lvl3pPr>
            <a:lvl4pPr marL="782638" indent="-195263" defTabSz="414338">
              <a:tabLst>
                <a:tab pos="657225" algn="l"/>
                <a:tab pos="1312863" algn="l"/>
                <a:tab pos="1970088" algn="l"/>
                <a:tab pos="2627313" algn="l"/>
                <a:tab pos="3282950" algn="l"/>
                <a:tab pos="3940175" algn="l"/>
                <a:tab pos="4595813" algn="l"/>
                <a:tab pos="5253038" algn="l"/>
                <a:tab pos="5910263" algn="l"/>
                <a:tab pos="6565900" algn="l"/>
                <a:tab pos="7223125" algn="l"/>
                <a:tab pos="7880350" algn="l"/>
              </a:tabLst>
              <a:defRPr>
                <a:solidFill>
                  <a:schemeClr val="tx1"/>
                </a:solidFill>
                <a:latin typeface="Arial" charset="0"/>
              </a:defRPr>
            </a:lvl4pPr>
            <a:lvl5pPr marL="979488" indent="-196850" defTabSz="414338">
              <a:tabLst>
                <a:tab pos="657225" algn="l"/>
                <a:tab pos="1312863" algn="l"/>
                <a:tab pos="1970088" algn="l"/>
                <a:tab pos="2627313" algn="l"/>
                <a:tab pos="3282950" algn="l"/>
                <a:tab pos="3940175" algn="l"/>
                <a:tab pos="4595813" algn="l"/>
                <a:tab pos="5253038" algn="l"/>
                <a:tab pos="5910263" algn="l"/>
                <a:tab pos="6565900" algn="l"/>
                <a:tab pos="7223125" algn="l"/>
                <a:tab pos="7880350" algn="l"/>
              </a:tabLst>
              <a:defRPr>
                <a:solidFill>
                  <a:schemeClr val="tx1"/>
                </a:solidFill>
                <a:latin typeface="Arial" charset="0"/>
              </a:defRPr>
            </a:lvl5pPr>
            <a:lvl6pPr marL="1436688" indent="-196850" defTabSz="414338" fontAlgn="base">
              <a:spcBef>
                <a:spcPct val="0"/>
              </a:spcBef>
              <a:spcAft>
                <a:spcPct val="0"/>
              </a:spcAft>
              <a:tabLst>
                <a:tab pos="657225" algn="l"/>
                <a:tab pos="1312863" algn="l"/>
                <a:tab pos="1970088" algn="l"/>
                <a:tab pos="2627313" algn="l"/>
                <a:tab pos="3282950" algn="l"/>
                <a:tab pos="3940175" algn="l"/>
                <a:tab pos="4595813" algn="l"/>
                <a:tab pos="5253038" algn="l"/>
                <a:tab pos="5910263" algn="l"/>
                <a:tab pos="6565900" algn="l"/>
                <a:tab pos="7223125" algn="l"/>
                <a:tab pos="7880350" algn="l"/>
              </a:tabLst>
              <a:defRPr>
                <a:solidFill>
                  <a:schemeClr val="tx1"/>
                </a:solidFill>
                <a:latin typeface="Arial" charset="0"/>
              </a:defRPr>
            </a:lvl6pPr>
            <a:lvl7pPr marL="1893888" indent="-196850" defTabSz="414338" fontAlgn="base">
              <a:spcBef>
                <a:spcPct val="0"/>
              </a:spcBef>
              <a:spcAft>
                <a:spcPct val="0"/>
              </a:spcAft>
              <a:tabLst>
                <a:tab pos="657225" algn="l"/>
                <a:tab pos="1312863" algn="l"/>
                <a:tab pos="1970088" algn="l"/>
                <a:tab pos="2627313" algn="l"/>
                <a:tab pos="3282950" algn="l"/>
                <a:tab pos="3940175" algn="l"/>
                <a:tab pos="4595813" algn="l"/>
                <a:tab pos="5253038" algn="l"/>
                <a:tab pos="5910263" algn="l"/>
                <a:tab pos="6565900" algn="l"/>
                <a:tab pos="7223125" algn="l"/>
                <a:tab pos="7880350" algn="l"/>
              </a:tabLst>
              <a:defRPr>
                <a:solidFill>
                  <a:schemeClr val="tx1"/>
                </a:solidFill>
                <a:latin typeface="Arial" charset="0"/>
              </a:defRPr>
            </a:lvl7pPr>
            <a:lvl8pPr marL="2351088" indent="-196850" defTabSz="414338" fontAlgn="base">
              <a:spcBef>
                <a:spcPct val="0"/>
              </a:spcBef>
              <a:spcAft>
                <a:spcPct val="0"/>
              </a:spcAft>
              <a:tabLst>
                <a:tab pos="657225" algn="l"/>
                <a:tab pos="1312863" algn="l"/>
                <a:tab pos="1970088" algn="l"/>
                <a:tab pos="2627313" algn="l"/>
                <a:tab pos="3282950" algn="l"/>
                <a:tab pos="3940175" algn="l"/>
                <a:tab pos="4595813" algn="l"/>
                <a:tab pos="5253038" algn="l"/>
                <a:tab pos="5910263" algn="l"/>
                <a:tab pos="6565900" algn="l"/>
                <a:tab pos="7223125" algn="l"/>
                <a:tab pos="7880350" algn="l"/>
              </a:tabLst>
              <a:defRPr>
                <a:solidFill>
                  <a:schemeClr val="tx1"/>
                </a:solidFill>
                <a:latin typeface="Arial" charset="0"/>
              </a:defRPr>
            </a:lvl8pPr>
            <a:lvl9pPr marL="2808288" indent="-196850" defTabSz="414338" fontAlgn="base">
              <a:spcBef>
                <a:spcPct val="0"/>
              </a:spcBef>
              <a:spcAft>
                <a:spcPct val="0"/>
              </a:spcAft>
              <a:tabLst>
                <a:tab pos="657225" algn="l"/>
                <a:tab pos="1312863" algn="l"/>
                <a:tab pos="1970088" algn="l"/>
                <a:tab pos="2627313" algn="l"/>
                <a:tab pos="3282950" algn="l"/>
                <a:tab pos="3940175" algn="l"/>
                <a:tab pos="4595813" algn="l"/>
                <a:tab pos="5253038" algn="l"/>
                <a:tab pos="5910263" algn="l"/>
                <a:tab pos="6565900" algn="l"/>
                <a:tab pos="7223125" algn="l"/>
                <a:tab pos="7880350" algn="l"/>
              </a:tabLst>
              <a:defRPr>
                <a:solidFill>
                  <a:schemeClr val="tx1"/>
                </a:solidFill>
                <a:latin typeface="Arial" charset="0"/>
              </a:defRPr>
            </a:lvl9pPr>
          </a:lstStyle>
          <a:p>
            <a:pPr algn="ctr" hangingPunct="0">
              <a:lnSpc>
                <a:spcPct val="93000"/>
              </a:lnSpc>
              <a:buClr>
                <a:srgbClr val="000000"/>
              </a:buClr>
              <a:buSzPct val="45000"/>
              <a:buFont typeface="Wingdings" pitchFamily="2" charset="2"/>
              <a:buNone/>
            </a:pPr>
            <a:r>
              <a:rPr lang="en-GB" sz="1500" b="1" u="sng" dirty="0" smtClean="0">
                <a:solidFill>
                  <a:srgbClr val="000000"/>
                </a:solidFill>
              </a:rPr>
              <a:t>Fractional </a:t>
            </a:r>
            <a:r>
              <a:rPr lang="en-GB" sz="1500" b="1" u="sng" dirty="0">
                <a:solidFill>
                  <a:srgbClr val="000000"/>
                </a:solidFill>
              </a:rPr>
              <a:t>lung </a:t>
            </a:r>
            <a:r>
              <a:rPr lang="en-GB" sz="1500" b="1" u="sng" dirty="0" smtClean="0">
                <a:solidFill>
                  <a:srgbClr val="000000"/>
                </a:solidFill>
              </a:rPr>
              <a:t>function: V/Q Scan</a:t>
            </a:r>
            <a:r>
              <a:rPr lang="en-GB" sz="1500" b="1" dirty="0" smtClean="0">
                <a:solidFill>
                  <a:srgbClr val="000000"/>
                </a:solidFill>
              </a:rPr>
              <a:t>.</a:t>
            </a:r>
            <a:endParaRPr lang="en-GB" sz="1500" b="1" dirty="0">
              <a:solidFill>
                <a:srgbClr val="000000"/>
              </a:solidFill>
            </a:endParaRPr>
          </a:p>
        </p:txBody>
      </p:sp>
      <p:pic>
        <p:nvPicPr>
          <p:cNvPr id="21507"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837488" y="6010275"/>
            <a:ext cx="1096962" cy="665163"/>
          </a:xfrm>
          <a:prstGeom prst="rect">
            <a:avLst/>
          </a:prstGeom>
          <a:noFill/>
          <a:ln>
            <a:noFill/>
          </a:ln>
          <a:effectLst/>
          <a:extLst>
            <a:ext uri="{909E8E84-426E-40DD-AFC4-6F175D3DCCD1}">
              <a14:hiddenFill xmlns:a14="http://schemas.microsoft.com/office/drawing/2010/main" xmlns="">
                <a:blipFill dpi="0" rotWithShape="0">
                  <a:blip/>
                  <a:srcRect/>
                  <a:stretch>
                    <a:fillRect/>
                  </a:stretch>
                </a:blipFill>
              </a14:hiddenFill>
            </a:ext>
            <a:ext uri="{91240B29-F687-4F45-9708-019B960494DF}">
              <a14:hiddenLine xmlns:a14="http://schemas.microsoft.com/office/drawing/2010/main" xmlns="" w="9525">
                <a:solidFill>
                  <a:srgbClr val="FFFFFF"/>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pic>
        <p:nvPicPr>
          <p:cNvPr id="21508" name="Picture 4"/>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739900" y="979488"/>
            <a:ext cx="5667375" cy="4892675"/>
          </a:xfrm>
          <a:prstGeom prst="rect">
            <a:avLst/>
          </a:prstGeom>
          <a:noFill/>
          <a:ln>
            <a:noFill/>
          </a:ln>
          <a:effectLst/>
          <a:extLst>
            <a:ext uri="{909E8E84-426E-40DD-AFC4-6F175D3DCCD1}">
              <a14:hiddenFill xmlns:a14="http://schemas.microsoft.com/office/drawing/2010/main" xmlns="">
                <a:blipFill dpi="0" rotWithShape="0">
                  <a:blip/>
                  <a:srcRect/>
                  <a:stretch>
                    <a:fillRect/>
                  </a:stretch>
                </a:blipFill>
              </a14:hiddenFill>
            </a:ext>
            <a:ext uri="{91240B29-F687-4F45-9708-019B960494DF}">
              <a14:hiddenLine xmlns:a14="http://schemas.microsoft.com/office/drawing/2010/main" xmlns="" w="9525">
                <a:solidFill>
                  <a:srgbClr val="FFFFFF"/>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sp>
        <p:nvSpPr>
          <p:cNvPr id="21509" name="Text Box 5"/>
          <p:cNvSpPr txBox="1">
            <a:spLocks noChangeArrowheads="1"/>
          </p:cNvSpPr>
          <p:nvPr/>
        </p:nvSpPr>
        <p:spPr bwMode="auto">
          <a:xfrm>
            <a:off x="1739900" y="5972175"/>
            <a:ext cx="3917950" cy="23177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FFFFFF"/>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lstStyle>
            <a:lvl1pPr defTabSz="414338">
              <a:tabLst>
                <a:tab pos="657225" algn="l"/>
                <a:tab pos="1312863" algn="l"/>
                <a:tab pos="1970088" algn="l"/>
                <a:tab pos="2627313" algn="l"/>
                <a:tab pos="3282950" algn="l"/>
              </a:tabLst>
              <a:defRPr>
                <a:solidFill>
                  <a:schemeClr val="tx1"/>
                </a:solidFill>
                <a:latin typeface="Arial" charset="0"/>
              </a:defRPr>
            </a:lvl1pPr>
            <a:lvl2pPr marL="392113" indent="-196850" defTabSz="414338">
              <a:tabLst>
                <a:tab pos="657225" algn="l"/>
                <a:tab pos="1312863" algn="l"/>
                <a:tab pos="1970088" algn="l"/>
                <a:tab pos="2627313" algn="l"/>
                <a:tab pos="3282950" algn="l"/>
              </a:tabLst>
              <a:defRPr>
                <a:solidFill>
                  <a:schemeClr val="tx1"/>
                </a:solidFill>
                <a:latin typeface="Arial" charset="0"/>
              </a:defRPr>
            </a:lvl2pPr>
            <a:lvl3pPr marL="587375" indent="-195263" defTabSz="414338">
              <a:tabLst>
                <a:tab pos="657225" algn="l"/>
                <a:tab pos="1312863" algn="l"/>
                <a:tab pos="1970088" algn="l"/>
                <a:tab pos="2627313" algn="l"/>
                <a:tab pos="3282950" algn="l"/>
              </a:tabLst>
              <a:defRPr>
                <a:solidFill>
                  <a:schemeClr val="tx1"/>
                </a:solidFill>
                <a:latin typeface="Arial" charset="0"/>
              </a:defRPr>
            </a:lvl3pPr>
            <a:lvl4pPr marL="782638" indent="-195263" defTabSz="414338">
              <a:tabLst>
                <a:tab pos="657225" algn="l"/>
                <a:tab pos="1312863" algn="l"/>
                <a:tab pos="1970088" algn="l"/>
                <a:tab pos="2627313" algn="l"/>
                <a:tab pos="3282950" algn="l"/>
              </a:tabLst>
              <a:defRPr>
                <a:solidFill>
                  <a:schemeClr val="tx1"/>
                </a:solidFill>
                <a:latin typeface="Arial" charset="0"/>
              </a:defRPr>
            </a:lvl4pPr>
            <a:lvl5pPr marL="979488" indent="-196850" defTabSz="414338">
              <a:tabLst>
                <a:tab pos="657225" algn="l"/>
                <a:tab pos="1312863" algn="l"/>
                <a:tab pos="1970088" algn="l"/>
                <a:tab pos="2627313" algn="l"/>
                <a:tab pos="3282950" algn="l"/>
              </a:tabLst>
              <a:defRPr>
                <a:solidFill>
                  <a:schemeClr val="tx1"/>
                </a:solidFill>
                <a:latin typeface="Arial" charset="0"/>
              </a:defRPr>
            </a:lvl5pPr>
            <a:lvl6pPr marL="1436688" indent="-196850" defTabSz="414338" fontAlgn="base">
              <a:spcBef>
                <a:spcPct val="0"/>
              </a:spcBef>
              <a:spcAft>
                <a:spcPct val="0"/>
              </a:spcAft>
              <a:tabLst>
                <a:tab pos="657225" algn="l"/>
                <a:tab pos="1312863" algn="l"/>
                <a:tab pos="1970088" algn="l"/>
                <a:tab pos="2627313" algn="l"/>
                <a:tab pos="3282950" algn="l"/>
              </a:tabLst>
              <a:defRPr>
                <a:solidFill>
                  <a:schemeClr val="tx1"/>
                </a:solidFill>
                <a:latin typeface="Arial" charset="0"/>
              </a:defRPr>
            </a:lvl6pPr>
            <a:lvl7pPr marL="1893888" indent="-196850" defTabSz="414338" fontAlgn="base">
              <a:spcBef>
                <a:spcPct val="0"/>
              </a:spcBef>
              <a:spcAft>
                <a:spcPct val="0"/>
              </a:spcAft>
              <a:tabLst>
                <a:tab pos="657225" algn="l"/>
                <a:tab pos="1312863" algn="l"/>
                <a:tab pos="1970088" algn="l"/>
                <a:tab pos="2627313" algn="l"/>
                <a:tab pos="3282950" algn="l"/>
              </a:tabLst>
              <a:defRPr>
                <a:solidFill>
                  <a:schemeClr val="tx1"/>
                </a:solidFill>
                <a:latin typeface="Arial" charset="0"/>
              </a:defRPr>
            </a:lvl7pPr>
            <a:lvl8pPr marL="2351088" indent="-196850" defTabSz="414338" fontAlgn="base">
              <a:spcBef>
                <a:spcPct val="0"/>
              </a:spcBef>
              <a:spcAft>
                <a:spcPct val="0"/>
              </a:spcAft>
              <a:tabLst>
                <a:tab pos="657225" algn="l"/>
                <a:tab pos="1312863" algn="l"/>
                <a:tab pos="1970088" algn="l"/>
                <a:tab pos="2627313" algn="l"/>
                <a:tab pos="3282950" algn="l"/>
              </a:tabLst>
              <a:defRPr>
                <a:solidFill>
                  <a:schemeClr val="tx1"/>
                </a:solidFill>
                <a:latin typeface="Arial" charset="0"/>
              </a:defRPr>
            </a:lvl8pPr>
            <a:lvl9pPr marL="2808288" indent="-196850" defTabSz="414338" fontAlgn="base">
              <a:spcBef>
                <a:spcPct val="0"/>
              </a:spcBef>
              <a:spcAft>
                <a:spcPct val="0"/>
              </a:spcAft>
              <a:tabLst>
                <a:tab pos="657225" algn="l"/>
                <a:tab pos="1312863" algn="l"/>
                <a:tab pos="1970088" algn="l"/>
                <a:tab pos="2627313" algn="l"/>
                <a:tab pos="3282950" algn="l"/>
              </a:tabLst>
              <a:defRPr>
                <a:solidFill>
                  <a:schemeClr val="tx1"/>
                </a:solidFill>
                <a:latin typeface="Arial" charset="0"/>
              </a:defRPr>
            </a:lvl9pPr>
          </a:lstStyle>
          <a:p>
            <a:pPr hangingPunct="0">
              <a:lnSpc>
                <a:spcPct val="93000"/>
              </a:lnSpc>
              <a:buClr>
                <a:srgbClr val="000000"/>
              </a:buClr>
              <a:buSzPct val="45000"/>
              <a:buFont typeface="Wingdings" pitchFamily="2" charset="2"/>
              <a:buNone/>
            </a:pPr>
            <a:r>
              <a:rPr lang="en-GB" sz="1100" b="1" dirty="0">
                <a:solidFill>
                  <a:srgbClr val="000000"/>
                </a:solidFill>
              </a:rPr>
              <a:t>Wu M et al. AJR 2002;178:667-672</a:t>
            </a:r>
          </a:p>
        </p:txBody>
      </p:sp>
      <p:sp>
        <p:nvSpPr>
          <p:cNvPr id="21510" name="Text Box 6"/>
          <p:cNvSpPr txBox="1">
            <a:spLocks noChangeArrowheads="1"/>
          </p:cNvSpPr>
          <p:nvPr/>
        </p:nvSpPr>
        <p:spPr bwMode="auto">
          <a:xfrm>
            <a:off x="98425" y="6530975"/>
            <a:ext cx="4930775" cy="347027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0" rIns="0" bIns="0"/>
          <a:lstStyle>
            <a:lvl1pPr marL="77788" indent="-77788" defTabSz="414338">
              <a:tabLst>
                <a:tab pos="657225" algn="l"/>
                <a:tab pos="1312863" algn="l"/>
                <a:tab pos="1970088" algn="l"/>
                <a:tab pos="2627313" algn="l"/>
                <a:tab pos="3282950" algn="l"/>
                <a:tab pos="3940175" algn="l"/>
                <a:tab pos="4595813" algn="l"/>
              </a:tabLst>
              <a:defRPr>
                <a:solidFill>
                  <a:schemeClr val="tx1"/>
                </a:solidFill>
                <a:latin typeface="Arial" charset="0"/>
              </a:defRPr>
            </a:lvl1pPr>
            <a:lvl2pPr marL="392113" indent="-196850" defTabSz="414338">
              <a:tabLst>
                <a:tab pos="657225" algn="l"/>
                <a:tab pos="1312863" algn="l"/>
                <a:tab pos="1970088" algn="l"/>
                <a:tab pos="2627313" algn="l"/>
                <a:tab pos="3282950" algn="l"/>
                <a:tab pos="3940175" algn="l"/>
                <a:tab pos="4595813" algn="l"/>
              </a:tabLst>
              <a:defRPr>
                <a:solidFill>
                  <a:schemeClr val="tx1"/>
                </a:solidFill>
                <a:latin typeface="Arial" charset="0"/>
              </a:defRPr>
            </a:lvl2pPr>
            <a:lvl3pPr marL="587375" indent="-195263" defTabSz="414338">
              <a:tabLst>
                <a:tab pos="657225" algn="l"/>
                <a:tab pos="1312863" algn="l"/>
                <a:tab pos="1970088" algn="l"/>
                <a:tab pos="2627313" algn="l"/>
                <a:tab pos="3282950" algn="l"/>
                <a:tab pos="3940175" algn="l"/>
                <a:tab pos="4595813" algn="l"/>
              </a:tabLst>
              <a:defRPr>
                <a:solidFill>
                  <a:schemeClr val="tx1"/>
                </a:solidFill>
                <a:latin typeface="Arial" charset="0"/>
              </a:defRPr>
            </a:lvl3pPr>
            <a:lvl4pPr marL="782638" indent="-195263" defTabSz="414338">
              <a:tabLst>
                <a:tab pos="657225" algn="l"/>
                <a:tab pos="1312863" algn="l"/>
                <a:tab pos="1970088" algn="l"/>
                <a:tab pos="2627313" algn="l"/>
                <a:tab pos="3282950" algn="l"/>
                <a:tab pos="3940175" algn="l"/>
                <a:tab pos="4595813" algn="l"/>
              </a:tabLst>
              <a:defRPr>
                <a:solidFill>
                  <a:schemeClr val="tx1"/>
                </a:solidFill>
                <a:latin typeface="Arial" charset="0"/>
              </a:defRPr>
            </a:lvl4pPr>
            <a:lvl5pPr marL="979488" indent="-196850" defTabSz="414338">
              <a:tabLst>
                <a:tab pos="657225" algn="l"/>
                <a:tab pos="1312863" algn="l"/>
                <a:tab pos="1970088" algn="l"/>
                <a:tab pos="2627313" algn="l"/>
                <a:tab pos="3282950" algn="l"/>
                <a:tab pos="3940175" algn="l"/>
                <a:tab pos="4595813" algn="l"/>
              </a:tabLst>
              <a:defRPr>
                <a:solidFill>
                  <a:schemeClr val="tx1"/>
                </a:solidFill>
                <a:latin typeface="Arial" charset="0"/>
              </a:defRPr>
            </a:lvl5pPr>
            <a:lvl6pPr marL="1436688" indent="-196850" defTabSz="414338" fontAlgn="base">
              <a:spcBef>
                <a:spcPct val="0"/>
              </a:spcBef>
              <a:spcAft>
                <a:spcPct val="0"/>
              </a:spcAft>
              <a:tabLst>
                <a:tab pos="657225" algn="l"/>
                <a:tab pos="1312863" algn="l"/>
                <a:tab pos="1970088" algn="l"/>
                <a:tab pos="2627313" algn="l"/>
                <a:tab pos="3282950" algn="l"/>
                <a:tab pos="3940175" algn="l"/>
                <a:tab pos="4595813" algn="l"/>
              </a:tabLst>
              <a:defRPr>
                <a:solidFill>
                  <a:schemeClr val="tx1"/>
                </a:solidFill>
                <a:latin typeface="Arial" charset="0"/>
              </a:defRPr>
            </a:lvl6pPr>
            <a:lvl7pPr marL="1893888" indent="-196850" defTabSz="414338" fontAlgn="base">
              <a:spcBef>
                <a:spcPct val="0"/>
              </a:spcBef>
              <a:spcAft>
                <a:spcPct val="0"/>
              </a:spcAft>
              <a:tabLst>
                <a:tab pos="657225" algn="l"/>
                <a:tab pos="1312863" algn="l"/>
                <a:tab pos="1970088" algn="l"/>
                <a:tab pos="2627313" algn="l"/>
                <a:tab pos="3282950" algn="l"/>
                <a:tab pos="3940175" algn="l"/>
                <a:tab pos="4595813" algn="l"/>
              </a:tabLst>
              <a:defRPr>
                <a:solidFill>
                  <a:schemeClr val="tx1"/>
                </a:solidFill>
                <a:latin typeface="Arial" charset="0"/>
              </a:defRPr>
            </a:lvl7pPr>
            <a:lvl8pPr marL="2351088" indent="-196850" defTabSz="414338" fontAlgn="base">
              <a:spcBef>
                <a:spcPct val="0"/>
              </a:spcBef>
              <a:spcAft>
                <a:spcPct val="0"/>
              </a:spcAft>
              <a:tabLst>
                <a:tab pos="657225" algn="l"/>
                <a:tab pos="1312863" algn="l"/>
                <a:tab pos="1970088" algn="l"/>
                <a:tab pos="2627313" algn="l"/>
                <a:tab pos="3282950" algn="l"/>
                <a:tab pos="3940175" algn="l"/>
                <a:tab pos="4595813" algn="l"/>
              </a:tabLst>
              <a:defRPr>
                <a:solidFill>
                  <a:schemeClr val="tx1"/>
                </a:solidFill>
                <a:latin typeface="Arial" charset="0"/>
              </a:defRPr>
            </a:lvl8pPr>
            <a:lvl9pPr marL="2808288" indent="-196850" defTabSz="414338" fontAlgn="base">
              <a:spcBef>
                <a:spcPct val="0"/>
              </a:spcBef>
              <a:spcAft>
                <a:spcPct val="0"/>
              </a:spcAft>
              <a:tabLst>
                <a:tab pos="657225" algn="l"/>
                <a:tab pos="1312863" algn="l"/>
                <a:tab pos="1970088" algn="l"/>
                <a:tab pos="2627313" algn="l"/>
                <a:tab pos="3282950" algn="l"/>
                <a:tab pos="3940175" algn="l"/>
                <a:tab pos="4595813" algn="l"/>
              </a:tabLst>
              <a:defRPr>
                <a:solidFill>
                  <a:schemeClr val="tx1"/>
                </a:solidFill>
                <a:latin typeface="Arial" charset="0"/>
              </a:defRPr>
            </a:lvl9pPr>
          </a:lstStyle>
          <a:p>
            <a:pPr hangingPunct="0">
              <a:lnSpc>
                <a:spcPct val="93000"/>
              </a:lnSpc>
              <a:buClr>
                <a:srgbClr val="000000"/>
              </a:buClr>
              <a:buSzPct val="45000"/>
              <a:buFont typeface="Wingdings" pitchFamily="2" charset="2"/>
              <a:buNone/>
            </a:pPr>
            <a:r>
              <a:rPr lang="en-GB" sz="900" dirty="0">
                <a:solidFill>
                  <a:srgbClr val="000000"/>
                </a:solidFill>
              </a:rPr>
              <a:t>©2002 by American Roentgen Ray Society</a:t>
            </a:r>
          </a:p>
        </p:txBody>
      </p:sp>
    </p:spTree>
    <p:extLst>
      <p:ext uri="{BB962C8B-B14F-4D97-AF65-F5344CB8AC3E}">
        <p14:creationId xmlns:p14="http://schemas.microsoft.com/office/powerpoint/2010/main" xmlns="" val="21696460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V/Q Scan: Calculations</a:t>
            </a:r>
            <a:endParaRPr lang="en-ZA" dirty="0"/>
          </a:p>
        </p:txBody>
      </p:sp>
      <p:sp>
        <p:nvSpPr>
          <p:cNvPr id="3" name="Content Placeholder 2"/>
          <p:cNvSpPr>
            <a:spLocks noGrp="1"/>
          </p:cNvSpPr>
          <p:nvPr>
            <p:ph idx="1"/>
          </p:nvPr>
        </p:nvSpPr>
        <p:spPr>
          <a:xfrm>
            <a:off x="457200" y="1905000"/>
            <a:ext cx="8229600" cy="4389120"/>
          </a:xfrm>
        </p:spPr>
        <p:txBody>
          <a:bodyPr>
            <a:normAutofit fontScale="85000" lnSpcReduction="20000"/>
          </a:bodyPr>
          <a:lstStyle/>
          <a:p>
            <a:r>
              <a:rPr lang="en-ZA" sz="2800" b="1" u="sng" dirty="0" smtClean="0"/>
              <a:t>Calculation 1:</a:t>
            </a:r>
          </a:p>
          <a:p>
            <a:pPr marL="0" indent="0">
              <a:buNone/>
            </a:pPr>
            <a:r>
              <a:rPr lang="en-ZA" sz="2800" b="1" u="sng" dirty="0" smtClean="0"/>
              <a:t>PPO FEV1 </a:t>
            </a:r>
            <a:r>
              <a:rPr lang="en-ZA" sz="2800" dirty="0" smtClean="0"/>
              <a:t>= Preop.FEV1 X % of radioactivity contributed by non-operated lung</a:t>
            </a:r>
            <a:endParaRPr lang="en-ZA" dirty="0" smtClean="0"/>
          </a:p>
          <a:p>
            <a:r>
              <a:rPr lang="en-ZA" sz="2400" b="1" u="sng" dirty="0" smtClean="0">
                <a:solidFill>
                  <a:schemeClr val="tx1"/>
                </a:solidFill>
              </a:rPr>
              <a:t>Calculation 2:</a:t>
            </a:r>
          </a:p>
          <a:p>
            <a:pPr>
              <a:buNone/>
            </a:pPr>
            <a:r>
              <a:rPr lang="en-ZA" sz="2400" b="1" u="sng" dirty="0" smtClean="0">
                <a:solidFill>
                  <a:schemeClr val="tx1"/>
                </a:solidFill>
              </a:rPr>
              <a:t>Expected </a:t>
            </a:r>
            <a:r>
              <a:rPr lang="en-ZA" sz="2400" b="1" u="sng" dirty="0">
                <a:solidFill>
                  <a:schemeClr val="tx1"/>
                </a:solidFill>
              </a:rPr>
              <a:t>loss of </a:t>
            </a:r>
            <a:r>
              <a:rPr lang="en-ZA" sz="2400" b="1" u="sng" dirty="0" smtClean="0">
                <a:solidFill>
                  <a:schemeClr val="tx1"/>
                </a:solidFill>
              </a:rPr>
              <a:t>function </a:t>
            </a:r>
            <a:r>
              <a:rPr lang="en-ZA" sz="2400" b="1" u="sng" dirty="0" smtClean="0"/>
              <a:t>:</a:t>
            </a:r>
            <a:endParaRPr lang="en-ZA" sz="2400" dirty="0" smtClean="0">
              <a:solidFill>
                <a:schemeClr val="tx1"/>
              </a:solidFill>
            </a:endParaRPr>
          </a:p>
          <a:p>
            <a:pPr marL="0" indent="0">
              <a:buNone/>
            </a:pPr>
            <a:r>
              <a:rPr lang="en-ZA" sz="2400" dirty="0" smtClean="0">
                <a:solidFill>
                  <a:schemeClr val="tx1"/>
                </a:solidFill>
              </a:rPr>
              <a:t>Preop</a:t>
            </a:r>
            <a:r>
              <a:rPr lang="en-ZA" sz="2400" dirty="0" smtClean="0"/>
              <a:t>.</a:t>
            </a:r>
            <a:r>
              <a:rPr lang="en-ZA" sz="2400" dirty="0" smtClean="0">
                <a:solidFill>
                  <a:schemeClr val="tx1"/>
                </a:solidFill>
              </a:rPr>
              <a:t>FEV1 X </a:t>
            </a:r>
            <a:r>
              <a:rPr lang="en-ZA" sz="2400" dirty="0">
                <a:solidFill>
                  <a:schemeClr val="tx1"/>
                </a:solidFill>
              </a:rPr>
              <a:t>% of function of affected </a:t>
            </a:r>
            <a:r>
              <a:rPr lang="en-ZA" sz="2400" dirty="0" smtClean="0">
                <a:solidFill>
                  <a:schemeClr val="tx1"/>
                </a:solidFill>
              </a:rPr>
              <a:t>lung </a:t>
            </a:r>
          </a:p>
          <a:p>
            <a:pPr marL="0" indent="0" algn="ctr">
              <a:buNone/>
            </a:pPr>
            <a:r>
              <a:rPr lang="en-ZA" sz="2400" dirty="0" smtClean="0">
                <a:solidFill>
                  <a:schemeClr val="tx1"/>
                </a:solidFill>
              </a:rPr>
              <a:t>	No</a:t>
            </a:r>
            <a:r>
              <a:rPr lang="en-ZA" sz="2400" dirty="0">
                <a:solidFill>
                  <a:schemeClr val="tx1"/>
                </a:solidFill>
              </a:rPr>
              <a:t>. of segments in lobe to be </a:t>
            </a:r>
            <a:r>
              <a:rPr lang="en-ZA" sz="2400" dirty="0" smtClean="0">
                <a:solidFill>
                  <a:schemeClr val="tx1"/>
                </a:solidFill>
              </a:rPr>
              <a:t>resected</a:t>
            </a:r>
            <a:endParaRPr lang="en-ZA" sz="2400" dirty="0" smtClean="0"/>
          </a:p>
          <a:p>
            <a:pPr marL="0" indent="0" algn="ctr">
              <a:buNone/>
            </a:pPr>
            <a:r>
              <a:rPr lang="en-ZA" sz="2400" dirty="0" smtClean="0">
                <a:solidFill>
                  <a:schemeClr val="tx1"/>
                </a:solidFill>
              </a:rPr>
              <a:t>X 	 </a:t>
            </a:r>
            <a:r>
              <a:rPr lang="en-ZA" sz="2400" dirty="0" smtClean="0"/>
              <a:t>__________________________________</a:t>
            </a:r>
            <a:endParaRPr lang="en-ZA" sz="2400" dirty="0">
              <a:solidFill>
                <a:schemeClr val="tx1"/>
              </a:solidFill>
            </a:endParaRPr>
          </a:p>
          <a:p>
            <a:pPr marL="0" indent="0" algn="ctr">
              <a:buNone/>
            </a:pPr>
            <a:r>
              <a:rPr lang="en-ZA" sz="2400" dirty="0" smtClean="0">
                <a:solidFill>
                  <a:schemeClr val="tx1"/>
                </a:solidFill>
              </a:rPr>
              <a:t>     	Total </a:t>
            </a:r>
            <a:r>
              <a:rPr lang="en-ZA" sz="2400" dirty="0">
                <a:solidFill>
                  <a:schemeClr val="tx1"/>
                </a:solidFill>
              </a:rPr>
              <a:t>No. of segments in the whole </a:t>
            </a:r>
            <a:r>
              <a:rPr lang="en-ZA" sz="2400" dirty="0" smtClean="0">
                <a:solidFill>
                  <a:schemeClr val="tx1"/>
                </a:solidFill>
              </a:rPr>
              <a:t>lung</a:t>
            </a:r>
          </a:p>
          <a:p>
            <a:pPr marL="0" indent="0"/>
            <a:r>
              <a:rPr lang="en-ZA" sz="2400" b="1" u="sng" dirty="0" smtClean="0"/>
              <a:t>Juhl formula </a:t>
            </a:r>
          </a:p>
          <a:p>
            <a:pPr marL="0" indent="0" algn="ctr">
              <a:buNone/>
            </a:pPr>
            <a:r>
              <a:rPr lang="en-ZA" sz="2400" dirty="0" smtClean="0"/>
              <a:t>PPO.FEV1 = preop.FEV1 x (1-[S x 5.25]/100)</a:t>
            </a:r>
          </a:p>
          <a:p>
            <a:pPr marL="0" indent="0" algn="ctr">
              <a:buNone/>
            </a:pPr>
            <a:r>
              <a:rPr lang="en-ZA" sz="2400" dirty="0" smtClean="0"/>
              <a:t>S=No BPS involved</a:t>
            </a:r>
          </a:p>
          <a:p>
            <a:pPr marL="0" indent="0" algn="ctr">
              <a:buNone/>
            </a:pPr>
            <a:r>
              <a:rPr lang="en-ZA" sz="2400" dirty="0" smtClean="0"/>
              <a:t>(JuhlB, Frost B acta anaesthesiol Scand 1975; 49:8-13)</a:t>
            </a:r>
            <a:endParaRPr lang="en-ZA" sz="2400" dirty="0"/>
          </a:p>
        </p:txBody>
      </p:sp>
    </p:spTree>
    <p:extLst>
      <p:ext uri="{BB962C8B-B14F-4D97-AF65-F5344CB8AC3E}">
        <p14:creationId xmlns:p14="http://schemas.microsoft.com/office/powerpoint/2010/main" xmlns="" val="41620823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GB" b="1" dirty="0"/>
              <a:t>Quantitative CT</a:t>
            </a:r>
          </a:p>
        </p:txBody>
      </p:sp>
      <p:sp>
        <p:nvSpPr>
          <p:cNvPr id="15363" name="Rectangle 3"/>
          <p:cNvSpPr>
            <a:spLocks noGrp="1" noChangeArrowheads="1"/>
          </p:cNvSpPr>
          <p:nvPr>
            <p:ph idx="1"/>
          </p:nvPr>
        </p:nvSpPr>
        <p:spPr/>
        <p:txBody>
          <a:bodyPr/>
          <a:lstStyle/>
          <a:p>
            <a:pPr>
              <a:lnSpc>
                <a:spcPct val="80000"/>
              </a:lnSpc>
            </a:pPr>
            <a:r>
              <a:rPr lang="en-ZA" sz="2000" dirty="0"/>
              <a:t>T</a:t>
            </a:r>
            <a:r>
              <a:rPr lang="en-ZA" sz="2000" dirty="0" smtClean="0"/>
              <a:t>he volume of lung with attenuation between -500 and -910 Hounsfield units (H) makes up the estimated functional lung volume.</a:t>
            </a:r>
          </a:p>
          <a:p>
            <a:pPr>
              <a:lnSpc>
                <a:spcPct val="80000"/>
              </a:lnSpc>
            </a:pPr>
            <a:r>
              <a:rPr lang="en-ZA" sz="2000" dirty="0" smtClean="0"/>
              <a:t>The Regional functional lung volume (RVF) in the area to be resected is calculated as a portion of the total functional lung volume.</a:t>
            </a:r>
          </a:p>
          <a:p>
            <a:pPr>
              <a:lnSpc>
                <a:spcPct val="80000"/>
              </a:lnSpc>
            </a:pPr>
            <a:r>
              <a:rPr lang="en-ZA" sz="2000" dirty="0" smtClean="0"/>
              <a:t>Predicted postoperative lung function has correlated as well as or even better than that calculated by V/Q scan. </a:t>
            </a:r>
          </a:p>
          <a:p>
            <a:pPr>
              <a:lnSpc>
                <a:spcPct val="80000"/>
              </a:lnSpc>
            </a:pPr>
            <a:r>
              <a:rPr lang="en-ZA" sz="2000" dirty="0" smtClean="0"/>
              <a:t>Total lung volume and functional lung volume of the lung or lobe to be resected is calculated by multiplying the area of each functionally relevant lung tissue by the slice thickness</a:t>
            </a:r>
          </a:p>
          <a:p>
            <a:pPr>
              <a:lnSpc>
                <a:spcPct val="80000"/>
              </a:lnSpc>
              <a:buNone/>
            </a:pPr>
            <a:r>
              <a:rPr lang="en-ZA" sz="2000" dirty="0" smtClean="0"/>
              <a:t>Advantage:</a:t>
            </a:r>
          </a:p>
          <a:p>
            <a:pPr>
              <a:lnSpc>
                <a:spcPct val="80000"/>
              </a:lnSpc>
              <a:buNone/>
            </a:pPr>
            <a:r>
              <a:rPr lang="en-ZA" sz="2000" dirty="0" smtClean="0"/>
              <a:t>Excludes Tumour, post obstructive atelectasis, fibrosis, emphysema</a:t>
            </a:r>
          </a:p>
          <a:p>
            <a:pPr>
              <a:lnSpc>
                <a:spcPct val="80000"/>
              </a:lnSpc>
              <a:buNone/>
            </a:pPr>
            <a:r>
              <a:rPr lang="en-ZA" sz="2000" u="sng" dirty="0" smtClean="0"/>
              <a:t>Calculation:</a:t>
            </a:r>
          </a:p>
          <a:p>
            <a:pPr>
              <a:lnSpc>
                <a:spcPct val="80000"/>
              </a:lnSpc>
              <a:buNone/>
            </a:pPr>
            <a:r>
              <a:rPr lang="en-ZA" sz="2000" dirty="0" smtClean="0"/>
              <a:t>PpoFEV1 = preop.FEV1 x (1-RFV/total functional lung volume).</a:t>
            </a:r>
          </a:p>
          <a:p>
            <a:pPr>
              <a:lnSpc>
                <a:spcPct val="80000"/>
              </a:lnSpc>
              <a:buNone/>
            </a:pPr>
            <a:endParaRPr lang="en-ZA" sz="2000" dirty="0" smtClean="0"/>
          </a:p>
          <a:p>
            <a:pPr>
              <a:lnSpc>
                <a:spcPct val="80000"/>
              </a:lnSpc>
              <a:buNone/>
            </a:pPr>
            <a:r>
              <a:rPr lang="en-ZA" sz="2000" dirty="0" smtClean="0"/>
              <a:t>This is done for each representative slice.</a:t>
            </a:r>
            <a:endParaRPr lang="en-GB"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Quantitative CT</a:t>
            </a:r>
            <a:endParaRPr lang="en-US" dirty="0"/>
          </a:p>
        </p:txBody>
      </p:sp>
      <p:sp>
        <p:nvSpPr>
          <p:cNvPr id="3" name="Content Placeholder 2"/>
          <p:cNvSpPr>
            <a:spLocks noGrp="1"/>
          </p:cNvSpPr>
          <p:nvPr>
            <p:ph sz="half" idx="1"/>
          </p:nvPr>
        </p:nvSpPr>
        <p:spPr/>
        <p:txBody>
          <a:bodyPr>
            <a:normAutofit fontScale="77500" lnSpcReduction="20000"/>
          </a:bodyPr>
          <a:lstStyle/>
          <a:p>
            <a:r>
              <a:rPr lang="en-GB" dirty="0" smtClean="0"/>
              <a:t>Lung parenchyma outlined from mediastinum and chest wall by default range of -200 and -1,024 H (white-line contours). </a:t>
            </a:r>
          </a:p>
          <a:p>
            <a:r>
              <a:rPr lang="en-GB" dirty="0" smtClean="0"/>
              <a:t>Tumour (Tu) was also excluded.</a:t>
            </a:r>
          </a:p>
          <a:p>
            <a:r>
              <a:rPr lang="en-GB" dirty="0" smtClean="0"/>
              <a:t>After applying dual threshold (-500&amp;-910H, three segments in lung parenchyma were generated. </a:t>
            </a:r>
          </a:p>
          <a:p>
            <a:r>
              <a:rPr lang="en-GB" dirty="0" smtClean="0"/>
              <a:t>White area below -910 H denoted emphysema (E), black area above -500 H denoted infiltration and atelectasis (I)</a:t>
            </a:r>
          </a:p>
          <a:p>
            <a:r>
              <a:rPr lang="en-GB" dirty="0" smtClean="0"/>
              <a:t>Gray area between -500 and -910 H denoted functional lung volume (FLV). HT = heart.</a:t>
            </a:r>
            <a:endParaRPr lang="en-US" dirty="0"/>
          </a:p>
        </p:txBody>
      </p:sp>
      <p:pic>
        <p:nvPicPr>
          <p:cNvPr id="5" name="Content Placeholder 4"/>
          <p:cNvPicPr>
            <a:picLocks noGrp="1" noChangeAspect="1" noChangeArrowheads="1"/>
          </p:cNvPicPr>
          <p:nvPr>
            <p:ph sz="half" idx="2"/>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48200" y="2578470"/>
            <a:ext cx="4038600" cy="3118697"/>
          </a:xfrm>
          <a:prstGeom prst="rect">
            <a:avLst/>
          </a:prstGeom>
          <a:noFill/>
          <a:ln>
            <a:noFill/>
          </a:ln>
          <a:effectLst/>
          <a:extLst>
            <a:ext uri="{909E8E84-426E-40DD-AFC4-6F175D3DCCD1}">
              <a14:hiddenFill xmlns:a14="http://schemas.microsoft.com/office/drawing/2010/main" xmlns="">
                <a:blipFill dpi="0" rotWithShape="0">
                  <a:blip/>
                  <a:srcRect/>
                  <a:stretch>
                    <a:fillRect/>
                  </a:stretch>
                </a:blipFill>
              </a14:hiddenFill>
            </a:ext>
            <a:ext uri="{91240B29-F687-4F45-9708-019B960494DF}">
              <a14:hiddenLine xmlns:a14="http://schemas.microsoft.com/office/drawing/2010/main" xmlns="" w="9525">
                <a:solidFill>
                  <a:srgbClr val="FFFFFF"/>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lIns="0" tIns="0" rIns="0" bIns="0" anchor="b">
            <a:normAutofit/>
          </a:bodyPr>
          <a:lstStyle/>
          <a:p>
            <a:pPr marL="0" indent="0" algn="l" defTabSz="914400">
              <a:lnSpc>
                <a:spcPct val="100000"/>
              </a:lnSpc>
              <a:spcBef>
                <a:spcPts val="0"/>
              </a:spcBef>
              <a:spcAft>
                <a:spcPts val="0"/>
              </a:spcAft>
              <a:buFontTx/>
              <a:buNone/>
            </a:pPr>
            <a:r>
              <a:rPr lang="en-US" altLang="ko-KR" sz="3200" dirty="0" smtClean="0">
                <a:solidFill>
                  <a:srgbClr val="04617B"/>
                </a:solidFill>
                <a:latin typeface="Calibri" charset="0"/>
              </a:rPr>
              <a:t>Predictors of morbidity and mortality post lung reduction surgery</a:t>
            </a:r>
            <a:endParaRPr lang="ko-KR" altLang="en-US" sz="3200" dirty="0" smtClean="0">
              <a:solidFill>
                <a:srgbClr val="000000"/>
              </a:solidFill>
            </a:endParaRPr>
          </a:p>
        </p:txBody>
      </p:sp>
      <p:sp>
        <p:nvSpPr>
          <p:cNvPr id="3" name="Content Placeholder 2"/>
          <p:cNvSpPr>
            <a:spLocks noGrp="1"/>
          </p:cNvSpPr>
          <p:nvPr>
            <p:ph idx="1"/>
          </p:nvPr>
        </p:nvSpPr>
        <p:spPr/>
        <p:txBody>
          <a:bodyPr/>
          <a:lstStyle/>
          <a:p>
            <a:r>
              <a:rPr lang="en-ZA" sz="2800" dirty="0" smtClean="0"/>
              <a:t>PPO-FEV1 of 0.7-0.8L is advisable after lung resection.</a:t>
            </a:r>
            <a:endParaRPr lang="en-US" dirty="0" smtClean="0"/>
          </a:p>
          <a:p>
            <a:r>
              <a:rPr lang="en-US" dirty="0" smtClean="0"/>
              <a:t>PPO FEV1 &lt; 40% of predicted – 50%  mortality</a:t>
            </a:r>
          </a:p>
          <a:p>
            <a:r>
              <a:rPr lang="en-US" dirty="0" smtClean="0"/>
              <a:t>PPOFEV1 &gt; 40% of predicted – 50%  mortality</a:t>
            </a:r>
          </a:p>
          <a:p>
            <a:pPr>
              <a:buNone/>
            </a:pPr>
            <a:r>
              <a:rPr lang="en-US" dirty="0" smtClean="0"/>
              <a:t>These values are echoed using DLCO as well</a:t>
            </a:r>
          </a:p>
          <a:p>
            <a:pPr>
              <a:buNone/>
            </a:pPr>
            <a:r>
              <a:rPr lang="en-US" dirty="0" smtClean="0"/>
              <a:t>The product of pp0.FEV1% and ppo.DLCO% &lt; 1650%  = higher mortality</a:t>
            </a:r>
          </a:p>
          <a:p>
            <a:pPr>
              <a:buNone/>
            </a:pPr>
            <a:r>
              <a:rPr lang="en-US" dirty="0" smtClean="0"/>
              <a:t>Therefore ppoFEV1 &lt; 40% - further evaluation (CPET)</a:t>
            </a:r>
            <a:endParaRPr lang="en-US" dirty="0"/>
          </a:p>
        </p:txBody>
      </p:sp>
      <p:cxnSp>
        <p:nvCxnSpPr>
          <p:cNvPr id="5" name="Straight Arrow Connector 4"/>
          <p:cNvCxnSpPr/>
          <p:nvPr/>
        </p:nvCxnSpPr>
        <p:spPr>
          <a:xfrm rot="5400000" flipH="1" flipV="1">
            <a:off x="5868194" y="3123406"/>
            <a:ext cx="3040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5753497" y="3542903"/>
            <a:ext cx="38179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The Importance:</a:t>
            </a:r>
            <a:endParaRPr lang="en-ZA" dirty="0"/>
          </a:p>
        </p:txBody>
      </p:sp>
      <p:sp>
        <p:nvSpPr>
          <p:cNvPr id="3" name="Content Placeholder 2"/>
          <p:cNvSpPr>
            <a:spLocks noGrp="1"/>
          </p:cNvSpPr>
          <p:nvPr>
            <p:ph idx="1"/>
          </p:nvPr>
        </p:nvSpPr>
        <p:spPr/>
        <p:txBody>
          <a:bodyPr/>
          <a:lstStyle/>
          <a:p>
            <a:r>
              <a:rPr lang="en-ZA" sz="2400" dirty="0" smtClean="0"/>
              <a:t>To make a decision whether patient can tolerate surgery </a:t>
            </a:r>
          </a:p>
          <a:p>
            <a:r>
              <a:rPr lang="en-ZA" sz="2400" dirty="0" smtClean="0"/>
              <a:t>To predict the occurrence of post operative respiratory complications and Mortality.</a:t>
            </a:r>
          </a:p>
          <a:p>
            <a:r>
              <a:rPr lang="en-ZA" sz="2400" dirty="0" smtClean="0"/>
              <a:t>To assess the postoperative respiratory disability</a:t>
            </a:r>
          </a:p>
          <a:p>
            <a:endParaRPr lang="en-ZA" sz="2400" dirty="0" smtClean="0"/>
          </a:p>
          <a:p>
            <a:pPr>
              <a:buNone/>
            </a:pPr>
            <a:r>
              <a:rPr lang="en-ZA" sz="2400" dirty="0" smtClean="0"/>
              <a:t>Who should be evaluated?</a:t>
            </a:r>
          </a:p>
          <a:p>
            <a:pPr>
              <a:buFont typeface="Arial" pitchFamily="34" charset="0"/>
              <a:buChar char="•"/>
            </a:pPr>
            <a:r>
              <a:rPr lang="en-ZA" sz="2400" dirty="0" smtClean="0"/>
              <a:t>All patients considered for lung reduction surgery, irrespective of age or extent of the lesion</a:t>
            </a:r>
          </a:p>
          <a:p>
            <a:pPr>
              <a:buFont typeface="Arial" pitchFamily="34" charset="0"/>
              <a:buChar char="•"/>
            </a:pPr>
            <a:r>
              <a:rPr lang="en-ZA" sz="2400" dirty="0" smtClean="0"/>
              <a:t>All patients considered for </a:t>
            </a:r>
            <a:r>
              <a:rPr lang="en-ZA" sz="2400" dirty="0" err="1" smtClean="0"/>
              <a:t>thoracotomy</a:t>
            </a:r>
            <a:r>
              <a:rPr lang="en-ZA" sz="2400" dirty="0" smtClean="0"/>
              <a:t> and </a:t>
            </a:r>
            <a:r>
              <a:rPr lang="en-ZA" sz="2400" dirty="0" err="1" smtClean="0"/>
              <a:t>thoracoscopy</a:t>
            </a:r>
            <a:endParaRPr lang="en-ZA" sz="2400" dirty="0" smtClean="0"/>
          </a:p>
        </p:txBody>
      </p:sp>
    </p:spTree>
    <p:extLst>
      <p:ext uri="{BB962C8B-B14F-4D97-AF65-F5344CB8AC3E}">
        <p14:creationId xmlns:p14="http://schemas.microsoft.com/office/powerpoint/2010/main" xmlns="" val="22404628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ZA" dirty="0" smtClean="0"/>
              <a:t>Exercise Capability</a:t>
            </a:r>
            <a:endParaRPr lang="en-ZA" dirty="0"/>
          </a:p>
        </p:txBody>
      </p:sp>
      <p:sp>
        <p:nvSpPr>
          <p:cNvPr id="4" name="Content Placeholder 3"/>
          <p:cNvSpPr>
            <a:spLocks noGrp="1"/>
          </p:cNvSpPr>
          <p:nvPr>
            <p:ph idx="1"/>
          </p:nvPr>
        </p:nvSpPr>
        <p:spPr/>
        <p:txBody>
          <a:bodyPr/>
          <a:lstStyle/>
          <a:p>
            <a:r>
              <a:rPr lang="en-ZA" sz="2000" dirty="0" smtClean="0"/>
              <a:t>Exercise testing stresses the cardiopulmonary and Oxygen delivery systems, almost accurately indicating cardiopulmonary reserve.</a:t>
            </a:r>
          </a:p>
          <a:p>
            <a:r>
              <a:rPr lang="en-ZA" sz="2000" dirty="0" smtClean="0"/>
              <a:t>Test includes the number of flight of stairs that can be taken without stopping.</a:t>
            </a:r>
          </a:p>
          <a:p>
            <a:r>
              <a:rPr lang="en-ZA" sz="2000" dirty="0" smtClean="0"/>
              <a:t>Two more standardised tests can be used:</a:t>
            </a:r>
          </a:p>
          <a:p>
            <a:pPr marL="457200" indent="-457200">
              <a:buFont typeface="+mj-lt"/>
              <a:buAutoNum type="arabicPeriod"/>
            </a:pPr>
            <a:r>
              <a:rPr lang="en-ZA" sz="2000" b="1" i="1" u="sng" dirty="0" smtClean="0"/>
              <a:t>6 Minute Walk</a:t>
            </a:r>
            <a:r>
              <a:rPr lang="en-ZA" sz="2000" dirty="0" smtClean="0"/>
              <a:t>:  walking as far as possible in 6 minutes, using a 30m long, flat, straight corridor.</a:t>
            </a:r>
          </a:p>
          <a:p>
            <a:pPr marL="457200" indent="-457200">
              <a:buFont typeface="+mj-lt"/>
              <a:buAutoNum type="arabicPeriod"/>
            </a:pPr>
            <a:r>
              <a:rPr lang="en-ZA" sz="2000" b="1" i="1" u="sng" dirty="0" smtClean="0"/>
              <a:t>Shuttle Walk Test: </a:t>
            </a:r>
            <a:r>
              <a:rPr lang="en-ZA" sz="2000" dirty="0" smtClean="0"/>
              <a:t>patient walks back and forth around 2 markers in increasing speed. </a:t>
            </a:r>
            <a:endParaRPr lang="en-ZA" sz="2000" dirty="0"/>
          </a:p>
          <a:p>
            <a:r>
              <a:rPr lang="en-ZA" sz="2000" dirty="0" smtClean="0"/>
              <a:t>Patients were considered suitable for </a:t>
            </a:r>
          </a:p>
          <a:p>
            <a:pPr lvl="1"/>
            <a:r>
              <a:rPr lang="en-ZA" sz="1600" dirty="0" smtClean="0"/>
              <a:t>lobectomy: 3 flights of stairs = FEV1 &gt; 1.7L</a:t>
            </a:r>
          </a:p>
          <a:p>
            <a:pPr lvl="1"/>
            <a:r>
              <a:rPr lang="en-ZA" sz="1600" dirty="0" smtClean="0"/>
              <a:t>Pneumonectomy: 5Flights of stairs = FEV1 &gt; 2L</a:t>
            </a:r>
            <a:endParaRPr lang="en-ZA" sz="1600" dirty="0"/>
          </a:p>
        </p:txBody>
      </p:sp>
    </p:spTree>
    <p:extLst>
      <p:ext uri="{BB962C8B-B14F-4D97-AF65-F5344CB8AC3E}">
        <p14:creationId xmlns:p14="http://schemas.microsoft.com/office/powerpoint/2010/main" xmlns="" val="7261988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CPET : VO2max</a:t>
            </a:r>
            <a:endParaRPr lang="en-US" dirty="0"/>
          </a:p>
        </p:txBody>
      </p:sp>
      <p:sp>
        <p:nvSpPr>
          <p:cNvPr id="3" name="Content Placeholder 2"/>
          <p:cNvSpPr>
            <a:spLocks noGrp="1"/>
          </p:cNvSpPr>
          <p:nvPr>
            <p:ph idx="1"/>
          </p:nvPr>
        </p:nvSpPr>
        <p:spPr/>
        <p:txBody>
          <a:bodyPr wrap="square" lIns="58" tIns="29" rIns="58" bIns="29" anchor="t">
            <a:normAutofit/>
          </a:bodyPr>
          <a:lstStyle/>
          <a:p>
            <a:pPr marL="274320" indent="-274320" algn="l" defTabSz="914400">
              <a:lnSpc>
                <a:spcPct val="90000"/>
              </a:lnSpc>
              <a:spcBef>
                <a:spcPts val="0"/>
              </a:spcBef>
              <a:spcAft>
                <a:spcPts val="0"/>
              </a:spcAft>
              <a:buFontTx/>
              <a:buNone/>
            </a:pPr>
            <a:r>
              <a:rPr lang="en-US" altLang="ko-KR" sz="2400" dirty="0" smtClean="0">
                <a:solidFill>
                  <a:srgbClr val="000000"/>
                </a:solidFill>
                <a:latin typeface="Constantia" charset="0"/>
              </a:rPr>
              <a:t>Measurement of inhaled gases</a:t>
            </a:r>
            <a:endParaRPr lang="ko-KR" altLang="en-US" sz="2400" dirty="0" smtClean="0">
              <a:solidFill>
                <a:srgbClr val="000000"/>
              </a:solidFill>
            </a:endParaRPr>
          </a:p>
          <a:p>
            <a:pPr marL="274320" indent="-274320" algn="l" defTabSz="914400">
              <a:lnSpc>
                <a:spcPct val="90000"/>
              </a:lnSpc>
              <a:spcBef>
                <a:spcPts val="500"/>
              </a:spcBef>
              <a:spcAft>
                <a:spcPts val="0"/>
              </a:spcAft>
              <a:buClr>
                <a:srgbClr val="0BD0D9"/>
              </a:buClr>
              <a:buFont typeface="Wingdings 2"/>
              <a:buChar char=""/>
            </a:pPr>
            <a:r>
              <a:rPr lang="en-US" altLang="ko-KR" sz="2400" dirty="0" smtClean="0">
                <a:solidFill>
                  <a:srgbClr val="000000"/>
                </a:solidFill>
                <a:latin typeface="Constantia" charset="0"/>
              </a:rPr>
              <a:t>Oxygen uptake (v02)</a:t>
            </a:r>
            <a:endParaRPr lang="ko-KR" altLang="en-US" sz="2400" dirty="0" smtClean="0">
              <a:solidFill>
                <a:srgbClr val="000000"/>
              </a:solidFill>
            </a:endParaRPr>
          </a:p>
          <a:p>
            <a:pPr marL="274320" indent="-274320" algn="l" defTabSz="914400">
              <a:lnSpc>
                <a:spcPct val="90000"/>
              </a:lnSpc>
              <a:spcBef>
                <a:spcPts val="500"/>
              </a:spcBef>
              <a:spcAft>
                <a:spcPts val="0"/>
              </a:spcAft>
              <a:buClr>
                <a:srgbClr val="0BD0D9"/>
              </a:buClr>
              <a:buFont typeface="Wingdings 2"/>
              <a:buChar char=""/>
            </a:pPr>
            <a:r>
              <a:rPr lang="en-US" altLang="ko-KR" sz="2400" dirty="0" smtClean="0">
                <a:solidFill>
                  <a:srgbClr val="000000"/>
                </a:solidFill>
                <a:latin typeface="Constantia" charset="0"/>
              </a:rPr>
              <a:t>Maximal V02 (V02max)</a:t>
            </a:r>
            <a:endParaRPr lang="ko-KR" altLang="en-US" sz="2400" dirty="0" smtClean="0">
              <a:solidFill>
                <a:srgbClr val="000000"/>
              </a:solidFill>
            </a:endParaRPr>
          </a:p>
          <a:p>
            <a:pPr marL="274320" indent="-274320" algn="l" defTabSz="914400">
              <a:lnSpc>
                <a:spcPct val="90000"/>
              </a:lnSpc>
              <a:spcBef>
                <a:spcPts val="500"/>
              </a:spcBef>
              <a:spcAft>
                <a:spcPts val="0"/>
              </a:spcAft>
              <a:buClr>
                <a:srgbClr val="0BD0D9"/>
              </a:buClr>
              <a:buFont typeface="Wingdings 2"/>
              <a:buChar char=""/>
            </a:pPr>
            <a:r>
              <a:rPr lang="en-US" altLang="ko-KR" sz="2400" dirty="0" smtClean="0">
                <a:solidFill>
                  <a:srgbClr val="000000"/>
                </a:solidFill>
                <a:latin typeface="Constantia" charset="0"/>
              </a:rPr>
              <a:t>Predicted VO2 = 5.8 x wt(kg) + 151 +10.1(W of workload)</a:t>
            </a:r>
            <a:endParaRPr lang="ko-KR" altLang="en-US" sz="2400" dirty="0" smtClean="0">
              <a:solidFill>
                <a:srgbClr val="000000"/>
              </a:solidFill>
            </a:endParaRPr>
          </a:p>
          <a:p>
            <a:pPr marL="274320" indent="-274320" algn="l" defTabSz="914400">
              <a:lnSpc>
                <a:spcPct val="90000"/>
              </a:lnSpc>
              <a:spcBef>
                <a:spcPts val="500"/>
              </a:spcBef>
              <a:spcAft>
                <a:spcPts val="0"/>
              </a:spcAft>
              <a:buClr>
                <a:srgbClr val="0BD0D9"/>
              </a:buClr>
              <a:buFont typeface="Wingdings 2"/>
              <a:buChar char=""/>
            </a:pPr>
            <a:r>
              <a:rPr lang="en-US" altLang="ko-KR" sz="2400" dirty="0" smtClean="0">
                <a:solidFill>
                  <a:srgbClr val="000000"/>
                </a:solidFill>
                <a:latin typeface="Constantia" charset="0"/>
              </a:rPr>
              <a:t>Measures aerobic capacity of the peripheral tissues</a:t>
            </a:r>
            <a:endParaRPr lang="ko-KR" altLang="en-US" sz="2400" dirty="0" smtClean="0">
              <a:solidFill>
                <a:srgbClr val="000000"/>
              </a:solidFill>
            </a:endParaRPr>
          </a:p>
          <a:p>
            <a:pPr marL="274320" indent="-274320" algn="l" defTabSz="914400">
              <a:lnSpc>
                <a:spcPct val="90000"/>
              </a:lnSpc>
              <a:spcBef>
                <a:spcPts val="500"/>
              </a:spcBef>
              <a:spcAft>
                <a:spcPts val="0"/>
              </a:spcAft>
              <a:buClr>
                <a:srgbClr val="0BD0D9"/>
              </a:buClr>
              <a:buFont typeface="Wingdings 2"/>
              <a:buChar char=""/>
            </a:pPr>
            <a:r>
              <a:rPr lang="en-US" altLang="ko-KR" sz="2400" dirty="0" smtClean="0">
                <a:solidFill>
                  <a:srgbClr val="000000"/>
                </a:solidFill>
                <a:latin typeface="Constantia" charset="0"/>
              </a:rPr>
              <a:t>VO2 max &gt;1L/min = no mortality</a:t>
            </a:r>
            <a:endParaRPr lang="ko-KR" altLang="en-US" sz="2400" dirty="0" smtClean="0">
              <a:solidFill>
                <a:srgbClr val="000000"/>
              </a:solidFill>
            </a:endParaRPr>
          </a:p>
          <a:p>
            <a:pPr marL="274320" indent="-274320" algn="l" defTabSz="914400">
              <a:lnSpc>
                <a:spcPct val="90000"/>
              </a:lnSpc>
              <a:spcBef>
                <a:spcPts val="500"/>
              </a:spcBef>
              <a:spcAft>
                <a:spcPts val="0"/>
              </a:spcAft>
              <a:buClr>
                <a:srgbClr val="0BD0D9"/>
              </a:buClr>
              <a:buFont typeface="Wingdings 2"/>
              <a:buChar char=""/>
            </a:pPr>
            <a:r>
              <a:rPr lang="en-US" altLang="ko-KR" sz="2400" dirty="0" smtClean="0">
                <a:solidFill>
                  <a:srgbClr val="000000"/>
                </a:solidFill>
                <a:latin typeface="Constantia" charset="0"/>
              </a:rPr>
              <a:t>VO2 max &lt; 1L/min = 100% mortality</a:t>
            </a:r>
            <a:endParaRPr lang="ko-KR" altLang="en-US" sz="2400" dirty="0" smtClean="0">
              <a:solidFill>
                <a:srgbClr val="000000"/>
              </a:solidFill>
            </a:endParaRPr>
          </a:p>
          <a:p>
            <a:pPr marL="274320" indent="-274320" algn="l" defTabSz="914400">
              <a:lnSpc>
                <a:spcPct val="90000"/>
              </a:lnSpc>
              <a:spcBef>
                <a:spcPts val="500"/>
              </a:spcBef>
              <a:spcAft>
                <a:spcPts val="0"/>
              </a:spcAft>
              <a:buClr>
                <a:srgbClr val="0BD0D9"/>
              </a:buClr>
              <a:buFont typeface="Wingdings 2"/>
              <a:buChar char=""/>
            </a:pPr>
            <a:r>
              <a:rPr lang="en-US" altLang="ko-KR" sz="2400" dirty="0" smtClean="0">
                <a:solidFill>
                  <a:srgbClr val="000000"/>
                </a:solidFill>
                <a:latin typeface="Constantia" charset="0"/>
              </a:rPr>
              <a:t>VO2 max &lt;15mL/kg/min = 100% complication rate</a:t>
            </a:r>
            <a:endParaRPr lang="ko-KR" altLang="en-US" sz="2400" dirty="0" smtClean="0">
              <a:solidFill>
                <a:srgbClr val="000000"/>
              </a:solidFill>
            </a:endParaRPr>
          </a:p>
          <a:p>
            <a:pPr marL="274320" indent="-274320" algn="l" defTabSz="914400">
              <a:lnSpc>
                <a:spcPct val="90000"/>
              </a:lnSpc>
              <a:spcBef>
                <a:spcPts val="500"/>
              </a:spcBef>
              <a:spcAft>
                <a:spcPts val="0"/>
              </a:spcAft>
              <a:buClr>
                <a:srgbClr val="0BD0D9"/>
              </a:buClr>
              <a:buFont typeface="Wingdings 2"/>
              <a:buChar char=""/>
            </a:pPr>
            <a:r>
              <a:rPr lang="en-US" altLang="ko-KR" sz="2400" dirty="0" smtClean="0">
                <a:solidFill>
                  <a:srgbClr val="000000"/>
                </a:solidFill>
                <a:latin typeface="Constantia" charset="0"/>
              </a:rPr>
              <a:t>VO2 max 15-20mL/kg/min = 66% complication rate</a:t>
            </a:r>
            <a:endParaRPr lang="ko-KR" altLang="en-US" sz="2400" dirty="0" smtClean="0">
              <a:solidFill>
                <a:srgbClr val="000000"/>
              </a:solidFill>
            </a:endParaRPr>
          </a:p>
          <a:p>
            <a:pPr marL="274320" indent="-274320" algn="l" defTabSz="914400">
              <a:lnSpc>
                <a:spcPct val="90000"/>
              </a:lnSpc>
              <a:spcBef>
                <a:spcPts val="500"/>
              </a:spcBef>
              <a:spcAft>
                <a:spcPts val="0"/>
              </a:spcAft>
              <a:buClr>
                <a:srgbClr val="0BD0D9"/>
              </a:buClr>
              <a:buFont typeface="Wingdings 2"/>
              <a:buChar char=""/>
            </a:pPr>
            <a:r>
              <a:rPr lang="en-US" altLang="ko-KR" sz="2400" dirty="0" smtClean="0">
                <a:solidFill>
                  <a:srgbClr val="000000"/>
                </a:solidFill>
                <a:latin typeface="Constantia" charset="0"/>
              </a:rPr>
              <a:t>VO2 max &gt; 20mL/kg/min = 10%</a:t>
            </a:r>
            <a:endParaRPr lang="ko-KR" altLang="en-US" sz="2400" dirty="0" smtClean="0">
              <a:solidFill>
                <a:srgbClr val="00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Algorhythm of Assessment:</a:t>
            </a:r>
            <a:endParaRPr lang="en-ZA" dirty="0"/>
          </a:p>
        </p:txBody>
      </p:sp>
      <p:pic>
        <p:nvPicPr>
          <p:cNvPr id="27651" name="Picture 3"/>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tretch>
            <a:fillRect/>
          </a:stretch>
        </p:blipFill>
        <p:spPr bwMode="auto">
          <a:xfrm>
            <a:off x="1403648" y="2132856"/>
            <a:ext cx="6762103" cy="45365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AutoShape 2" descr="mk:@MSITStore:C:\Users\Sid\Documents\Academic\Work\New%20folder\Shields\General%20Thoracic%20Surgery%20(2-Volume%20Set),%206th%20ed_078173889X.chm::/019_files/DA1DB5C19FF9.png"/>
          <p:cNvSpPr>
            <a:spLocks noChangeAspect="1" noChangeArrowheads="1"/>
          </p:cNvSpPr>
          <p:nvPr/>
        </p:nvSpPr>
        <p:spPr bwMode="auto">
          <a:xfrm>
            <a:off x="155575" y="-2781300"/>
            <a:ext cx="5238750" cy="5800725"/>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ZA" dirty="0"/>
          </a:p>
        </p:txBody>
      </p:sp>
    </p:spTree>
    <p:extLst>
      <p:ext uri="{BB962C8B-B14F-4D97-AF65-F5344CB8AC3E}">
        <p14:creationId xmlns:p14="http://schemas.microsoft.com/office/powerpoint/2010/main" xmlns="" val="4214645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Contributors to decreased lung function</a:t>
            </a:r>
            <a:endParaRPr lang="en-ZA" dirty="0"/>
          </a:p>
        </p:txBody>
      </p:sp>
      <p:sp>
        <p:nvSpPr>
          <p:cNvPr id="3" name="Content Placeholder 2"/>
          <p:cNvSpPr>
            <a:spLocks noGrp="1"/>
          </p:cNvSpPr>
          <p:nvPr>
            <p:ph idx="1"/>
          </p:nvPr>
        </p:nvSpPr>
        <p:spPr/>
        <p:txBody>
          <a:bodyPr>
            <a:normAutofit fontScale="92500" lnSpcReduction="20000"/>
          </a:bodyPr>
          <a:lstStyle/>
          <a:p>
            <a:r>
              <a:rPr lang="en-ZA" dirty="0" smtClean="0"/>
              <a:t>A </a:t>
            </a:r>
            <a:r>
              <a:rPr lang="en-ZA" dirty="0" err="1" smtClean="0"/>
              <a:t>thoracotomy</a:t>
            </a:r>
            <a:r>
              <a:rPr lang="en-ZA" dirty="0" smtClean="0"/>
              <a:t> incision transiently reduces most </a:t>
            </a:r>
            <a:r>
              <a:rPr lang="en-ZA" dirty="0" err="1" smtClean="0"/>
              <a:t>ventilatory</a:t>
            </a:r>
            <a:r>
              <a:rPr lang="en-ZA" dirty="0" smtClean="0"/>
              <a:t> parameters postoperatively, with a precipitous drop occurring by the first postoperative day. </a:t>
            </a:r>
            <a:endParaRPr lang="en-ZA" dirty="0" smtClean="0"/>
          </a:p>
          <a:p>
            <a:r>
              <a:rPr lang="en-ZA" dirty="0" smtClean="0"/>
              <a:t>At </a:t>
            </a:r>
            <a:r>
              <a:rPr lang="en-ZA" dirty="0" smtClean="0"/>
              <a:t>the end of the second postoperative week, some recovery occurs, but the deleterious effects do not resolve for almost 3 months after surgery. </a:t>
            </a:r>
          </a:p>
          <a:p>
            <a:r>
              <a:rPr lang="en-ZA" dirty="0" err="1" smtClean="0"/>
              <a:t>Thoracoscopic</a:t>
            </a:r>
            <a:r>
              <a:rPr lang="en-ZA" dirty="0" smtClean="0"/>
              <a:t> </a:t>
            </a:r>
            <a:r>
              <a:rPr lang="en-ZA" dirty="0" smtClean="0"/>
              <a:t>operations cause a somewhat smaller decrement in pulmonary function during the immediate postoperative period. </a:t>
            </a:r>
          </a:p>
          <a:p>
            <a:r>
              <a:rPr lang="en-ZA" dirty="0" smtClean="0"/>
              <a:t>The advantage persists for the first postoperative week, after which both open </a:t>
            </a:r>
            <a:r>
              <a:rPr lang="en-ZA" dirty="0" err="1" smtClean="0"/>
              <a:t>thoracotomy</a:t>
            </a:r>
            <a:r>
              <a:rPr lang="en-ZA" dirty="0" smtClean="0"/>
              <a:t> and </a:t>
            </a:r>
            <a:r>
              <a:rPr lang="en-ZA" dirty="0" err="1" smtClean="0"/>
              <a:t>thoracoscopic</a:t>
            </a:r>
            <a:r>
              <a:rPr lang="en-ZA" dirty="0" smtClean="0"/>
              <a:t> approaches to major lung resection appear to have similar outcomes.</a:t>
            </a:r>
            <a:endParaRPr lang="en-Z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Spirometry </a:t>
            </a:r>
            <a:endParaRPr lang="en-ZA" dirty="0"/>
          </a:p>
        </p:txBody>
      </p:sp>
      <p:sp>
        <p:nvSpPr>
          <p:cNvPr id="3" name="Content Placeholder 2"/>
          <p:cNvSpPr>
            <a:spLocks noGrp="1"/>
          </p:cNvSpPr>
          <p:nvPr>
            <p:ph idx="1"/>
          </p:nvPr>
        </p:nvSpPr>
        <p:spPr/>
        <p:txBody>
          <a:bodyPr>
            <a:normAutofit/>
          </a:bodyPr>
          <a:lstStyle/>
          <a:p>
            <a:r>
              <a:rPr lang="en-ZA" sz="2000" dirty="0">
                <a:solidFill>
                  <a:schemeClr val="tx1"/>
                </a:solidFill>
              </a:rPr>
              <a:t>Simple, </a:t>
            </a:r>
            <a:r>
              <a:rPr lang="en-ZA" sz="2000" dirty="0"/>
              <a:t>I</a:t>
            </a:r>
            <a:r>
              <a:rPr lang="en-ZA" sz="2000" dirty="0" smtClean="0">
                <a:solidFill>
                  <a:schemeClr val="tx1"/>
                </a:solidFill>
              </a:rPr>
              <a:t>nexpensive, Standardized and readily available</a:t>
            </a:r>
          </a:p>
          <a:p>
            <a:r>
              <a:rPr lang="en-ZA" sz="2000" dirty="0" smtClean="0">
                <a:solidFill>
                  <a:schemeClr val="tx1"/>
                </a:solidFill>
              </a:rPr>
              <a:t>Measures </a:t>
            </a:r>
          </a:p>
          <a:p>
            <a:pPr lvl="1"/>
            <a:r>
              <a:rPr lang="en-ZA" sz="1800" dirty="0" smtClean="0">
                <a:solidFill>
                  <a:schemeClr val="tx1"/>
                </a:solidFill>
              </a:rPr>
              <a:t>FVC: 	Reflect lung volume</a:t>
            </a:r>
          </a:p>
          <a:p>
            <a:pPr lvl="1"/>
            <a:r>
              <a:rPr lang="en-ZA" sz="1800" dirty="0" smtClean="0">
                <a:solidFill>
                  <a:schemeClr val="tx1"/>
                </a:solidFill>
              </a:rPr>
              <a:t>FEV1: 	Reflect air flow</a:t>
            </a:r>
          </a:p>
          <a:p>
            <a:pPr lvl="1"/>
            <a:r>
              <a:rPr lang="en-ZA" sz="1800" dirty="0" smtClean="0">
                <a:solidFill>
                  <a:schemeClr val="tx1"/>
                </a:solidFill>
              </a:rPr>
              <a:t>MVV:	</a:t>
            </a:r>
            <a:r>
              <a:rPr lang="en-ZA" sz="1800" dirty="0" smtClean="0"/>
              <a:t>M</a:t>
            </a:r>
            <a:r>
              <a:rPr lang="en-ZA" sz="1800" dirty="0" smtClean="0">
                <a:solidFill>
                  <a:schemeClr val="tx1"/>
                </a:solidFill>
              </a:rPr>
              <a:t>uscle strength </a:t>
            </a:r>
          </a:p>
          <a:p>
            <a:pPr lvl="1"/>
            <a:r>
              <a:rPr lang="en-ZA" sz="1800" dirty="0" smtClean="0">
                <a:solidFill>
                  <a:schemeClr val="tx1"/>
                </a:solidFill>
              </a:rPr>
              <a:t>FEV1 being the test commonly used </a:t>
            </a:r>
            <a:r>
              <a:rPr lang="en-ZA" sz="1800" smtClean="0">
                <a:solidFill>
                  <a:schemeClr val="tx1"/>
                </a:solidFill>
              </a:rPr>
              <a:t>for predictingpost-op </a:t>
            </a:r>
            <a:r>
              <a:rPr lang="en-ZA" sz="1800" dirty="0" smtClean="0">
                <a:solidFill>
                  <a:schemeClr val="tx1"/>
                </a:solidFill>
              </a:rPr>
              <a:t>lung function. </a:t>
            </a:r>
          </a:p>
          <a:p>
            <a:r>
              <a:rPr lang="en-ZA" sz="2000" dirty="0" smtClean="0">
                <a:solidFill>
                  <a:schemeClr val="tx1"/>
                </a:solidFill>
              </a:rPr>
              <a:t>Values vary depending on age</a:t>
            </a:r>
            <a:r>
              <a:rPr lang="en-ZA" sz="2000" dirty="0">
                <a:solidFill>
                  <a:schemeClr val="tx1"/>
                </a:solidFill>
              </a:rPr>
              <a:t>, height, gender and </a:t>
            </a:r>
            <a:r>
              <a:rPr lang="en-ZA" sz="2000" dirty="0" smtClean="0">
                <a:solidFill>
                  <a:schemeClr val="tx1"/>
                </a:solidFill>
              </a:rPr>
              <a:t>race</a:t>
            </a:r>
            <a:endParaRPr lang="en-ZA" sz="2000" dirty="0">
              <a:solidFill>
                <a:schemeClr val="tx1"/>
              </a:solidFill>
            </a:endParaRPr>
          </a:p>
        </p:txBody>
      </p:sp>
    </p:spTree>
    <p:extLst>
      <p:ext uri="{BB962C8B-B14F-4D97-AF65-F5344CB8AC3E}">
        <p14:creationId xmlns:p14="http://schemas.microsoft.com/office/powerpoint/2010/main" xmlns="" val="37597841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Techniques</a:t>
            </a:r>
            <a:endParaRPr lang="en-US" dirty="0"/>
          </a:p>
        </p:txBody>
      </p:sp>
      <p:sp>
        <p:nvSpPr>
          <p:cNvPr id="3" name="Content Placeholder 2"/>
          <p:cNvSpPr>
            <a:spLocks noGrp="1"/>
          </p:cNvSpPr>
          <p:nvPr>
            <p:ph idx="1"/>
          </p:nvPr>
        </p:nvSpPr>
        <p:spPr/>
        <p:txBody>
          <a:bodyPr>
            <a:normAutofit fontScale="92500" lnSpcReduction="10000"/>
          </a:bodyPr>
          <a:lstStyle/>
          <a:p>
            <a:r>
              <a:rPr lang="en-ZA" dirty="0" smtClean="0"/>
              <a:t>The original techniques used for calculating predicted postoperative function included </a:t>
            </a:r>
            <a:r>
              <a:rPr lang="en-ZA" dirty="0" err="1" smtClean="0"/>
              <a:t>bronchospirometry</a:t>
            </a:r>
            <a:r>
              <a:rPr lang="en-ZA" dirty="0" smtClean="0"/>
              <a:t>, unilateral pulmonary artery occlusion, and the lateral position test.</a:t>
            </a:r>
          </a:p>
          <a:p>
            <a:pPr>
              <a:buNone/>
            </a:pPr>
            <a:r>
              <a:rPr lang="en-ZA" dirty="0" smtClean="0"/>
              <a:t>Now:</a:t>
            </a:r>
            <a:endParaRPr lang="en-US" dirty="0" smtClean="0"/>
          </a:p>
          <a:p>
            <a:r>
              <a:rPr lang="en-US" dirty="0" err="1" smtClean="0"/>
              <a:t>Spirometry</a:t>
            </a:r>
            <a:endParaRPr lang="en-US" dirty="0" smtClean="0"/>
          </a:p>
          <a:p>
            <a:r>
              <a:rPr lang="en-US" dirty="0" smtClean="0"/>
              <a:t>Diffusion Capacity</a:t>
            </a:r>
          </a:p>
          <a:p>
            <a:r>
              <a:rPr lang="en-US" dirty="0" smtClean="0"/>
              <a:t>Arterial Blood Gas Analysis</a:t>
            </a:r>
          </a:p>
          <a:p>
            <a:r>
              <a:rPr lang="en-US" dirty="0" smtClean="0"/>
              <a:t>Ventilation perfusion s (V/Q scan)</a:t>
            </a:r>
          </a:p>
          <a:p>
            <a:r>
              <a:rPr lang="en-US" dirty="0" smtClean="0"/>
              <a:t>Quantitative  CT scan</a:t>
            </a:r>
          </a:p>
          <a:p>
            <a:r>
              <a:rPr lang="en-US" dirty="0" smtClean="0"/>
              <a:t>Cardiopulmonary exercise testing</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Spirometry: FEV1</a:t>
            </a:r>
            <a:endParaRPr lang="en-US" dirty="0"/>
          </a:p>
        </p:txBody>
      </p:sp>
      <p:sp>
        <p:nvSpPr>
          <p:cNvPr id="3" name="Content Placeholder 2"/>
          <p:cNvSpPr>
            <a:spLocks noGrp="1"/>
          </p:cNvSpPr>
          <p:nvPr>
            <p:ph idx="1"/>
          </p:nvPr>
        </p:nvSpPr>
        <p:spPr/>
        <p:txBody>
          <a:bodyPr>
            <a:normAutofit lnSpcReduction="10000"/>
          </a:bodyPr>
          <a:lstStyle/>
          <a:p>
            <a:r>
              <a:rPr lang="en-ZA" sz="2800" dirty="0" smtClean="0"/>
              <a:t>Pre-op FEV1 &lt;60% of predicted is the strongest predictor of post-operative complication.</a:t>
            </a:r>
          </a:p>
          <a:p>
            <a:pPr>
              <a:buNone/>
            </a:pPr>
            <a:r>
              <a:rPr lang="en-ZA" sz="2800" dirty="0" smtClean="0"/>
              <a:t>ACCP &amp; BTS Guidelines</a:t>
            </a:r>
          </a:p>
          <a:p>
            <a:r>
              <a:rPr lang="en-ZA" sz="2800" dirty="0" smtClean="0"/>
              <a:t>FEV1 &gt; 2 L: 	Tolerate Pneumonectomy</a:t>
            </a:r>
          </a:p>
          <a:p>
            <a:r>
              <a:rPr lang="en-ZA" sz="2800" dirty="0" smtClean="0"/>
              <a:t>FEV1 &gt; 1-1.5 L:	Tolerate lobectomy</a:t>
            </a:r>
            <a:endParaRPr lang="da-DK" sz="2800" i="1" dirty="0" smtClean="0"/>
          </a:p>
          <a:p>
            <a:endParaRPr lang="en-ZA" sz="2800" dirty="0" smtClean="0"/>
          </a:p>
          <a:p>
            <a:r>
              <a:rPr lang="en-ZA" sz="2800" dirty="0" smtClean="0"/>
              <a:t>Post-op. Pulmonary complication in patients with FEV1&lt;2L was 40% VS 19% for those with FEV1 &gt;2L</a:t>
            </a:r>
          </a:p>
          <a:p>
            <a:pPr algn="ctr">
              <a:buNone/>
            </a:pPr>
            <a:r>
              <a:rPr lang="en-US" dirty="0" smtClean="0"/>
              <a:t>(Stephan MK et al. chest 200;118:1263–1270)</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Spirometry: FEV1</a:t>
            </a:r>
            <a:endParaRPr lang="en-US" dirty="0"/>
          </a:p>
        </p:txBody>
      </p:sp>
      <p:sp>
        <p:nvSpPr>
          <p:cNvPr id="3" name="Content Placeholder 2"/>
          <p:cNvSpPr>
            <a:spLocks noGrp="1"/>
          </p:cNvSpPr>
          <p:nvPr>
            <p:ph idx="1"/>
          </p:nvPr>
        </p:nvSpPr>
        <p:spPr/>
        <p:txBody>
          <a:bodyPr/>
          <a:lstStyle/>
          <a:p>
            <a:pPr>
              <a:buNone/>
            </a:pPr>
            <a:r>
              <a:rPr lang="en-US" dirty="0" smtClean="0"/>
              <a:t>BTS Guidelines compiled on data from &gt; 2000 patients in 3 large series</a:t>
            </a:r>
          </a:p>
          <a:p>
            <a:pPr>
              <a:buNone/>
            </a:pPr>
            <a:endParaRPr lang="en-US" dirty="0" smtClean="0"/>
          </a:p>
          <a:p>
            <a:pPr>
              <a:buNone/>
            </a:pPr>
            <a:r>
              <a:rPr lang="en-US" dirty="0" smtClean="0"/>
              <a:t>Mortality Rate &lt; 5%</a:t>
            </a:r>
          </a:p>
          <a:p>
            <a:r>
              <a:rPr lang="en-US" dirty="0" smtClean="0"/>
              <a:t>FEV1 &gt;1.5L for Lobectomy</a:t>
            </a:r>
          </a:p>
          <a:p>
            <a:r>
              <a:rPr lang="en-US" dirty="0" smtClean="0"/>
              <a:t>FEV1&gt; 2L or &gt;80% predicted for pneumonectomy</a:t>
            </a:r>
          </a:p>
          <a:p>
            <a:endParaRPr lang="en-US" dirty="0" smtClean="0"/>
          </a:p>
          <a:p>
            <a:endParaRPr lang="en-US" dirty="0" smtClean="0"/>
          </a:p>
          <a:p>
            <a:pPr algn="ctr">
              <a:buNone/>
            </a:pPr>
            <a:r>
              <a:rPr lang="en-US" sz="1400" dirty="0" smtClean="0"/>
              <a:t>(Beckles MA et al., CHEST 2003; 123:105S-114S)</a:t>
            </a:r>
            <a:endParaRPr lang="en-US" sz="1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Diffusion Capacity: (DLCO)</a:t>
            </a:r>
            <a:endParaRPr lang="en-ZA" dirty="0"/>
          </a:p>
        </p:txBody>
      </p:sp>
      <p:sp>
        <p:nvSpPr>
          <p:cNvPr id="3" name="Content Placeholder 2"/>
          <p:cNvSpPr>
            <a:spLocks noGrp="1"/>
          </p:cNvSpPr>
          <p:nvPr>
            <p:ph idx="1"/>
          </p:nvPr>
        </p:nvSpPr>
        <p:spPr/>
        <p:txBody>
          <a:bodyPr/>
          <a:lstStyle/>
          <a:p>
            <a:r>
              <a:rPr lang="en-ZA" sz="2000" dirty="0" smtClean="0"/>
              <a:t>Measures amount of CO taken up by the patient in unit time ( ml.kPa-1.min-1)</a:t>
            </a:r>
          </a:p>
          <a:p>
            <a:r>
              <a:rPr lang="en-ZA" sz="2000" dirty="0" smtClean="0"/>
              <a:t>Gross estimation of alveolar/ capillary function</a:t>
            </a:r>
          </a:p>
          <a:p>
            <a:r>
              <a:rPr lang="en-ZA" sz="2000" dirty="0" smtClean="0"/>
              <a:t>Equally significant predictor of post operative complications as for FEV1( actual or % of predicted)</a:t>
            </a:r>
          </a:p>
          <a:p>
            <a:r>
              <a:rPr lang="en-ZA" sz="2000" dirty="0" smtClean="0"/>
              <a:t>DLCO	&lt; 60% predicted: higher mortality</a:t>
            </a:r>
          </a:p>
          <a:p>
            <a:pPr marL="914400" lvl="2" indent="0">
              <a:buNone/>
            </a:pPr>
            <a:endParaRPr lang="en-ZA" sz="1200" dirty="0" smtClean="0"/>
          </a:p>
          <a:p>
            <a:pPr marL="0" indent="0">
              <a:buNone/>
            </a:pPr>
            <a:r>
              <a:rPr lang="en-ZA" sz="2000" dirty="0" smtClean="0"/>
              <a:t>		&lt; 80% predicted Higher pulmonary Complications.</a:t>
            </a:r>
          </a:p>
          <a:p>
            <a:pPr marL="0" indent="0"/>
            <a:r>
              <a:rPr lang="en-ZA" sz="2000" dirty="0" smtClean="0"/>
              <a:t>DLCO &amp; FEV1 should be viewed as complementary physiological test</a:t>
            </a:r>
          </a:p>
          <a:p>
            <a:pPr marL="0" indent="0"/>
            <a:endParaRPr lang="en-ZA" sz="2000" dirty="0" smtClean="0"/>
          </a:p>
          <a:p>
            <a:pPr marL="0" indent="0"/>
            <a:endParaRPr lang="en-ZA" sz="2000" dirty="0" smtClean="0"/>
          </a:p>
          <a:p>
            <a:pPr marL="0" indent="0" algn="ctr">
              <a:buNone/>
            </a:pPr>
            <a:r>
              <a:rPr lang="en-US" sz="2000" dirty="0" smtClean="0"/>
              <a:t>(Beckles MA et al., CHEST 2003; 123:105S-114S)</a:t>
            </a:r>
          </a:p>
          <a:p>
            <a:pPr marL="0" indent="0" algn="ctr">
              <a:buNone/>
            </a:pPr>
            <a:endParaRPr lang="en-ZA" sz="2000" dirty="0"/>
          </a:p>
        </p:txBody>
      </p:sp>
    </p:spTree>
    <p:extLst>
      <p:ext uri="{BB962C8B-B14F-4D97-AF65-F5344CB8AC3E}">
        <p14:creationId xmlns:p14="http://schemas.microsoft.com/office/powerpoint/2010/main" xmlns="" val="2155613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Arterial Blood Gas</a:t>
            </a:r>
            <a:endParaRPr lang="en-ZA" dirty="0"/>
          </a:p>
        </p:txBody>
      </p:sp>
      <p:sp>
        <p:nvSpPr>
          <p:cNvPr id="3" name="Content Placeholder 2"/>
          <p:cNvSpPr>
            <a:spLocks noGrp="1"/>
          </p:cNvSpPr>
          <p:nvPr>
            <p:ph idx="1"/>
          </p:nvPr>
        </p:nvSpPr>
        <p:spPr/>
        <p:txBody>
          <a:bodyPr/>
          <a:lstStyle/>
          <a:p>
            <a:r>
              <a:rPr lang="en-ZA" dirty="0" smtClean="0"/>
              <a:t>PaCO2 &gt;45mmHg doesn’t appear to be an independent predictor of poor outcome.</a:t>
            </a:r>
          </a:p>
          <a:p>
            <a:r>
              <a:rPr lang="en-ZA" dirty="0" smtClean="0"/>
              <a:t>Pre-op hypoxaemia: O2 Saturation&lt;90% and desaturation &gt;4% with exercise have all been associated with an increased risk of complications.</a:t>
            </a:r>
            <a:endParaRPr lang="en-ZA" dirty="0"/>
          </a:p>
        </p:txBody>
      </p:sp>
    </p:spTree>
    <p:extLst>
      <p:ext uri="{BB962C8B-B14F-4D97-AF65-F5344CB8AC3E}">
        <p14:creationId xmlns:p14="http://schemas.microsoft.com/office/powerpoint/2010/main" xmlns="" val="6219126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1436</TotalTime>
  <Words>1246</Words>
  <Application>Microsoft Office PowerPoint</Application>
  <PresentationFormat>On-screen Show (4:3)</PresentationFormat>
  <Paragraphs>170</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Flow</vt:lpstr>
      <vt:lpstr>Prediction of post operative Lung Volumes and Function</vt:lpstr>
      <vt:lpstr>The Importance:</vt:lpstr>
      <vt:lpstr>Contributors to decreased lung function</vt:lpstr>
      <vt:lpstr>Spirometry </vt:lpstr>
      <vt:lpstr>Techniques</vt:lpstr>
      <vt:lpstr>Spirometry: FEV1</vt:lpstr>
      <vt:lpstr>Spirometry: FEV1</vt:lpstr>
      <vt:lpstr>Diffusion Capacity: (DLCO)</vt:lpstr>
      <vt:lpstr>Arterial Blood Gas</vt:lpstr>
      <vt:lpstr> 2 Methods to predict post op Pulmonary function</vt:lpstr>
      <vt:lpstr>Segment Methods</vt:lpstr>
      <vt:lpstr>Segment Methods: Pitfalls</vt:lpstr>
      <vt:lpstr>Regional method</vt:lpstr>
      <vt:lpstr>Quantitative Ventilation-Perfusion Scan</vt:lpstr>
      <vt:lpstr>Slide 15</vt:lpstr>
      <vt:lpstr>V/Q Scan: Calculations</vt:lpstr>
      <vt:lpstr>Quantitative CT</vt:lpstr>
      <vt:lpstr>Quantitative CT</vt:lpstr>
      <vt:lpstr>Predictors of morbidity and mortality post lung reduction surgery</vt:lpstr>
      <vt:lpstr>Exercise Capability</vt:lpstr>
      <vt:lpstr>CPET : VO2max</vt:lpstr>
      <vt:lpstr>Algorhythm of Assessment:</vt:lpstr>
    </vt:vector>
  </TitlesOfParts>
  <Company>University of Pretoria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Prediction of post operative Lung Volumes and Function</dc:title>
  <dc:creator>UP User</dc:creator>
  <cp:lastModifiedBy>Bellville Park Campus</cp:lastModifiedBy>
  <cp:revision>57</cp:revision>
  <dcterms:created xsi:type="dcterms:W3CDTF">2012-03-20T21:14:34Z</dcterms:created>
  <dcterms:modified xsi:type="dcterms:W3CDTF">2012-03-24T12:49:08Z</dcterms:modified>
</cp:coreProperties>
</file>