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 Guide to Exams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Prof Anthony Linegar</a:t>
            </a:r>
          </a:p>
          <a:p>
            <a:r>
              <a:rPr lang="en-ZA" dirty="0" smtClean="0"/>
              <a:t>Hannes Meyer Registrar symposium</a:t>
            </a:r>
          </a:p>
          <a:p>
            <a:r>
              <a:rPr lang="en-ZA" dirty="0" smtClean="0"/>
              <a:t>July 2015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9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512" y="927411"/>
            <a:ext cx="9941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/>
              <a:t>C.   Discuss the factors that might predict poor outcomes following lung resection for post tuberculosis destroyed lung. (40)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61512" y="1758408"/>
            <a:ext cx="9941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1512" y="1758408"/>
            <a:ext cx="102224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u="sng" dirty="0" smtClean="0"/>
              <a:t>Introduction:</a:t>
            </a:r>
          </a:p>
          <a:p>
            <a:r>
              <a:rPr lang="en-ZA" sz="2000" dirty="0" smtClean="0"/>
              <a:t>No evidence based publications. Data comes from clinical experience and case series in the literature.</a:t>
            </a:r>
          </a:p>
          <a:p>
            <a:endParaRPr lang="en-ZA" sz="2000" dirty="0"/>
          </a:p>
          <a:p>
            <a:r>
              <a:rPr lang="en-ZA" sz="2000" b="1" u="sng" dirty="0" smtClean="0"/>
              <a:t>Poor outcomes defined as:</a:t>
            </a:r>
          </a:p>
          <a:p>
            <a:r>
              <a:rPr lang="en-ZA" sz="2000" dirty="0" smtClean="0"/>
              <a:t>Mortality </a:t>
            </a:r>
          </a:p>
          <a:p>
            <a:r>
              <a:rPr lang="en-ZA" sz="2000" dirty="0" smtClean="0"/>
              <a:t>Bronchus rupture</a:t>
            </a:r>
          </a:p>
          <a:p>
            <a:r>
              <a:rPr lang="en-ZA" sz="2000" dirty="0" smtClean="0"/>
              <a:t>Empyema </a:t>
            </a:r>
          </a:p>
          <a:p>
            <a:r>
              <a:rPr lang="en-ZA" sz="2000" dirty="0" smtClean="0"/>
              <a:t>Bleeding requiring re-opening and large blood </a:t>
            </a:r>
            <a:r>
              <a:rPr lang="en-ZA" sz="2000" dirty="0" err="1" smtClean="0"/>
              <a:t>Tx</a:t>
            </a:r>
            <a:r>
              <a:rPr lang="en-ZA" sz="2000" dirty="0" smtClean="0"/>
              <a:t> </a:t>
            </a:r>
          </a:p>
          <a:p>
            <a:endParaRPr lang="en-ZA" sz="2000" dirty="0"/>
          </a:p>
          <a:p>
            <a:r>
              <a:rPr lang="en-ZA" sz="2000" b="1" u="sng" dirty="0" smtClean="0"/>
              <a:t>Factors associated with each of these:</a:t>
            </a:r>
          </a:p>
          <a:p>
            <a:r>
              <a:rPr lang="en-ZA" sz="2000" dirty="0"/>
              <a:t>Mortality </a:t>
            </a:r>
            <a:r>
              <a:rPr lang="en-ZA" sz="2000" dirty="0" smtClean="0"/>
              <a:t>(Major vessel bleed </a:t>
            </a:r>
            <a:r>
              <a:rPr lang="en-ZA" sz="2000" dirty="0" err="1" smtClean="0"/>
              <a:t>intraop</a:t>
            </a:r>
            <a:r>
              <a:rPr lang="en-ZA" sz="2000" dirty="0" smtClean="0"/>
              <a:t> and postop – technique; physiological demise – selection)</a:t>
            </a:r>
          </a:p>
          <a:p>
            <a:r>
              <a:rPr lang="en-ZA" sz="2000" dirty="0" smtClean="0"/>
              <a:t>Etc…  </a:t>
            </a:r>
            <a:endParaRPr lang="en-ZA" sz="2000" dirty="0"/>
          </a:p>
          <a:p>
            <a:endParaRPr lang="en-ZA" sz="2000" dirty="0" smtClean="0"/>
          </a:p>
          <a:p>
            <a:endParaRPr lang="en-ZA" sz="2000" dirty="0" smtClean="0"/>
          </a:p>
          <a:p>
            <a:r>
              <a:rPr lang="en-ZA" sz="2000" dirty="0" smtClean="0"/>
              <a:t>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337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799" y="715560"/>
            <a:ext cx="9565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How to prepare for the exam</a:t>
            </a:r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7847" y="1485001"/>
            <a:ext cx="10246659" cy="61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250578" y="1723214"/>
            <a:ext cx="9601196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Read the theory and the literature (your consultant will guide you as to the controversies) </a:t>
            </a:r>
          </a:p>
          <a:p>
            <a:r>
              <a:rPr lang="en-ZA" dirty="0" smtClean="0"/>
              <a:t>Prepare answers to key questions (management of haemoptysis, complications of MI, surgery for ischaemic MR) </a:t>
            </a:r>
          </a:p>
          <a:p>
            <a:r>
              <a:rPr lang="en-ZA" dirty="0" smtClean="0"/>
              <a:t>Practice writing out answers to past papers</a:t>
            </a:r>
          </a:p>
          <a:p>
            <a:r>
              <a:rPr lang="en-ZA" dirty="0" smtClean="0"/>
              <a:t>Get your consultant to mark these </a:t>
            </a:r>
          </a:p>
          <a:p>
            <a:r>
              <a:rPr lang="en-ZA" dirty="0" smtClean="0"/>
              <a:t>Prepare  long in advance </a:t>
            </a:r>
          </a:p>
          <a:p>
            <a:r>
              <a:rPr lang="en-ZA" dirty="0" smtClean="0"/>
              <a:t>Make notes as you go and add to them as your develop. </a:t>
            </a:r>
          </a:p>
          <a:p>
            <a:endParaRPr lang="en-Z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48" y="5042150"/>
            <a:ext cx="896721" cy="8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83" y="712694"/>
            <a:ext cx="6757872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0576" y="307789"/>
            <a:ext cx="9601200" cy="1303337"/>
          </a:xfrm>
        </p:spPr>
        <p:txBody>
          <a:bodyPr/>
          <a:lstStyle/>
          <a:p>
            <a:r>
              <a:rPr lang="en-ZA" dirty="0" smtClean="0"/>
              <a:t>Why do 55% fail the writtens?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11126"/>
            <a:ext cx="9601200" cy="442660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Too little theory </a:t>
            </a:r>
          </a:p>
          <a:p>
            <a:r>
              <a:rPr lang="en-ZA" dirty="0" smtClean="0"/>
              <a:t>Not sticking to the question (Surgical management means just that) </a:t>
            </a:r>
          </a:p>
          <a:p>
            <a:r>
              <a:rPr lang="en-ZA" dirty="0" smtClean="0"/>
              <a:t>Word count (too few does not give you a chance and too many wastes time) </a:t>
            </a:r>
          </a:p>
          <a:p>
            <a:r>
              <a:rPr lang="en-ZA" dirty="0" smtClean="0"/>
              <a:t>Most cardiac questions can be anticipated and pre-prepared</a:t>
            </a:r>
          </a:p>
          <a:p>
            <a:r>
              <a:rPr lang="en-ZA" dirty="0" smtClean="0"/>
              <a:t>Thoracic questions tend to require more evidence of insight into decision making </a:t>
            </a:r>
          </a:p>
          <a:p>
            <a:r>
              <a:rPr lang="en-ZA" dirty="0" smtClean="0"/>
              <a:t>Differentiate between factual and insight questions </a:t>
            </a:r>
          </a:p>
          <a:p>
            <a:r>
              <a:rPr lang="en-ZA" b="1" dirty="0" smtClean="0"/>
              <a:t>Poor planning in </a:t>
            </a:r>
            <a:r>
              <a:rPr lang="en-ZA" b="1" dirty="0" err="1" smtClean="0"/>
              <a:t>preparational</a:t>
            </a:r>
            <a:r>
              <a:rPr lang="en-ZA" b="1" dirty="0" smtClean="0"/>
              <a:t> studies, not engaging with subject matter to understand level of debate, insufficient reading. </a:t>
            </a:r>
          </a:p>
          <a:p>
            <a:r>
              <a:rPr lang="en-ZA" dirty="0" smtClean="0"/>
              <a:t>Must show evidence of insight (principles of surgery, problems to be anticipated, outcome measures, predictors of poor outcome, pros and cons of a specific approach. </a:t>
            </a:r>
          </a:p>
          <a:p>
            <a:endParaRPr lang="en-Z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0576" y="1452282"/>
            <a:ext cx="9964270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Writing style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Hand writing </a:t>
            </a:r>
          </a:p>
          <a:p>
            <a:r>
              <a:rPr lang="en-ZA" dirty="0" smtClean="0"/>
              <a:t>Logical set out of the answer </a:t>
            </a:r>
          </a:p>
          <a:p>
            <a:r>
              <a:rPr lang="en-ZA" dirty="0" smtClean="0"/>
              <a:t>Mind map </a:t>
            </a:r>
          </a:p>
          <a:p>
            <a:r>
              <a:rPr lang="en-ZA" dirty="0" smtClean="0"/>
              <a:t>Stick to the question </a:t>
            </a:r>
          </a:p>
          <a:p>
            <a:r>
              <a:rPr lang="en-ZA" dirty="0" smtClean="0"/>
              <a:t>Use headings in your answer </a:t>
            </a:r>
          </a:p>
          <a:p>
            <a:r>
              <a:rPr lang="en-ZA" dirty="0" smtClean="0"/>
              <a:t>Use more bullets and less essay</a:t>
            </a:r>
          </a:p>
          <a:p>
            <a:r>
              <a:rPr lang="en-ZA" dirty="0" smtClean="0"/>
              <a:t>Cross outs mean it may not be marked </a:t>
            </a:r>
          </a:p>
          <a:p>
            <a:r>
              <a:rPr lang="en-ZA" dirty="0" smtClean="0"/>
              <a:t>Algorithm; Tabulate; List; Compare; Outcome measures; Predictors of outcome;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42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Spots (Moet </a:t>
            </a:r>
            <a:r>
              <a:rPr lang="en-ZA" dirty="0" err="1" smtClean="0"/>
              <a:t>Kennis</a:t>
            </a:r>
            <a:r>
              <a:rPr lang="en-ZA" dirty="0" smtClean="0"/>
              <a:t>)</a:t>
            </a:r>
            <a:br>
              <a:rPr lang="en-ZA" dirty="0" smtClean="0"/>
            </a:br>
            <a:r>
              <a:rPr lang="en-ZA" sz="2800" dirty="0" smtClean="0"/>
              <a:t>Pre-worked answers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</p:spPr>
        <p:txBody>
          <a:bodyPr/>
          <a:lstStyle/>
          <a:p>
            <a:r>
              <a:rPr lang="en-ZA" dirty="0" smtClean="0"/>
              <a:t>Aneurysms</a:t>
            </a:r>
          </a:p>
          <a:p>
            <a:r>
              <a:rPr lang="en-ZA" dirty="0" smtClean="0"/>
              <a:t>Coronaries</a:t>
            </a:r>
          </a:p>
          <a:p>
            <a:r>
              <a:rPr lang="en-ZA" dirty="0" smtClean="0"/>
              <a:t>Myocardial protection </a:t>
            </a:r>
          </a:p>
          <a:p>
            <a:r>
              <a:rPr lang="en-ZA" dirty="0" smtClean="0"/>
              <a:t>Theory of bypass  </a:t>
            </a:r>
          </a:p>
          <a:p>
            <a:r>
              <a:rPr lang="en-ZA" dirty="0" smtClean="0"/>
              <a:t>Valve theory </a:t>
            </a:r>
          </a:p>
          <a:p>
            <a:r>
              <a:rPr lang="en-ZA" dirty="0" smtClean="0"/>
              <a:t>PE </a:t>
            </a:r>
          </a:p>
          <a:p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446059" y="2658533"/>
            <a:ext cx="5450539" cy="3217335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Rupture oesophagus </a:t>
            </a:r>
          </a:p>
          <a:p>
            <a:r>
              <a:rPr lang="en-ZA" dirty="0" smtClean="0"/>
              <a:t>Empyema (Chronic) </a:t>
            </a:r>
          </a:p>
          <a:p>
            <a:r>
              <a:rPr lang="en-ZA" dirty="0"/>
              <a:t>Major haemoptysis </a:t>
            </a:r>
          </a:p>
          <a:p>
            <a:r>
              <a:rPr lang="en-ZA" dirty="0" smtClean="0"/>
              <a:t>Inflammatory lung disease </a:t>
            </a:r>
          </a:p>
          <a:p>
            <a:r>
              <a:rPr lang="en-ZA" dirty="0" smtClean="0"/>
              <a:t>Lung cancer (staging, s/e, neo/</a:t>
            </a:r>
            <a:r>
              <a:rPr lang="en-ZA" dirty="0" err="1" smtClean="0"/>
              <a:t>adj</a:t>
            </a:r>
            <a:r>
              <a:rPr lang="en-ZA" dirty="0" smtClean="0"/>
              <a:t>, palliation)</a:t>
            </a:r>
          </a:p>
          <a:p>
            <a:r>
              <a:rPr lang="en-ZA" dirty="0" smtClean="0"/>
              <a:t>Oesophagus </a:t>
            </a:r>
            <a:r>
              <a:rPr lang="en-ZA" dirty="0"/>
              <a:t>cancer (staging, s/e, neo/</a:t>
            </a:r>
            <a:r>
              <a:rPr lang="en-ZA" dirty="0" err="1"/>
              <a:t>adj</a:t>
            </a:r>
            <a:r>
              <a:rPr lang="en-ZA" dirty="0"/>
              <a:t>, palliation</a:t>
            </a:r>
            <a:r>
              <a:rPr lang="en-ZA" dirty="0" smtClean="0"/>
              <a:t>)</a:t>
            </a:r>
          </a:p>
          <a:p>
            <a:r>
              <a:rPr lang="en-ZA" dirty="0" smtClean="0"/>
              <a:t>Anterior mediastinal mass </a:t>
            </a:r>
          </a:p>
          <a:p>
            <a:r>
              <a:rPr lang="en-ZA" dirty="0"/>
              <a:t>Interstitial lung disease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85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   Inflammatory lung disease: </a:t>
            </a: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indent="0">
              <a:spcAft>
                <a:spcPts val="0"/>
              </a:spcAft>
              <a:buNone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 Discuss the various surgical options in the operative management of hydatid cysts of the lung. (30)</a:t>
            </a: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indent="0">
              <a:spcAft>
                <a:spcPts val="0"/>
              </a:spcAft>
              <a:buNone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  Discuss the management of pulmonary air leaks in patients with pulmonary tuberculosis. (30)</a:t>
            </a: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indent="0">
              <a:spcAft>
                <a:spcPts val="0"/>
              </a:spcAft>
              <a:buNone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 Discuss the factors that might predict poor outcomes following lung resection for post tuberculosis destroyed lung. (40)  </a:t>
            </a: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60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0270" y="700275"/>
            <a:ext cx="9601200" cy="1303337"/>
          </a:xfrm>
        </p:spPr>
        <p:txBody>
          <a:bodyPr>
            <a:normAutofit fontScale="90000"/>
          </a:bodyPr>
          <a:lstStyle/>
          <a:p>
            <a:pPr algn="l"/>
            <a:r>
              <a:rPr lang="en-ZA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 Discuss the various surgical options in the operative management of hydatid cysts of the lung. (30)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0270" y="1790700"/>
            <a:ext cx="9601200" cy="416634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/>
              <a:t>The principles </a:t>
            </a:r>
            <a:r>
              <a:rPr lang="en-ZA" sz="2000" dirty="0" smtClean="0"/>
              <a:t>are: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 smtClean="0"/>
              <a:t>A</a:t>
            </a:r>
            <a:r>
              <a:rPr lang="en-ZA" sz="2000" dirty="0"/>
              <a:t>.  Removal of the endocyst with its contents.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eriod" startAt="2"/>
            </a:pPr>
            <a:r>
              <a:rPr lang="en-ZA" sz="2000" dirty="0" smtClean="0"/>
              <a:t>Management </a:t>
            </a:r>
            <a:r>
              <a:rPr lang="en-ZA" sz="2000" dirty="0"/>
              <a:t>of the cavity (bronchial openings and air leaks, residual space, </a:t>
            </a:r>
            <a:r>
              <a:rPr lang="en-ZA" sz="2000" dirty="0" smtClean="0"/>
              <a:t>haemostasis).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eriod" startAt="2"/>
            </a:pPr>
            <a:r>
              <a:rPr lang="en-ZA" sz="2000" dirty="0" smtClean="0"/>
              <a:t>Save lung where ever possible.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endParaRPr lang="en-ZA" sz="2000" dirty="0" smtClean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 smtClean="0"/>
              <a:t>Discussion points: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/>
              <a:t>1.  	</a:t>
            </a:r>
            <a:r>
              <a:rPr lang="en-ZA" sz="2000" dirty="0" err="1" smtClean="0"/>
              <a:t>Pericyst</a:t>
            </a:r>
            <a:r>
              <a:rPr lang="en-ZA" sz="2000" dirty="0" smtClean="0"/>
              <a:t>.</a:t>
            </a:r>
            <a:endParaRPr lang="en-ZA" sz="20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/>
              <a:t>2.  	</a:t>
            </a:r>
            <a:r>
              <a:rPr lang="en-ZA" sz="2000" dirty="0" smtClean="0"/>
              <a:t>Hypertonic </a:t>
            </a:r>
            <a:r>
              <a:rPr lang="en-ZA" sz="2000" dirty="0"/>
              <a:t>saline or iodine soaked swabs</a:t>
            </a:r>
            <a:r>
              <a:rPr lang="en-ZA" sz="2000" dirty="0" smtClean="0"/>
              <a:t>. </a:t>
            </a:r>
            <a:endParaRPr lang="en-ZA" sz="20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/>
              <a:t>3. 	</a:t>
            </a:r>
            <a:r>
              <a:rPr lang="en-ZA" sz="2000" dirty="0" smtClean="0"/>
              <a:t>Medical therapy and rupture. </a:t>
            </a:r>
            <a:endParaRPr lang="en-ZA" sz="20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 smtClean="0"/>
              <a:t>4.  	Capitonnage (atelectasis versus air leaks and empyema).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endParaRPr lang="en-ZA" sz="2000" dirty="0" smtClean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 dirty="0" smtClean="0"/>
              <a:t>Problems: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smtClean="0"/>
              <a:t>Bilateral cysts – serial surgery; which side 1</a:t>
            </a:r>
            <a:r>
              <a:rPr lang="en-ZA" sz="2000" baseline="30000" dirty="0" smtClean="0"/>
              <a:t>st</a:t>
            </a:r>
            <a:r>
              <a:rPr lang="en-ZA" sz="2000" dirty="0" smtClean="0"/>
              <a:t>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smtClean="0"/>
              <a:t>Massive cyst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smtClean="0"/>
              <a:t>Radical or conservative surgery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smtClean="0"/>
              <a:t>Complicated cyst.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err="1" smtClean="0"/>
              <a:t>Anaphyllaxis</a:t>
            </a:r>
            <a:r>
              <a:rPr lang="en-ZA" sz="2000" dirty="0" smtClean="0"/>
              <a:t>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ZA" sz="2000" dirty="0" smtClean="0"/>
              <a:t>Endobronchial rupture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ZA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000" dirty="0" smtClean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None/>
            </a:pPr>
            <a:endParaRPr lang="en-ZA" sz="2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6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7847" y="681493"/>
            <a:ext cx="10273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Operative options:</a:t>
            </a:r>
          </a:p>
          <a:p>
            <a:pPr marL="444500" indent="-444500">
              <a:buAutoNum type="arabicPeriod"/>
            </a:pPr>
            <a:r>
              <a:rPr lang="en-ZA" dirty="0" smtClean="0"/>
              <a:t>Ennucleate </a:t>
            </a:r>
            <a:r>
              <a:rPr lang="en-ZA" dirty="0"/>
              <a:t>the intact cyst +/- </a:t>
            </a:r>
            <a:r>
              <a:rPr lang="en-ZA" dirty="0" smtClean="0"/>
              <a:t>cappitonnage.  </a:t>
            </a:r>
            <a:r>
              <a:rPr lang="en-ZA" dirty="0" err="1"/>
              <a:t>Ugon</a:t>
            </a:r>
            <a:r>
              <a:rPr lang="en-ZA" dirty="0"/>
              <a:t> </a:t>
            </a:r>
            <a:r>
              <a:rPr lang="en-ZA" dirty="0" smtClean="0"/>
              <a:t>1952. Barrett. </a:t>
            </a:r>
            <a:r>
              <a:rPr lang="en-ZA" dirty="0"/>
              <a:t>Peripheral. </a:t>
            </a:r>
            <a:r>
              <a:rPr lang="en-ZA" dirty="0" smtClean="0"/>
              <a:t>5cm. Popular. </a:t>
            </a:r>
            <a:r>
              <a:rPr lang="en-ZA" dirty="0"/>
              <a:t>	</a:t>
            </a:r>
            <a:endParaRPr lang="en-ZA" dirty="0" smtClean="0"/>
          </a:p>
          <a:p>
            <a:pPr marL="444500" indent="-444500">
              <a:buAutoNum type="arabicPeriod"/>
            </a:pPr>
            <a:endParaRPr lang="en-ZA" dirty="0"/>
          </a:p>
          <a:p>
            <a:pPr marL="342900" indent="-342900">
              <a:buAutoNum type="arabicPeriod" startAt="2"/>
            </a:pPr>
            <a:r>
              <a:rPr lang="en-ZA" dirty="0" smtClean="0"/>
              <a:t> Cystostomy </a:t>
            </a:r>
            <a:r>
              <a:rPr lang="en-ZA" dirty="0"/>
              <a:t>and evacuate the endocyst and contents +/- cappitonnage (</a:t>
            </a:r>
            <a:r>
              <a:rPr lang="en-ZA" dirty="0" err="1"/>
              <a:t>Figuera</a:t>
            </a:r>
            <a:r>
              <a:rPr lang="en-ZA" dirty="0"/>
              <a:t>).  </a:t>
            </a:r>
            <a:r>
              <a:rPr lang="en-ZA" dirty="0" smtClean="0"/>
              <a:t>Recurrence, spill, &gt;5cm. </a:t>
            </a:r>
          </a:p>
          <a:p>
            <a:pPr marL="342900" indent="-342900">
              <a:buAutoNum type="arabicPeriod" startAt="2"/>
            </a:pPr>
            <a:endParaRPr lang="en-ZA" dirty="0"/>
          </a:p>
          <a:p>
            <a:pPr marL="342900" indent="-342900">
              <a:buAutoNum type="arabicPeriod" startAt="3"/>
            </a:pPr>
            <a:r>
              <a:rPr lang="en-ZA" dirty="0" smtClean="0"/>
              <a:t> Pericystectomy </a:t>
            </a:r>
            <a:r>
              <a:rPr lang="en-ZA" dirty="0"/>
              <a:t>and </a:t>
            </a:r>
            <a:r>
              <a:rPr lang="en-ZA" dirty="0" err="1"/>
              <a:t>cappitonage</a:t>
            </a:r>
            <a:r>
              <a:rPr lang="en-ZA" dirty="0"/>
              <a:t>. </a:t>
            </a:r>
            <a:r>
              <a:rPr lang="en-ZA" dirty="0" smtClean="0"/>
              <a:t>Perez-Fontana technique 1953. </a:t>
            </a:r>
          </a:p>
          <a:p>
            <a:pPr marL="342900" indent="-342900">
              <a:buAutoNum type="arabicPeriod" startAt="3"/>
            </a:pPr>
            <a:endParaRPr lang="en-ZA" dirty="0"/>
          </a:p>
          <a:p>
            <a:pPr marL="444500" indent="-444500"/>
            <a:r>
              <a:rPr lang="en-ZA" dirty="0"/>
              <a:t>4.	Lung resection.  A cyst occupying more than 50% of the lobe is considered an indication for lobectomy.  Pneumonectomy is </a:t>
            </a:r>
            <a:r>
              <a:rPr lang="en-ZA" dirty="0" smtClean="0"/>
              <a:t>rarely needed. </a:t>
            </a:r>
            <a:r>
              <a:rPr lang="en-ZA" dirty="0"/>
              <a:t>Segmental resections or wedge excision is a reasonable option for smaller peripherally situated lesions.  </a:t>
            </a:r>
          </a:p>
        </p:txBody>
      </p:sp>
    </p:spTree>
    <p:extLst>
      <p:ext uri="{BB962C8B-B14F-4D97-AF65-F5344CB8AC3E}">
        <p14:creationId xmlns:p14="http://schemas.microsoft.com/office/powerpoint/2010/main" val="38224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705" y="752600"/>
            <a:ext cx="10170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/>
              <a:t>B.   Discuss the management of pulmonary air leaks in patients with pulmonary tuberculosis. (30)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2318" y="1748118"/>
            <a:ext cx="9897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3705" y="1936376"/>
            <a:ext cx="9995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Introduction:</a:t>
            </a:r>
          </a:p>
          <a:p>
            <a:r>
              <a:rPr lang="en-ZA" sz="2000" dirty="0" smtClean="0"/>
              <a:t>Common problem. </a:t>
            </a:r>
            <a:r>
              <a:rPr lang="en-ZA" sz="2000" dirty="0" err="1" smtClean="0"/>
              <a:t>Mx</a:t>
            </a:r>
            <a:r>
              <a:rPr lang="en-ZA" sz="2000" dirty="0" smtClean="0"/>
              <a:t> depends on clinical context.  </a:t>
            </a:r>
          </a:p>
          <a:p>
            <a:r>
              <a:rPr lang="en-ZA" sz="2000" dirty="0" smtClean="0"/>
              <a:t>Spontaneous pneumothorax +/- empyema; TB +/- ; HIV +/- ; Sick +/- ; DRTB +/- </a:t>
            </a:r>
          </a:p>
          <a:p>
            <a:endParaRPr lang="en-ZA" sz="2000" dirty="0" smtClean="0"/>
          </a:p>
          <a:p>
            <a:r>
              <a:rPr lang="en-ZA" sz="2000" dirty="0" smtClean="0"/>
              <a:t>Principles of approach:</a:t>
            </a:r>
          </a:p>
          <a:p>
            <a:pPr marL="457200" indent="-457200">
              <a:buAutoNum type="arabicPeriod"/>
            </a:pPr>
            <a:r>
              <a:rPr lang="en-ZA" sz="2000" dirty="0" smtClean="0"/>
              <a:t>Approach 1 aims at closure of air leak</a:t>
            </a:r>
          </a:p>
          <a:p>
            <a:pPr marL="457200" indent="-457200">
              <a:buAutoNum type="arabicPeriod"/>
            </a:pPr>
            <a:r>
              <a:rPr lang="en-ZA" sz="2000" dirty="0" smtClean="0"/>
              <a:t>Approach 2 ignores the parenchyma and aims at adequate drainage of the pleural space (temporary or permanent). </a:t>
            </a:r>
          </a:p>
          <a:p>
            <a:pPr marL="457200" indent="-457200">
              <a:buAutoNum type="arabicPeriod"/>
            </a:pPr>
            <a:r>
              <a:rPr lang="en-ZA" sz="2000" dirty="0" smtClean="0"/>
              <a:t>Both approaches require </a:t>
            </a:r>
            <a:r>
              <a:rPr lang="en-ZA" sz="2000" dirty="0" err="1" smtClean="0"/>
              <a:t>Mx</a:t>
            </a:r>
            <a:r>
              <a:rPr lang="en-ZA" sz="2000" dirty="0" smtClean="0"/>
              <a:t> of the patient’s underlying morbidities (TB, HIV, nutrition, diabetes, </a:t>
            </a:r>
            <a:r>
              <a:rPr lang="en-ZA" sz="2000" dirty="0" err="1" smtClean="0"/>
              <a:t>etc</a:t>
            </a:r>
            <a:r>
              <a:rPr lang="en-ZA" sz="2000" dirty="0" smtClean="0"/>
              <a:t>) </a:t>
            </a:r>
          </a:p>
          <a:p>
            <a:endParaRPr lang="en-ZA" sz="2000" dirty="0" smtClean="0"/>
          </a:p>
          <a:p>
            <a:r>
              <a:rPr lang="en-ZA" sz="2000" dirty="0" smtClean="0"/>
              <a:t>Management decisions based on a matrix of these variables. </a:t>
            </a:r>
          </a:p>
          <a:p>
            <a:r>
              <a:rPr lang="en-ZA" sz="2000" dirty="0" smtClean="0"/>
              <a:t>Make a table that will help you make decisions. </a:t>
            </a:r>
            <a:endParaRPr lang="en-ZA" sz="2000" dirty="0"/>
          </a:p>
          <a:p>
            <a:endParaRPr lang="en-ZA" sz="2000" dirty="0" smtClean="0"/>
          </a:p>
          <a:p>
            <a:pPr marL="457200" indent="-457200">
              <a:buAutoNum type="arabicPeriod"/>
            </a:pPr>
            <a:endParaRPr lang="en-ZA" sz="2000" dirty="0"/>
          </a:p>
          <a:p>
            <a:endParaRPr lang="en-ZA" sz="2000" dirty="0" smtClean="0"/>
          </a:p>
          <a:p>
            <a:pPr marL="457200" indent="-457200">
              <a:buAutoNum type="arabicPeriod"/>
            </a:pPr>
            <a:endParaRPr lang="en-ZA" sz="2000" dirty="0"/>
          </a:p>
          <a:p>
            <a:endParaRPr lang="en-ZA" sz="2000" dirty="0" smtClean="0"/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9884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595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A Guide to Exams </vt:lpstr>
      <vt:lpstr>PowerPoint Presentation</vt:lpstr>
      <vt:lpstr>Why do 55% fail the writtens?</vt:lpstr>
      <vt:lpstr>Writing style </vt:lpstr>
      <vt:lpstr>Spots (Moet Kennis) Pre-worked answers </vt:lpstr>
      <vt:lpstr>Examples </vt:lpstr>
      <vt:lpstr>A.   Discuss the various surgical options in the operative management of hydatid cysts of the lung. (30)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Exams</dc:title>
  <dc:creator>Anthony Linegar</dc:creator>
  <cp:lastModifiedBy>Anthony Linegar</cp:lastModifiedBy>
  <cp:revision>41</cp:revision>
  <dcterms:created xsi:type="dcterms:W3CDTF">2015-07-07T14:05:41Z</dcterms:created>
  <dcterms:modified xsi:type="dcterms:W3CDTF">2015-07-11T07:41:34Z</dcterms:modified>
</cp:coreProperties>
</file>