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7"/>
  </p:notesMasterIdLst>
  <p:sldIdLst>
    <p:sldId id="256" r:id="rId2"/>
    <p:sldId id="327" r:id="rId3"/>
    <p:sldId id="325" r:id="rId4"/>
    <p:sldId id="329" r:id="rId5"/>
    <p:sldId id="312" r:id="rId6"/>
    <p:sldId id="348" r:id="rId7"/>
    <p:sldId id="355" r:id="rId8"/>
    <p:sldId id="354" r:id="rId9"/>
    <p:sldId id="296" r:id="rId10"/>
    <p:sldId id="359" r:id="rId11"/>
    <p:sldId id="360" r:id="rId12"/>
    <p:sldId id="361" r:id="rId13"/>
    <p:sldId id="337" r:id="rId14"/>
    <p:sldId id="305" r:id="rId15"/>
    <p:sldId id="306" r:id="rId16"/>
    <p:sldId id="308" r:id="rId17"/>
    <p:sldId id="358" r:id="rId18"/>
    <p:sldId id="357" r:id="rId19"/>
    <p:sldId id="283" r:id="rId20"/>
    <p:sldId id="356" r:id="rId21"/>
    <p:sldId id="270" r:id="rId22"/>
    <p:sldId id="269" r:id="rId23"/>
    <p:sldId id="344" r:id="rId24"/>
    <p:sldId id="345" r:id="rId25"/>
    <p:sldId id="346" r:id="rId26"/>
    <p:sldId id="347" r:id="rId27"/>
    <p:sldId id="259" r:id="rId28"/>
    <p:sldId id="260" r:id="rId29"/>
    <p:sldId id="275" r:id="rId30"/>
    <p:sldId id="295" r:id="rId31"/>
    <p:sldId id="334" r:id="rId32"/>
    <p:sldId id="342" r:id="rId33"/>
    <p:sldId id="341" r:id="rId34"/>
    <p:sldId id="340" r:id="rId35"/>
    <p:sldId id="335" r:id="rId36"/>
    <p:sldId id="317" r:id="rId37"/>
    <p:sldId id="318" r:id="rId38"/>
    <p:sldId id="319" r:id="rId39"/>
    <p:sldId id="320" r:id="rId40"/>
    <p:sldId id="321" r:id="rId41"/>
    <p:sldId id="263" r:id="rId42"/>
    <p:sldId id="311" r:id="rId43"/>
    <p:sldId id="302" r:id="rId44"/>
    <p:sldId id="324" r:id="rId45"/>
    <p:sldId id="326" r:id="rId46"/>
    <p:sldId id="328" r:id="rId47"/>
    <p:sldId id="330" r:id="rId48"/>
    <p:sldId id="331" r:id="rId49"/>
    <p:sldId id="332" r:id="rId50"/>
    <p:sldId id="333" r:id="rId51"/>
    <p:sldId id="336" r:id="rId52"/>
    <p:sldId id="350" r:id="rId53"/>
    <p:sldId id="351" r:id="rId54"/>
    <p:sldId id="352" r:id="rId55"/>
    <p:sldId id="353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7FFF0-184E-4551-A94E-42469B523514}" type="datetimeFigureOut">
              <a:rPr lang="en-US" smtClean="0"/>
              <a:pPr/>
              <a:t>3/24/2012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D50A9-81C2-489B-85BA-2B86A194EB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LOS = length</a:t>
            </a:r>
            <a:r>
              <a:rPr lang="en-US" baseline="0" dirty="0" smtClean="0"/>
              <a:t> of stay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D50A9-81C2-489B-85BA-2B86A194EB2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E0DFAB-6037-4E2D-8300-C15406D42A6F}" type="datetimeFigureOut">
              <a:rPr lang="en-GB" smtClean="0"/>
              <a:pPr/>
              <a:t>24/03/2012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D18CF7A-0257-4C27-95D4-32F8352B93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E0DFAB-6037-4E2D-8300-C15406D42A6F}" type="datetimeFigureOut">
              <a:rPr lang="en-GB" smtClean="0"/>
              <a:pPr/>
              <a:t>24/03/2012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18CF7A-0257-4C27-95D4-32F8352B93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E0DFAB-6037-4E2D-8300-C15406D42A6F}" type="datetimeFigureOut">
              <a:rPr lang="en-GB" smtClean="0"/>
              <a:pPr/>
              <a:t>24/03/2012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18CF7A-0257-4C27-95D4-32F8352B93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E0DFAB-6037-4E2D-8300-C15406D42A6F}" type="datetimeFigureOut">
              <a:rPr lang="en-GB" smtClean="0"/>
              <a:pPr/>
              <a:t>24/03/2012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18CF7A-0257-4C27-95D4-32F8352B93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E0DFAB-6037-4E2D-8300-C15406D42A6F}" type="datetimeFigureOut">
              <a:rPr lang="en-GB" smtClean="0"/>
              <a:pPr/>
              <a:t>24/03/2012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18CF7A-0257-4C27-95D4-32F8352B93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E0DFAB-6037-4E2D-8300-C15406D42A6F}" type="datetimeFigureOut">
              <a:rPr lang="en-GB" smtClean="0"/>
              <a:pPr/>
              <a:t>24/03/2012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18CF7A-0257-4C27-95D4-32F8352B93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E0DFAB-6037-4E2D-8300-C15406D42A6F}" type="datetimeFigureOut">
              <a:rPr lang="en-GB" smtClean="0"/>
              <a:pPr/>
              <a:t>24/03/2012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18CF7A-0257-4C27-95D4-32F8352B93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E0DFAB-6037-4E2D-8300-C15406D42A6F}" type="datetimeFigureOut">
              <a:rPr lang="en-GB" smtClean="0"/>
              <a:pPr/>
              <a:t>24/03/2012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18CF7A-0257-4C27-95D4-32F8352B93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E0DFAB-6037-4E2D-8300-C15406D42A6F}" type="datetimeFigureOut">
              <a:rPr lang="en-GB" smtClean="0"/>
              <a:pPr/>
              <a:t>24/03/2012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18CF7A-0257-4C27-95D4-32F8352B93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E0DFAB-6037-4E2D-8300-C15406D42A6F}" type="datetimeFigureOut">
              <a:rPr lang="en-GB" smtClean="0"/>
              <a:pPr/>
              <a:t>24/03/2012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18CF7A-0257-4C27-95D4-32F8352B93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E0DFAB-6037-4E2D-8300-C15406D42A6F}" type="datetimeFigureOut">
              <a:rPr lang="en-GB" smtClean="0"/>
              <a:pPr/>
              <a:t>24/03/2012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18CF7A-0257-4C27-95D4-32F8352B93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E0DFAB-6037-4E2D-8300-C15406D42A6F}" type="datetimeFigureOut">
              <a:rPr lang="en-GB" smtClean="0"/>
              <a:pPr/>
              <a:t>24/03/2012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D18CF7A-0257-4C27-95D4-32F8352B93E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Surgery in advanced pulmonary arterial hypertension and Eisenmenger’s syndrome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JH Honing</a:t>
            </a:r>
            <a:endParaRPr lang="en-GB" dirty="0"/>
          </a:p>
        </p:txBody>
      </p:sp>
      <p:pic>
        <p:nvPicPr>
          <p:cNvPr id="4" name="Picture 4" descr="UV Stro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48275"/>
            <a:ext cx="914400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2332037"/>
            <a:ext cx="8229600" cy="4525963"/>
          </a:xfrm>
        </p:spPr>
        <p:txBody>
          <a:bodyPr/>
          <a:lstStyle/>
          <a:p>
            <a:r>
              <a:rPr lang="en-ZA" dirty="0" smtClean="0"/>
              <a:t>Unreliable in presence of previous pulmonary artery banding or with post-</a:t>
            </a:r>
            <a:r>
              <a:rPr lang="en-ZA" dirty="0" err="1" smtClean="0"/>
              <a:t>stenotic</a:t>
            </a:r>
            <a:r>
              <a:rPr lang="en-ZA" dirty="0" smtClean="0"/>
              <a:t> dilation of the central pulmonary arteries.</a:t>
            </a:r>
          </a:p>
          <a:p>
            <a:r>
              <a:rPr lang="en-ZA" dirty="0" smtClean="0"/>
              <a:t>Most accurate in children &lt; 2yr</a:t>
            </a:r>
          </a:p>
          <a:p>
            <a:endParaRPr lang="en-ZA" dirty="0" smtClean="0"/>
          </a:p>
          <a:p>
            <a:pPr algn="r">
              <a:buNone/>
            </a:pPr>
            <a:r>
              <a:rPr lang="en-ZA" sz="1200" dirty="0" smtClean="0"/>
              <a:t>Rabinovich et al. </a:t>
            </a:r>
            <a:r>
              <a:rPr lang="en-ZA" sz="1200" dirty="0" err="1" smtClean="0"/>
              <a:t>Cardiol</a:t>
            </a:r>
            <a:r>
              <a:rPr lang="en-ZA" sz="1200" dirty="0" smtClean="0"/>
              <a:t> young 2009</a:t>
            </a:r>
          </a:p>
          <a:p>
            <a:endParaRPr lang="en-ZA" dirty="0" smtClean="0"/>
          </a:p>
          <a:p>
            <a:endParaRPr lang="en-ZA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Balloon occlusion pulmonary wedge angiography.</a:t>
            </a:r>
            <a:endParaRPr lang="en-Z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dirty="0" smtClean="0"/>
              <a:t>Right upper lobe – 2x1x1 cm of inflated lung</a:t>
            </a:r>
          </a:p>
          <a:p>
            <a:r>
              <a:rPr lang="en-ZA" dirty="0" smtClean="0"/>
              <a:t>In any age, the presence of medial hypertrophy and extension of muscle into distal vessels, is always associated with return to normal hemodynamics</a:t>
            </a:r>
          </a:p>
          <a:p>
            <a:r>
              <a:rPr lang="en-ZA" dirty="0" smtClean="0"/>
              <a:t>Children 6months to 2yrs, loss of vessels and neointimal formation resulted in a 50% chance of regression of elevated pulmonary vascular resistance</a:t>
            </a:r>
          </a:p>
          <a:p>
            <a:r>
              <a:rPr lang="en-ZA" dirty="0" smtClean="0"/>
              <a:t>Older children with plexiform lesions, persistent and progressive elevation in pulmonary vascular resistance is expected.</a:t>
            </a:r>
          </a:p>
          <a:p>
            <a:pPr algn="r">
              <a:buNone/>
            </a:pPr>
            <a:r>
              <a:rPr lang="en-ZA" sz="1300" dirty="0" smtClean="0"/>
              <a:t>Rabinovich et al. </a:t>
            </a:r>
            <a:r>
              <a:rPr lang="en-ZA" sz="1300" dirty="0" err="1" smtClean="0"/>
              <a:t>Cardiol</a:t>
            </a:r>
            <a:r>
              <a:rPr lang="en-ZA" sz="1300" dirty="0" smtClean="0"/>
              <a:t> young 2009</a:t>
            </a:r>
          </a:p>
          <a:p>
            <a:endParaRPr lang="en-ZA" dirty="0" smtClean="0"/>
          </a:p>
          <a:p>
            <a:endParaRPr lang="en-ZA" dirty="0" smtClean="0"/>
          </a:p>
          <a:p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Lung Biopsy</a:t>
            </a:r>
            <a:endParaRPr lang="en-Z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Irreversible </a:t>
            </a:r>
            <a:r>
              <a:rPr lang="en-ZA" dirty="0" smtClean="0"/>
              <a:t>disease </a:t>
            </a:r>
            <a:r>
              <a:rPr lang="en-ZA" dirty="0" smtClean="0"/>
              <a:t>:</a:t>
            </a:r>
            <a:endParaRPr lang="en-ZA" dirty="0" smtClean="0"/>
          </a:p>
          <a:p>
            <a:pPr lvl="1"/>
            <a:r>
              <a:rPr lang="en-ZA" dirty="0" smtClean="0"/>
              <a:t>Severe concentric laminar intimal fibrosis, angiomatiod dilated lesions, fibrinoid necrosis and plexiform lesions are considered advanced vascular lesions and irreversible disease.</a:t>
            </a:r>
          </a:p>
          <a:p>
            <a:pPr lvl="1"/>
            <a:endParaRPr lang="en-ZA" dirty="0" smtClean="0"/>
          </a:p>
          <a:p>
            <a:r>
              <a:rPr lang="en-ZA" dirty="0" smtClean="0"/>
              <a:t>Pathologist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Lung biopsy cont.</a:t>
            </a:r>
            <a:endParaRPr lang="en-Z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393561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Cohort of patients with non-restrictive VSD and             PVR &gt; 6 WU.m2</a:t>
            </a:r>
          </a:p>
          <a:p>
            <a:r>
              <a:rPr lang="en-US" dirty="0" smtClean="0"/>
              <a:t>38 patients, age 6 months to 27 years ( Median 7.5 years )</a:t>
            </a:r>
          </a:p>
          <a:p>
            <a:r>
              <a:rPr lang="en-US" dirty="0" smtClean="0"/>
              <a:t>Operated between 1985 and 1996</a:t>
            </a:r>
          </a:p>
          <a:p>
            <a:r>
              <a:rPr lang="en-US" dirty="0" smtClean="0"/>
              <a:t>Pre-op hemodynamic variables:</a:t>
            </a:r>
          </a:p>
          <a:p>
            <a:pPr lvl="1"/>
            <a:r>
              <a:rPr lang="en-US" dirty="0" smtClean="0"/>
              <a:t>PVR		7.6 _+ 1.8 wood’s units</a:t>
            </a:r>
          </a:p>
          <a:p>
            <a:pPr lvl="1"/>
            <a:r>
              <a:rPr lang="en-US" dirty="0" err="1" smtClean="0"/>
              <a:t>Qp:Qs</a:t>
            </a:r>
            <a:r>
              <a:rPr lang="en-US" dirty="0" smtClean="0"/>
              <a:t>		1.9_+ 0.48</a:t>
            </a:r>
          </a:p>
          <a:p>
            <a:pPr lvl="1"/>
            <a:r>
              <a:rPr lang="en-US" dirty="0" smtClean="0"/>
              <a:t>PVR/SVR		0.41 +_ 0.12</a:t>
            </a:r>
          </a:p>
          <a:p>
            <a:r>
              <a:rPr lang="en-US" dirty="0" smtClean="0"/>
              <a:t>Mean follow-up : 8.7yrs</a:t>
            </a:r>
          </a:p>
          <a:p>
            <a:r>
              <a:rPr lang="en-US" dirty="0" smtClean="0"/>
              <a:t>30 patients (80 %) had a good outcome</a:t>
            </a:r>
          </a:p>
          <a:p>
            <a:r>
              <a:rPr lang="en-US" dirty="0" smtClean="0"/>
              <a:t>8 patients (20%) had a poor outcome</a:t>
            </a:r>
          </a:p>
          <a:p>
            <a:pPr lvl="1"/>
            <a:r>
              <a:rPr lang="en-US" dirty="0" smtClean="0"/>
              <a:t>5 immediate post-op deaths, 1 late death</a:t>
            </a:r>
          </a:p>
          <a:p>
            <a:pPr lvl="1"/>
            <a:r>
              <a:rPr lang="en-US" dirty="0" smtClean="0"/>
              <a:t>2 surviving with persistent severe PH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2011354"/>
          </a:xfrm>
        </p:spPr>
        <p:txBody>
          <a:bodyPr>
            <a:normAutofit fontScale="90000"/>
          </a:bodyPr>
          <a:lstStyle/>
          <a:p>
            <a:pPr algn="r"/>
            <a:r>
              <a:rPr lang="en-US" sz="3100" dirty="0" smtClean="0"/>
              <a:t>Long-term outcome of patients operated for large ventricular septal defects with increased pulmonary vascular resistance</a:t>
            </a:r>
            <a:br>
              <a:rPr lang="en-US" sz="3100" dirty="0" smtClean="0"/>
            </a:b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Kannan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et al, Indian Heart j 2003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Experimental work on rats suggests that the pathologically remodeled pulmonary circulation can undergo reverse remodeling if the PA pressures in reduced.</a:t>
            </a:r>
          </a:p>
          <a:p>
            <a:pPr lvl="1" algn="r">
              <a:buNone/>
            </a:pP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O’Blenes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et al. J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Thorac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Cardiovasc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Surg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2001</a:t>
            </a:r>
          </a:p>
          <a:p>
            <a:pPr lvl="1">
              <a:buNone/>
            </a:pPr>
            <a:endParaRPr lang="en-US" sz="1200" dirty="0" smtClean="0"/>
          </a:p>
          <a:p>
            <a:r>
              <a:rPr lang="en-US" dirty="0" err="1" smtClean="0"/>
              <a:t>Wagenvoort</a:t>
            </a:r>
            <a:r>
              <a:rPr lang="en-US" dirty="0" smtClean="0"/>
              <a:t> et al. compared the morphologic changes in lung biopsy specimens of patients with congenital heart disease with a shunt and pulmonary vascular disease before and after banding of the pulmonary arteries. They were able to demonstrate regression of the medial hypertrophy and cellular intimal proliferation.</a:t>
            </a:r>
          </a:p>
          <a:p>
            <a:pPr lvl="1" algn="r">
              <a:buNone/>
            </a:pPr>
            <a:r>
              <a:rPr lang="en-US" sz="17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Wagenvoort</a:t>
            </a:r>
            <a: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et al. j </a:t>
            </a:r>
            <a:r>
              <a:rPr lang="en-US" sz="17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Thorac</a:t>
            </a:r>
            <a: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Cardiovasc</a:t>
            </a:r>
            <a: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7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Surg</a:t>
            </a:r>
            <a:r>
              <a:rPr lang="en-US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1984</a:t>
            </a:r>
          </a:p>
          <a:p>
            <a:pPr lvl="1">
              <a:buNone/>
            </a:pPr>
            <a:endParaRPr lang="en-US" sz="1700" dirty="0" smtClean="0"/>
          </a:p>
          <a:p>
            <a:r>
              <a:rPr lang="en-US" dirty="0" smtClean="0"/>
              <a:t>Batista et al. published a case report in 1997 of a 19yr old patient with severe pulmonary hypertension, ASD and VSD, who responded to PA banding with regression of Pulmonary hypertension.</a:t>
            </a:r>
          </a:p>
          <a:p>
            <a:pPr lvl="1" algn="r">
              <a:buNone/>
            </a:pPr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Batista et al. </a:t>
            </a:r>
            <a:r>
              <a:rPr lang="en-US" sz="15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Arq</a:t>
            </a:r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Bras </a:t>
            </a:r>
            <a:r>
              <a:rPr lang="en-US" sz="15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Cardiol</a:t>
            </a:r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1997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Pulmonary artery banding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Khan et al.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Congenit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Heart Dis. 2006</a:t>
            </a:r>
          </a:p>
          <a:p>
            <a:r>
              <a:rPr lang="en-US" dirty="0" smtClean="0"/>
              <a:t>4 patients with large left-to-right, post-tricuspid valve shunts and </a:t>
            </a:r>
            <a:r>
              <a:rPr lang="en-US" dirty="0" err="1" smtClean="0"/>
              <a:t>hemodynamics</a:t>
            </a:r>
            <a:r>
              <a:rPr lang="en-US" dirty="0" smtClean="0"/>
              <a:t> unfavorable for conventional surgical therapy were subjected to PAB placement.</a:t>
            </a:r>
          </a:p>
          <a:p>
            <a:r>
              <a:rPr lang="en-US" dirty="0" smtClean="0"/>
              <a:t>2 patients responded with dramatic decrease in PVR.</a:t>
            </a:r>
          </a:p>
          <a:p>
            <a:r>
              <a:rPr lang="en-US" dirty="0" smtClean="0"/>
              <a:t>1 late death presumably related to pulmonary hypertension.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Pulmonary artery banding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Novick</a:t>
            </a:r>
            <a:r>
              <a:rPr lang="en-US" dirty="0" smtClean="0"/>
              <a:t> et al. </a:t>
            </a:r>
          </a:p>
          <a:p>
            <a:pPr>
              <a:buNone/>
            </a:pPr>
            <a:r>
              <a:rPr lang="en-US" dirty="0" smtClean="0"/>
              <a:t>Fenestrated flap valve double patch closure of VSD in high risk patients.</a:t>
            </a:r>
          </a:p>
          <a:p>
            <a:pPr>
              <a:buNone/>
            </a:pPr>
            <a:r>
              <a:rPr lang="en-US" dirty="0" smtClean="0"/>
              <a:t>PVR : 10.5 +-4.9 wood units</a:t>
            </a:r>
          </a:p>
          <a:p>
            <a:pPr>
              <a:buNone/>
            </a:pPr>
            <a:r>
              <a:rPr lang="en-US" dirty="0" smtClean="0"/>
              <a:t>Early mortality: 7 of 91 (7.7% )</a:t>
            </a:r>
          </a:p>
          <a:p>
            <a:pPr>
              <a:buNone/>
            </a:pPr>
            <a:r>
              <a:rPr lang="en-US" dirty="0" smtClean="0"/>
              <a:t>Late deaths: 7</a:t>
            </a:r>
          </a:p>
          <a:p>
            <a:pPr>
              <a:buNone/>
            </a:pPr>
            <a:r>
              <a:rPr lang="en-US" dirty="0" smtClean="0"/>
              <a:t>Post-op echo : 43pts</a:t>
            </a:r>
          </a:p>
          <a:p>
            <a:pPr lvl="1">
              <a:buNone/>
            </a:pPr>
            <a:r>
              <a:rPr lang="en-US" dirty="0" smtClean="0"/>
              <a:t>Mean PA pressure &gt; 25mmHg : 26 Pts</a:t>
            </a:r>
          </a:p>
          <a:p>
            <a:pPr lvl="1">
              <a:buNone/>
            </a:pPr>
            <a:r>
              <a:rPr lang="en-US" dirty="0" smtClean="0"/>
              <a:t>( 8 Pts Right to Left shunt )</a:t>
            </a:r>
          </a:p>
          <a:p>
            <a:pPr lvl="1">
              <a:buNone/>
            </a:pPr>
            <a:r>
              <a:rPr lang="en-US" dirty="0" smtClean="0"/>
              <a:t>Mean PA pressure &lt; 25mmHg : 17 Pts</a:t>
            </a:r>
          </a:p>
          <a:p>
            <a:pPr algn="r">
              <a:buNone/>
            </a:pP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Novick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et al. Ann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Thorac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Surg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2005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flap patch VSD closure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844824"/>
            <a:ext cx="326707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Repair of ASD with Eisenmenger’s syndrome after long-term </a:t>
            </a:r>
            <a:r>
              <a:rPr lang="en-US" sz="2800" dirty="0" err="1" smtClean="0"/>
              <a:t>Sildenafil</a:t>
            </a:r>
            <a:r>
              <a:rPr lang="en-US" sz="2800" dirty="0" smtClean="0"/>
              <a:t> therapy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r"/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Kim et al Ann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Thorac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Surg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2010</a:t>
            </a:r>
          </a:p>
          <a:p>
            <a:pPr lvl="1"/>
            <a:r>
              <a:rPr lang="en-US" sz="2400" dirty="0" smtClean="0"/>
              <a:t>41yr female – </a:t>
            </a:r>
            <a:r>
              <a:rPr lang="en-US" sz="2400" dirty="0" err="1" smtClean="0"/>
              <a:t>Secundum</a:t>
            </a:r>
            <a:r>
              <a:rPr lang="en-US" sz="2400" dirty="0" smtClean="0"/>
              <a:t> ASD</a:t>
            </a:r>
          </a:p>
          <a:p>
            <a:pPr lvl="1"/>
            <a:r>
              <a:rPr lang="en-US" dirty="0" smtClean="0"/>
              <a:t>NYHA class III and cyanosis ( </a:t>
            </a:r>
            <a:r>
              <a:rPr lang="en-US" dirty="0" err="1" smtClean="0"/>
              <a:t>Sats</a:t>
            </a:r>
            <a:r>
              <a:rPr lang="en-US" dirty="0" smtClean="0"/>
              <a:t> = 82% )</a:t>
            </a:r>
          </a:p>
          <a:p>
            <a:pPr lvl="1"/>
            <a:r>
              <a:rPr lang="en-US" dirty="0" smtClean="0"/>
              <a:t>PVRI 25 WU.m</a:t>
            </a:r>
            <a:r>
              <a:rPr lang="en-US" baseline="30000" dirty="0" smtClean="0"/>
              <a:t>2</a:t>
            </a:r>
            <a:r>
              <a:rPr lang="en-US" dirty="0" smtClean="0"/>
              <a:t> with poor response to O</a:t>
            </a:r>
            <a:r>
              <a:rPr lang="en-US" baseline="-25000" dirty="0" smtClean="0"/>
              <a:t>2</a:t>
            </a:r>
          </a:p>
          <a:p>
            <a:pPr lvl="1"/>
            <a:r>
              <a:rPr lang="en-US" dirty="0" err="1" smtClean="0"/>
              <a:t>Sildenafil</a:t>
            </a:r>
            <a:r>
              <a:rPr lang="en-US" dirty="0" smtClean="0"/>
              <a:t> for 2yrs : 	No cyanosis</a:t>
            </a:r>
          </a:p>
          <a:p>
            <a:pPr lvl="1"/>
            <a:r>
              <a:rPr lang="en-US" dirty="0" smtClean="0"/>
              <a:t> 				PVRI 12.63</a:t>
            </a:r>
          </a:p>
          <a:p>
            <a:pPr lvl="1"/>
            <a:r>
              <a:rPr lang="en-US" dirty="0" smtClean="0"/>
              <a:t>Partial balloon occlusion</a:t>
            </a:r>
          </a:p>
          <a:p>
            <a:pPr lvl="1"/>
            <a:r>
              <a:rPr lang="en-US" dirty="0" smtClean="0"/>
              <a:t>Surgical repair.</a:t>
            </a:r>
          </a:p>
          <a:p>
            <a:pPr lvl="1"/>
            <a:r>
              <a:rPr lang="en-US" dirty="0" smtClean="0"/>
              <a:t>After 4yrs of </a:t>
            </a:r>
            <a:r>
              <a:rPr lang="en-US" dirty="0" err="1" smtClean="0"/>
              <a:t>Sildenafil</a:t>
            </a:r>
            <a:r>
              <a:rPr lang="en-US" dirty="0" smtClean="0"/>
              <a:t> – </a:t>
            </a:r>
            <a:r>
              <a:rPr lang="en-US" dirty="0" err="1" smtClean="0"/>
              <a:t>assymptomatic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Advanced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pulmon</a:t>
            </a:r>
            <a:r>
              <a:rPr lang="en-US" dirty="0" smtClean="0"/>
              <a:t>ary arterial hypertension therapy.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Might have the potential to produce a reduction in pulmonary vascular resistance, lowering </a:t>
            </a:r>
            <a:r>
              <a:rPr lang="en-US" dirty="0" err="1" smtClean="0"/>
              <a:t>perioperative</a:t>
            </a:r>
            <a:r>
              <a:rPr lang="en-US" dirty="0" smtClean="0"/>
              <a:t> risks and possibly widening the range of cases amenable to surgical repair</a:t>
            </a:r>
          </a:p>
          <a:p>
            <a:pPr algn="r">
              <a:buNone/>
            </a:pP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Dimopoulos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et al. International journal of cardiology 2008</a:t>
            </a:r>
          </a:p>
          <a:p>
            <a:pPr>
              <a:buNone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Advanced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pulmon</a:t>
            </a:r>
            <a:r>
              <a:rPr lang="en-US" dirty="0" smtClean="0"/>
              <a:t>ary arterial hypertension therapy.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2911477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February 1990 to July 2008.</a:t>
            </a:r>
          </a:p>
          <a:p>
            <a:r>
              <a:rPr lang="en-GB" dirty="0" smtClean="0"/>
              <a:t>1212 cases (Surgical 915 and non-surgical 297)</a:t>
            </a:r>
          </a:p>
          <a:p>
            <a:r>
              <a:rPr lang="en-GB" dirty="0" smtClean="0"/>
              <a:t>Follow-up 97+/-57months</a:t>
            </a:r>
          </a:p>
          <a:p>
            <a:r>
              <a:rPr lang="en-GB" dirty="0" smtClean="0"/>
              <a:t>44 late death in surgical group  and 65 in non-surgical.</a:t>
            </a:r>
          </a:p>
          <a:p>
            <a:r>
              <a:rPr lang="en-GB" dirty="0" smtClean="0"/>
              <a:t>Results : In the 245 propensity score matched pairs, the actuarial survival of the surgical group was significantly higher than that of the non-surgical group when PVR was less than 15WU or </a:t>
            </a:r>
            <a:r>
              <a:rPr lang="en-GB" dirty="0" err="1" smtClean="0"/>
              <a:t>Qp</a:t>
            </a:r>
            <a:r>
              <a:rPr lang="en-GB" dirty="0" smtClean="0"/>
              <a:t>/Qs was larger than 1.25(P=0.000 and 0.001), but the actuarial survival between the two groups had no difference when PVR was larger than 15 WU or </a:t>
            </a:r>
            <a:r>
              <a:rPr lang="en-GB" dirty="0" err="1" smtClean="0"/>
              <a:t>Qp</a:t>
            </a:r>
            <a:r>
              <a:rPr lang="en-GB" dirty="0" smtClean="0"/>
              <a:t>/Qs was less than 1.25     ( P=0.596 and 0.424 )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r>
              <a:rPr lang="en-GB" sz="3200" dirty="0" smtClean="0"/>
              <a:t>The actuarial survival analysis to the surgical and non-surgical therapy regimes for congenital heart disease with severe pulmonary hypertension.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300" dirty="0" err="1" smtClean="0"/>
              <a:t>Gan</a:t>
            </a:r>
            <a:r>
              <a:rPr lang="en-GB" sz="1300" dirty="0" smtClean="0"/>
              <a:t> et al. </a:t>
            </a:r>
            <a:r>
              <a:rPr lang="en-GB" sz="1300" dirty="0" err="1" smtClean="0"/>
              <a:t>Zhonghua</a:t>
            </a:r>
            <a:r>
              <a:rPr lang="en-GB" sz="1300" dirty="0" smtClean="0"/>
              <a:t> </a:t>
            </a:r>
            <a:r>
              <a:rPr lang="en-GB" sz="1300" dirty="0" err="1" smtClean="0"/>
              <a:t>yi</a:t>
            </a:r>
            <a:r>
              <a:rPr lang="en-GB" sz="1300" dirty="0" smtClean="0"/>
              <a:t> </a:t>
            </a:r>
            <a:r>
              <a:rPr lang="en-GB" sz="1300" dirty="0" err="1" smtClean="0"/>
              <a:t>xue</a:t>
            </a:r>
            <a:r>
              <a:rPr lang="en-GB" sz="1300" dirty="0" smtClean="0"/>
              <a:t> </a:t>
            </a:r>
            <a:r>
              <a:rPr lang="en-GB" sz="1300" dirty="0" err="1" smtClean="0"/>
              <a:t>za</a:t>
            </a:r>
            <a:r>
              <a:rPr lang="en-GB" sz="1300" dirty="0" smtClean="0"/>
              <a:t> zhi.2010</a:t>
            </a:r>
            <a:endParaRPr lang="en-GB" sz="13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3600" b="0" dirty="0" smtClean="0">
                <a:solidFill>
                  <a:schemeClr val="tx1"/>
                </a:solidFill>
                <a:effectLst/>
              </a:rPr>
              <a:t>Introduction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848600" cy="5257800"/>
          </a:xfrm>
        </p:spPr>
        <p:txBody>
          <a:bodyPr/>
          <a:lstStyle/>
          <a:p>
            <a:pPr algn="just">
              <a:buSzPct val="60000"/>
              <a:buFontTx/>
              <a:buNone/>
            </a:pPr>
            <a:r>
              <a:rPr lang="en-US" dirty="0" smtClean="0">
                <a:sym typeface="Wingdings" pitchFamily="2" charset="2"/>
              </a:rPr>
              <a:t>Significant proportion of CHD population presents with PAH</a:t>
            </a:r>
            <a:r>
              <a:rPr lang="en-US" dirty="0" smtClean="0"/>
              <a:t> in developing countries</a:t>
            </a:r>
          </a:p>
          <a:p>
            <a:pPr algn="just">
              <a:buSzPct val="60000"/>
              <a:buFont typeface="Wingdings" pitchFamily="2" charset="2"/>
              <a:buNone/>
            </a:pPr>
            <a:endParaRPr lang="en-US" sz="1200" dirty="0" smtClean="0"/>
          </a:p>
          <a:p>
            <a:pPr algn="just">
              <a:buSzPct val="60000"/>
              <a:buFontTx/>
              <a:buNone/>
            </a:pPr>
            <a:r>
              <a:rPr lang="en-US" dirty="0" smtClean="0">
                <a:sym typeface="Wingdings" pitchFamily="2" charset="2"/>
              </a:rPr>
              <a:t></a:t>
            </a:r>
            <a:r>
              <a:rPr lang="en-US" dirty="0" smtClean="0"/>
              <a:t>Varying surgical outcomes reported in these patients with elevated PVR - response to surgery is often difficult to predict</a:t>
            </a:r>
          </a:p>
          <a:p>
            <a:pPr algn="just">
              <a:buSzPct val="60000"/>
              <a:buFont typeface="Wingdings" pitchFamily="2" charset="2"/>
              <a:buNone/>
            </a:pPr>
            <a:endParaRPr lang="en-US" sz="1200" dirty="0" smtClean="0"/>
          </a:p>
          <a:p>
            <a:pPr algn="just">
              <a:buSzPct val="60000"/>
              <a:buFontTx/>
              <a:buNone/>
            </a:pPr>
            <a:r>
              <a:rPr lang="en-US" dirty="0" smtClean="0">
                <a:sym typeface="Wingdings" pitchFamily="2" charset="2"/>
              </a:rPr>
              <a:t></a:t>
            </a:r>
            <a:r>
              <a:rPr lang="en-US" dirty="0" smtClean="0"/>
              <a:t>Surgical repair justified if PVR regresses or remains static postoperatively with resulting increase in long-term survival &amp; improvement in quality of life</a:t>
            </a:r>
          </a:p>
          <a:p>
            <a:endParaRPr lang="en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Experimental</a:t>
            </a:r>
          </a:p>
          <a:p>
            <a:r>
              <a:rPr lang="en-US" dirty="0" smtClean="0"/>
              <a:t>Circulating endothelial cells in the peripheral blood was identified as a potential biomarker for irreversibility</a:t>
            </a:r>
          </a:p>
          <a:p>
            <a:r>
              <a:rPr lang="en-US" dirty="0" smtClean="0"/>
              <a:t>Strong association of irreversibility and impaired endothelial cell apoptosis</a:t>
            </a:r>
          </a:p>
          <a:p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Smadja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et al. Circulation 2009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Noninvasive markers of irreversibility.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Technology have been available for more than 20 years , but there are some major limitations!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Lung transplant for Eisenmenger's syndrome have the highest mortality of all lung transplant patients.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Transplant surgery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Patients with Eisenmenger’s syndrome have a better event free survival compared to PAH of other etiologies.</a:t>
            </a:r>
          </a:p>
          <a:p>
            <a:r>
              <a:rPr lang="en-US" dirty="0" err="1" smtClean="0"/>
              <a:t>Dimopoulos</a:t>
            </a:r>
            <a:r>
              <a:rPr lang="en-US" dirty="0" smtClean="0"/>
              <a:t> et al : 5yr survival for patients with Eisenmenger’s syndrome on advanced therapy was 77%</a:t>
            </a:r>
            <a:endParaRPr lang="en-US" dirty="0"/>
          </a:p>
          <a:p>
            <a:r>
              <a:rPr lang="en-US" dirty="0" smtClean="0"/>
              <a:t>5yr survival for HLT or LT in Eisenmenger's syndrome is 51-54%</a:t>
            </a:r>
          </a:p>
          <a:p>
            <a:r>
              <a:rPr lang="en-US" dirty="0" smtClean="0"/>
              <a:t>Last resort if all other modalities have failed!!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Transplant surgery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7924800" cy="1143000"/>
          </a:xfrm>
        </p:spPr>
        <p:txBody>
          <a:bodyPr/>
          <a:lstStyle/>
          <a:p>
            <a:r>
              <a:rPr lang="en-ZA" sz="3600" b="1" dirty="0" smtClean="0"/>
              <a:t> </a:t>
            </a:r>
            <a:r>
              <a:rPr lang="en-ZA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Local experience with PVD in CHD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ZA" smtClean="0">
                <a:sym typeface="Wingdings" pitchFamily="2" charset="2"/>
              </a:rPr>
              <a:t> Cohort of patients with non-restrictive post-TV shunts &amp; </a:t>
            </a:r>
            <a:r>
              <a:rPr lang="en-ZA" smtClean="0">
                <a:solidFill>
                  <a:srgbClr val="FFC000"/>
                </a:solidFill>
                <a:sym typeface="Wingdings" pitchFamily="2" charset="2"/>
              </a:rPr>
              <a:t>PVRI &gt; 6,0 Wood U</a:t>
            </a:r>
            <a:r>
              <a:rPr lang="en-ZA" sz="2000" smtClean="0">
                <a:solidFill>
                  <a:srgbClr val="FFC000"/>
                </a:solidFill>
                <a:sym typeface="Wingdings" pitchFamily="2" charset="2"/>
              </a:rPr>
              <a:t></a:t>
            </a:r>
            <a:r>
              <a:rPr lang="en-ZA" smtClean="0">
                <a:solidFill>
                  <a:srgbClr val="FFC000"/>
                </a:solidFill>
                <a:sym typeface="Wingdings" pitchFamily="2" charset="2"/>
              </a:rPr>
              <a:t>m</a:t>
            </a:r>
            <a:r>
              <a:rPr lang="en-ZA" baseline="30000" smtClean="0">
                <a:solidFill>
                  <a:srgbClr val="FFC000"/>
                </a:solidFill>
                <a:sym typeface="Wingdings" pitchFamily="2" charset="2"/>
              </a:rPr>
              <a:t>2</a:t>
            </a:r>
          </a:p>
          <a:p>
            <a:pPr>
              <a:buFont typeface="Wingdings" pitchFamily="2" charset="2"/>
              <a:buChar char="Ø"/>
            </a:pPr>
            <a:r>
              <a:rPr lang="en-ZA" smtClean="0">
                <a:sym typeface="Wingdings" pitchFamily="2" charset="2"/>
              </a:rPr>
              <a:t>16 patients operated between 2001 &amp; 2009:</a:t>
            </a:r>
          </a:p>
          <a:p>
            <a:pPr>
              <a:buFontTx/>
              <a:buNone/>
            </a:pPr>
            <a:r>
              <a:rPr lang="en-ZA" smtClean="0">
                <a:sym typeface="Wingdings" pitchFamily="2" charset="2"/>
              </a:rPr>
              <a:t>     </a:t>
            </a:r>
            <a:r>
              <a:rPr lang="en-ZA" sz="2400" smtClean="0">
                <a:sym typeface="Wingdings" pitchFamily="2" charset="2"/>
              </a:rPr>
              <a:t> age: 1,5 - 23,0 yrs (median 6,4 yrs)</a:t>
            </a:r>
          </a:p>
          <a:p>
            <a:pPr algn="just">
              <a:buFontTx/>
              <a:buNone/>
            </a:pPr>
            <a:r>
              <a:rPr lang="en-ZA" sz="2400" smtClean="0">
                <a:sym typeface="Wingdings" pitchFamily="2" charset="2"/>
              </a:rPr>
              <a:t>       diagnosis:  VSD (n = 10)</a:t>
            </a:r>
          </a:p>
          <a:p>
            <a:pPr algn="just">
              <a:buFontTx/>
              <a:buNone/>
            </a:pPr>
            <a:r>
              <a:rPr lang="en-ZA" sz="2400" smtClean="0">
                <a:sym typeface="Wingdings" pitchFamily="2" charset="2"/>
              </a:rPr>
              <a:t>                            Complete AVSD (n = 4)</a:t>
            </a:r>
          </a:p>
          <a:p>
            <a:pPr algn="just">
              <a:buFontTx/>
              <a:buNone/>
            </a:pPr>
            <a:r>
              <a:rPr lang="en-ZA" sz="2400" smtClean="0">
                <a:sym typeface="Wingdings" pitchFamily="2" charset="2"/>
              </a:rPr>
              <a:t>                            PDA (n = 1)</a:t>
            </a:r>
          </a:p>
          <a:p>
            <a:pPr algn="just">
              <a:buFontTx/>
              <a:buNone/>
            </a:pPr>
            <a:r>
              <a:rPr lang="en-ZA" sz="2400" smtClean="0">
                <a:sym typeface="Wingdings" pitchFamily="2" charset="2"/>
              </a:rPr>
              <a:t>                            AORPA (n = 1)</a:t>
            </a:r>
          </a:p>
          <a:p>
            <a:pPr>
              <a:buFontTx/>
              <a:buNone/>
            </a:pPr>
            <a:r>
              <a:rPr lang="en-ZA" smtClean="0">
                <a:sym typeface="Wingdings" pitchFamily="2" charset="2"/>
              </a:rPr>
              <a:t> 10 patients not offered surgery due to diagnosis of Eisenmenger syn </a:t>
            </a:r>
          </a:p>
          <a:p>
            <a:pPr>
              <a:buFontTx/>
              <a:buNone/>
            </a:pPr>
            <a:r>
              <a:rPr lang="en-ZA" smtClean="0">
                <a:sym typeface="Wingdings" pitchFamily="2" charset="2"/>
              </a:rPr>
              <a:t>     </a:t>
            </a:r>
            <a:endParaRPr lang="en-Z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Local experience </a:t>
            </a:r>
            <a:r>
              <a:rPr lang="en-ZA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(cont)</a:t>
            </a:r>
            <a:endParaRPr lang="en-ZA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219200" y="1371600"/>
            <a:ext cx="7772400" cy="5257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ZA" u="sng" smtClean="0">
                <a:sym typeface="Wingdings" pitchFamily="2" charset="2"/>
              </a:rPr>
              <a:t>Pre-op haemodynamic variables</a:t>
            </a:r>
            <a:r>
              <a:rPr lang="en-ZA" smtClean="0">
                <a:sym typeface="Wingdings" pitchFamily="2" charset="2"/>
              </a:rPr>
              <a:t>:</a:t>
            </a:r>
          </a:p>
          <a:p>
            <a:pPr>
              <a:buFontTx/>
              <a:buNone/>
            </a:pPr>
            <a:r>
              <a:rPr lang="en-ZA" smtClean="0">
                <a:sym typeface="Wingdings" pitchFamily="2" charset="2"/>
              </a:rPr>
              <a:t>    </a:t>
            </a:r>
            <a:r>
              <a:rPr lang="en-ZA" sz="2400" smtClean="0">
                <a:sym typeface="Wingdings" pitchFamily="2" charset="2"/>
              </a:rPr>
              <a:t> </a:t>
            </a:r>
            <a:r>
              <a:rPr lang="en-ZA" sz="2400" smtClean="0">
                <a:solidFill>
                  <a:srgbClr val="FFC000"/>
                </a:solidFill>
                <a:sym typeface="Wingdings" pitchFamily="2" charset="2"/>
              </a:rPr>
              <a:t>mPAp</a:t>
            </a:r>
            <a:r>
              <a:rPr lang="en-ZA" sz="2400" smtClean="0">
                <a:sym typeface="Wingdings" pitchFamily="2" charset="2"/>
              </a:rPr>
              <a:t>: 69 mmHg (range: 30 - 118)</a:t>
            </a:r>
          </a:p>
          <a:p>
            <a:pPr>
              <a:buFontTx/>
              <a:buNone/>
            </a:pPr>
            <a:r>
              <a:rPr lang="en-ZA" sz="2400" smtClean="0">
                <a:sym typeface="Wingdings" pitchFamily="2" charset="2"/>
              </a:rPr>
              <a:t>      </a:t>
            </a:r>
            <a:r>
              <a:rPr lang="en-ZA" sz="2400" smtClean="0">
                <a:solidFill>
                  <a:srgbClr val="FFC000"/>
                </a:solidFill>
                <a:sym typeface="Wingdings" pitchFamily="2" charset="2"/>
              </a:rPr>
              <a:t>PVRI</a:t>
            </a:r>
            <a:r>
              <a:rPr lang="en-ZA" sz="2400" smtClean="0">
                <a:sym typeface="Wingdings" pitchFamily="2" charset="2"/>
              </a:rPr>
              <a:t>: 6,6 Wood U</a:t>
            </a:r>
            <a:r>
              <a:rPr lang="en-ZA" sz="1800" smtClean="0">
                <a:sym typeface="Wingdings" pitchFamily="2" charset="2"/>
              </a:rPr>
              <a:t></a:t>
            </a:r>
            <a:r>
              <a:rPr lang="en-ZA" sz="2400" smtClean="0">
                <a:sym typeface="Wingdings" pitchFamily="2" charset="2"/>
              </a:rPr>
              <a:t>m</a:t>
            </a:r>
            <a:r>
              <a:rPr lang="en-ZA" sz="2400" baseline="30000" smtClean="0">
                <a:sym typeface="Wingdings" pitchFamily="2" charset="2"/>
              </a:rPr>
              <a:t>2</a:t>
            </a:r>
            <a:r>
              <a:rPr lang="en-ZA" sz="2400" smtClean="0">
                <a:sym typeface="Wingdings" pitchFamily="2" charset="2"/>
              </a:rPr>
              <a:t> (range: 6,1 - 69,6)</a:t>
            </a:r>
            <a:endParaRPr lang="en-ZA" sz="2400" baseline="30000" smtClean="0">
              <a:sym typeface="Wingdings" pitchFamily="2" charset="2"/>
            </a:endParaRPr>
          </a:p>
          <a:p>
            <a:pPr>
              <a:buFontTx/>
              <a:buNone/>
            </a:pPr>
            <a:r>
              <a:rPr lang="en-ZA" sz="2400" smtClean="0">
                <a:sym typeface="Wingdings" pitchFamily="2" charset="2"/>
              </a:rPr>
              <a:t>      </a:t>
            </a:r>
            <a:r>
              <a:rPr lang="en-ZA" sz="2400" smtClean="0">
                <a:solidFill>
                  <a:srgbClr val="FFC000"/>
                </a:solidFill>
                <a:sym typeface="Wingdings" pitchFamily="2" charset="2"/>
              </a:rPr>
              <a:t>Qp:Qs</a:t>
            </a:r>
            <a:r>
              <a:rPr lang="en-ZA" sz="2400" smtClean="0">
                <a:sym typeface="Wingdings" pitchFamily="2" charset="2"/>
              </a:rPr>
              <a:t>: 1,6 (range: 0,4 - 2,5)</a:t>
            </a:r>
          </a:p>
          <a:p>
            <a:pPr>
              <a:buFontTx/>
              <a:buNone/>
            </a:pPr>
            <a:r>
              <a:rPr lang="en-ZA" sz="2400" smtClean="0">
                <a:sym typeface="Wingdings" pitchFamily="2" charset="2"/>
              </a:rPr>
              <a:t>      </a:t>
            </a:r>
            <a:r>
              <a:rPr lang="en-ZA" sz="2400" smtClean="0">
                <a:solidFill>
                  <a:srgbClr val="FFC000"/>
                </a:solidFill>
                <a:sym typeface="Wingdings" pitchFamily="2" charset="2"/>
              </a:rPr>
              <a:t>Rp:Rs</a:t>
            </a:r>
            <a:r>
              <a:rPr lang="en-ZA" sz="2400" smtClean="0">
                <a:sym typeface="Wingdings" pitchFamily="2" charset="2"/>
              </a:rPr>
              <a:t>: 0,5 (range: 0,2 - 3,1)</a:t>
            </a:r>
          </a:p>
          <a:p>
            <a:pPr>
              <a:buFontTx/>
              <a:buNone/>
            </a:pPr>
            <a:r>
              <a:rPr lang="en-ZA" sz="2400" smtClean="0">
                <a:sym typeface="Wingdings" pitchFamily="2" charset="2"/>
              </a:rPr>
              <a:t>      </a:t>
            </a:r>
            <a:r>
              <a:rPr lang="en-ZA" sz="2400" smtClean="0">
                <a:solidFill>
                  <a:srgbClr val="FFC000"/>
                </a:solidFill>
                <a:sym typeface="Wingdings" pitchFamily="2" charset="2"/>
              </a:rPr>
              <a:t>Reversibility of PVR on O</a:t>
            </a:r>
            <a:r>
              <a:rPr lang="en-ZA" sz="2400" baseline="-25000" smtClean="0">
                <a:solidFill>
                  <a:srgbClr val="FFC000"/>
                </a:solidFill>
                <a:sym typeface="Wingdings" pitchFamily="2" charset="2"/>
              </a:rPr>
              <a:t>2</a:t>
            </a:r>
            <a:r>
              <a:rPr lang="en-ZA" sz="2400" smtClean="0">
                <a:sym typeface="Wingdings" pitchFamily="2" charset="2"/>
              </a:rPr>
              <a:t>: 7 patients</a:t>
            </a:r>
          </a:p>
          <a:p>
            <a:pPr>
              <a:buFont typeface="Wingdings" pitchFamily="2" charset="2"/>
              <a:buChar char="Ø"/>
            </a:pPr>
            <a:r>
              <a:rPr lang="en-ZA" u="sng" smtClean="0">
                <a:sym typeface="Wingdings" pitchFamily="2" charset="2"/>
              </a:rPr>
              <a:t>Surgical procedures</a:t>
            </a:r>
            <a:r>
              <a:rPr lang="en-ZA" smtClean="0">
                <a:sym typeface="Wingdings" pitchFamily="2" charset="2"/>
              </a:rPr>
              <a:t>:</a:t>
            </a:r>
          </a:p>
          <a:p>
            <a:pPr>
              <a:buFontTx/>
              <a:buNone/>
            </a:pPr>
            <a:r>
              <a:rPr lang="en-ZA" smtClean="0">
                <a:sym typeface="Wingdings" pitchFamily="2" charset="2"/>
              </a:rPr>
              <a:t>    </a:t>
            </a:r>
            <a:r>
              <a:rPr lang="en-ZA" sz="2400" smtClean="0">
                <a:sym typeface="Wingdings" pitchFamily="2" charset="2"/>
              </a:rPr>
              <a:t> Initial PAB in 3 patients</a:t>
            </a:r>
          </a:p>
          <a:p>
            <a:pPr>
              <a:buFontTx/>
              <a:buNone/>
            </a:pPr>
            <a:r>
              <a:rPr lang="en-ZA" sz="2400" smtClean="0">
                <a:sym typeface="Wingdings" pitchFamily="2" charset="2"/>
              </a:rPr>
              <a:t>            1 pt - progression of PVD - debanded</a:t>
            </a:r>
          </a:p>
          <a:p>
            <a:pPr>
              <a:buFontTx/>
              <a:buNone/>
            </a:pPr>
            <a:r>
              <a:rPr lang="en-ZA" sz="2400" smtClean="0">
                <a:sym typeface="Wingdings" pitchFamily="2" charset="2"/>
              </a:rPr>
              <a:t>            2 pts - regression of PVD - full correction</a:t>
            </a:r>
          </a:p>
          <a:p>
            <a:pPr>
              <a:buFontTx/>
              <a:buNone/>
            </a:pPr>
            <a:r>
              <a:rPr lang="en-ZA" sz="2400" smtClean="0">
                <a:sym typeface="Wingdings" pitchFamily="2" charset="2"/>
              </a:rPr>
              <a:t>      Full correction in 15 patients</a:t>
            </a:r>
            <a:endParaRPr lang="en-ZA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Local experience </a:t>
            </a:r>
            <a:r>
              <a:rPr lang="en-ZA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(cont)</a:t>
            </a:r>
            <a:endParaRPr lang="en-ZA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219200" y="1371600"/>
            <a:ext cx="77724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ZA" u="sng" dirty="0" smtClean="0">
                <a:sym typeface="Wingdings" pitchFamily="2" charset="2"/>
              </a:rPr>
              <a:t>Operative</a:t>
            </a:r>
            <a:r>
              <a:rPr lang="en-ZA" dirty="0" smtClean="0">
                <a:sym typeface="Wingdings" pitchFamily="2" charset="2"/>
              </a:rPr>
              <a:t> mortality: 0%</a:t>
            </a:r>
          </a:p>
          <a:p>
            <a:pPr>
              <a:buFont typeface="Wingdings" pitchFamily="2" charset="2"/>
              <a:buChar char="Ø"/>
            </a:pPr>
            <a:r>
              <a:rPr lang="en-ZA" dirty="0" smtClean="0">
                <a:sym typeface="Wingdings" pitchFamily="2" charset="2"/>
              </a:rPr>
              <a:t>Major morbidity: 1 x ARF </a:t>
            </a:r>
            <a:endParaRPr lang="en-ZA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en-ZA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en-ZA" dirty="0" smtClean="0">
                <a:sym typeface="Wingdings" pitchFamily="2" charset="2"/>
              </a:rPr>
              <a:t>LOS</a:t>
            </a:r>
            <a:r>
              <a:rPr lang="en-ZA" dirty="0" smtClean="0">
                <a:sym typeface="Wingdings" pitchFamily="2" charset="2"/>
              </a:rPr>
              <a:t>: ICU &amp; total hospital stay significantly longer than in group without PVD</a:t>
            </a:r>
          </a:p>
          <a:p>
            <a:pPr>
              <a:buFont typeface="Wingdings" pitchFamily="2" charset="2"/>
              <a:buChar char="Ø"/>
            </a:pPr>
            <a:r>
              <a:rPr lang="en-ZA" u="sng" dirty="0" smtClean="0">
                <a:sym typeface="Wingdings" pitchFamily="2" charset="2"/>
              </a:rPr>
              <a:t>Follow-up</a:t>
            </a:r>
            <a:r>
              <a:rPr lang="en-ZA" dirty="0" smtClean="0">
                <a:sym typeface="Wingdings" pitchFamily="2" charset="2"/>
              </a:rPr>
              <a:t>: 25 months (range: 2 - 96):</a:t>
            </a:r>
          </a:p>
          <a:p>
            <a:pPr>
              <a:buFontTx/>
              <a:buNone/>
            </a:pPr>
            <a:r>
              <a:rPr lang="en-ZA" dirty="0" smtClean="0">
                <a:sym typeface="Wingdings" pitchFamily="2" charset="2"/>
              </a:rPr>
              <a:t>   </a:t>
            </a:r>
            <a:r>
              <a:rPr lang="en-ZA" sz="2400" dirty="0" smtClean="0">
                <a:sym typeface="Wingdings" pitchFamily="2" charset="2"/>
              </a:rPr>
              <a:t> no intermediate deaths (1 pt lost to fu)</a:t>
            </a:r>
          </a:p>
          <a:p>
            <a:pPr>
              <a:buFontTx/>
              <a:buNone/>
            </a:pPr>
            <a:r>
              <a:rPr lang="en-ZA" sz="2400" dirty="0" smtClean="0">
                <a:sym typeface="Wingdings" pitchFamily="2" charset="2"/>
              </a:rPr>
              <a:t>    8 pts (54%) - marked regression of PAH &amp; improvement in clinical condition</a:t>
            </a:r>
          </a:p>
          <a:p>
            <a:pPr>
              <a:buFontTx/>
              <a:buNone/>
            </a:pPr>
            <a:r>
              <a:rPr lang="en-ZA" sz="2400" dirty="0" smtClean="0">
                <a:sym typeface="Wingdings" pitchFamily="2" charset="2"/>
              </a:rPr>
              <a:t>    5 pts (33%) - clinical improvement  but retained some degree of PAH</a:t>
            </a:r>
          </a:p>
          <a:p>
            <a:pPr>
              <a:buFontTx/>
              <a:buNone/>
            </a:pPr>
            <a:r>
              <a:rPr lang="en-ZA" sz="2400" dirty="0" smtClean="0">
                <a:sym typeface="Wingdings" pitchFamily="2" charset="2"/>
              </a:rPr>
              <a:t>    2 pts (13%) - progression of PAH despite surgery</a:t>
            </a:r>
          </a:p>
          <a:p>
            <a:pPr>
              <a:buFont typeface="Wingdings" pitchFamily="2" charset="2"/>
              <a:buChar char="Ø"/>
            </a:pPr>
            <a:endParaRPr lang="en-ZA" dirty="0" smtClean="0">
              <a:sym typeface="Wingdings" pitchFamily="2" charset="2"/>
            </a:endParaRPr>
          </a:p>
          <a:p>
            <a:pPr>
              <a:buFontTx/>
              <a:buNone/>
            </a:pPr>
            <a:endParaRPr lang="en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Local experience: Conclusions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ZA" dirty="0" smtClean="0">
                <a:sym typeface="Wingdings" pitchFamily="2" charset="2"/>
              </a:rPr>
              <a:t>Pts operated on with acceptable mortality although resource utilization is increased</a:t>
            </a:r>
          </a:p>
          <a:p>
            <a:pPr>
              <a:buFont typeface="Wingdings" pitchFamily="2" charset="2"/>
              <a:buChar char="Ø"/>
            </a:pPr>
            <a:r>
              <a:rPr lang="en-ZA" dirty="0" smtClean="0">
                <a:sym typeface="Wingdings" pitchFamily="2" charset="2"/>
              </a:rPr>
              <a:t>Close follow-up of intermediate outcome group required</a:t>
            </a:r>
          </a:p>
          <a:p>
            <a:pPr>
              <a:buFont typeface="Wingdings" pitchFamily="2" charset="2"/>
              <a:buChar char="Ø"/>
            </a:pPr>
            <a:r>
              <a:rPr lang="en-ZA" dirty="0" smtClean="0">
                <a:sym typeface="Wingdings" pitchFamily="2" charset="2"/>
              </a:rPr>
              <a:t>If post operative PAH progresses patients can be reverted back to Eisenmenger physiology by:</a:t>
            </a:r>
          </a:p>
          <a:p>
            <a:pPr>
              <a:buFontTx/>
              <a:buNone/>
            </a:pPr>
            <a:r>
              <a:rPr lang="en-ZA" dirty="0" smtClean="0">
                <a:sym typeface="Wingdings" pitchFamily="2" charset="2"/>
              </a:rPr>
              <a:t>        atrial septectomy</a:t>
            </a:r>
          </a:p>
          <a:p>
            <a:pPr>
              <a:buFontTx/>
              <a:buNone/>
            </a:pPr>
            <a:r>
              <a:rPr lang="en-ZA" dirty="0" smtClean="0">
                <a:sym typeface="Wingdings" pitchFamily="2" charset="2"/>
              </a:rPr>
              <a:t>        creation of </a:t>
            </a:r>
            <a:r>
              <a:rPr lang="en-ZA" smtClean="0">
                <a:sym typeface="Wingdings" pitchFamily="2" charset="2"/>
              </a:rPr>
              <a:t>Potts shunt</a:t>
            </a:r>
            <a:endParaRPr lang="en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Pulmonary vascular disease secondary to congenital heart disease is a preventable illness, especially if repair is offered to children less than 2yrs of age.</a:t>
            </a:r>
          </a:p>
          <a:p>
            <a:r>
              <a:rPr lang="en-ZA" dirty="0" smtClean="0"/>
              <a:t>Every effort must be made to identify children with CHD early and appropriate surgical correction offered.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Summary</a:t>
            </a:r>
            <a:endParaRPr lang="en-GB" dirty="0"/>
          </a:p>
        </p:txBody>
      </p:sp>
      <p:pic>
        <p:nvPicPr>
          <p:cNvPr id="4" name="Picture 4" descr="UV Stro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48275"/>
            <a:ext cx="914400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18499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76672"/>
            <a:ext cx="4248472" cy="581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476250"/>
            <a:ext cx="8677275" cy="11969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1200" dirty="0"/>
              <a:t> </a:t>
            </a:r>
            <a:r>
              <a:rPr lang="en-US" sz="16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Time course of change in the ratio of pulmonary to systemic vascular resistance with: a. normal pulmonary circulation (thick line); b. with high pressure, high flow congenital cardiac structural lesion (e.g., ventricular septal defect) (dotted line), and c. high flow congenital cardiac lesion (e.g., </a:t>
            </a:r>
            <a:r>
              <a:rPr lang="en-US" sz="1600" dirty="0" err="1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atrial</a:t>
            </a:r>
            <a:r>
              <a:rPr lang="en-US" sz="1600" dirty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septal defect) (thin line). B = birth. The thick line depicts the normal pattern of fall in pulmonary vascular resistance.</a:t>
            </a:r>
            <a:r>
              <a:rPr lang="en-US" sz="1600" dirty="0" smtClean="0">
                <a:solidFill>
                  <a:schemeClr val="bg1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600" dirty="0">
              <a:solidFill>
                <a:schemeClr val="bg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9" name="Content Placeholder 3" descr="PHT diagram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5513" y="2060575"/>
            <a:ext cx="4110037" cy="2989263"/>
          </a:xfrm>
        </p:spPr>
      </p:pic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1785918" y="5429264"/>
            <a:ext cx="56880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  <a:p>
            <a:pPr algn="r"/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T.Kulik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et al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Pulmonary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arterial hypertension associated with congenital heart disease,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Pediatr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Cardiol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(2009)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Patients with IPAH and a patent foramen </a:t>
            </a:r>
            <a:r>
              <a:rPr lang="en-US" dirty="0" err="1" smtClean="0"/>
              <a:t>ovale</a:t>
            </a:r>
            <a:r>
              <a:rPr lang="en-US" dirty="0" smtClean="0"/>
              <a:t> were found to have a survival advantage over those without a  patent foramen </a:t>
            </a:r>
            <a:r>
              <a:rPr lang="en-US" dirty="0" err="1" smtClean="0"/>
              <a:t>ovale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Patients with Eisenmenger’s syndrome caused by a atrial septal defect have a better prognosis than IPAH patients with an intact atrial septum.</a:t>
            </a:r>
          </a:p>
          <a:p>
            <a:pPr>
              <a:buNone/>
            </a:pPr>
            <a:r>
              <a:rPr lang="en-GB" sz="1600" dirty="0" err="1" smtClean="0"/>
              <a:t>Rosenzweig</a:t>
            </a:r>
            <a:r>
              <a:rPr lang="en-US" sz="1500" dirty="0" smtClean="0"/>
              <a:t> et al. Eisenmenger’s syndrome: Current management. Progress in cardiovascular diseases. </a:t>
            </a:r>
            <a:r>
              <a:rPr lang="en-US" sz="1500" dirty="0" err="1" smtClean="0"/>
              <a:t>Vol</a:t>
            </a:r>
            <a:r>
              <a:rPr lang="en-US" sz="1500" dirty="0" smtClean="0"/>
              <a:t> 45 No.2 2002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dirty="0" smtClean="0"/>
              <a:t>Atrial Septostomy (AS)</a:t>
            </a:r>
            <a:endParaRPr lang="en-US" sz="4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Mechanism:</a:t>
            </a:r>
          </a:p>
          <a:p>
            <a:pPr lvl="1"/>
            <a:r>
              <a:rPr lang="en-US" dirty="0" smtClean="0"/>
              <a:t>Intra- atrial right to left shunt decompress the failing right ventricle and increase left ventricular preload, thereby increasing systemic blood flow and improving systemic oxygen transport despite arterial oxygen desaturation.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Atrial Septostomy (AS)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Mortality: </a:t>
            </a:r>
          </a:p>
          <a:p>
            <a:pPr lvl="1"/>
            <a:r>
              <a:rPr lang="en-US" dirty="0" smtClean="0"/>
              <a:t>During or immediately following AS : 13% </a:t>
            </a:r>
          </a:p>
          <a:p>
            <a:pPr lvl="1"/>
            <a:r>
              <a:rPr lang="en-US" dirty="0" smtClean="0"/>
              <a:t>30 day Survival : 82%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Most advanced PAH had the worst outcome</a:t>
            </a:r>
          </a:p>
          <a:p>
            <a:pPr lvl="1"/>
            <a:r>
              <a:rPr lang="en-US" dirty="0" smtClean="0"/>
              <a:t>Markedly elevated pulmonary vascular resistance</a:t>
            </a:r>
          </a:p>
          <a:p>
            <a:pPr lvl="1"/>
            <a:r>
              <a:rPr lang="en-US" dirty="0" smtClean="0"/>
              <a:t>Arterial oxygen saturations &lt; 80% at rest</a:t>
            </a:r>
          </a:p>
          <a:p>
            <a:pPr lvl="1"/>
            <a:r>
              <a:rPr lang="en-US" dirty="0" smtClean="0"/>
              <a:t>Severe right heat failure (Low CO and Raised RAP )</a:t>
            </a:r>
          </a:p>
          <a:p>
            <a:pPr>
              <a:buNone/>
            </a:pPr>
            <a:endParaRPr lang="en-US" sz="1700" dirty="0" smtClean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Doyle et al. </a:t>
            </a:r>
            <a:r>
              <a:rPr lang="en-US" sz="1700" dirty="0" smtClean="0"/>
              <a:t>Surgical Treatment/Interventions for Pulmonary Arterial Hypertension : ACCP Evidence –based clinical practice guidelines. Chest 2004</a:t>
            </a:r>
          </a:p>
          <a:p>
            <a:pPr>
              <a:buNone/>
            </a:pPr>
            <a:endParaRPr lang="en-US" sz="17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Atrial Septostomy (AS)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Improved cardiac output (15%-60%)</a:t>
            </a:r>
          </a:p>
          <a:p>
            <a:pPr lvl="1"/>
            <a:r>
              <a:rPr lang="en-US" dirty="0" smtClean="0"/>
              <a:t>Improved NYHA functional class and 6MW</a:t>
            </a:r>
          </a:p>
          <a:p>
            <a:pPr lvl="1"/>
            <a:r>
              <a:rPr lang="en-US" dirty="0" smtClean="0"/>
              <a:t>Reported success rate for bridging patients to transplant range from 30%-40%</a:t>
            </a:r>
          </a:p>
          <a:p>
            <a:r>
              <a:rPr lang="en-US" dirty="0" smtClean="0"/>
              <a:t>Goal : Palliation, restoration and maintenance of clinical stability until a transplant can be performed.</a:t>
            </a:r>
          </a:p>
          <a:p>
            <a:pPr>
              <a:buNone/>
            </a:pPr>
            <a:r>
              <a:rPr lang="en-US" sz="1400" dirty="0" smtClean="0"/>
              <a:t>McLaughlin et al. Expert Consensus Document on Pulmonary Hypertension. JACC </a:t>
            </a:r>
            <a:r>
              <a:rPr lang="en-US" sz="1400" dirty="0" err="1" smtClean="0"/>
              <a:t>Vol</a:t>
            </a:r>
            <a:r>
              <a:rPr lang="en-US" sz="1400" dirty="0" smtClean="0"/>
              <a:t> 53. No17 ,2009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Atrial Septostomy (AS)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500174"/>
            <a:ext cx="4972047" cy="4457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6000768"/>
            <a:ext cx="8229600" cy="1042982"/>
          </a:xfrm>
        </p:spPr>
        <p:txBody>
          <a:bodyPr>
            <a:normAutofit/>
          </a:bodyPr>
          <a:lstStyle/>
          <a:p>
            <a:pPr algn="r"/>
            <a:r>
              <a:rPr 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Diller et all. Presentation, survival, prospects, and predictors of death in Eisenmenger’s syndrome: a combined retrospective and case-control study. European Heart Journal 2006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Natural history of Eisenmenger’s syndrome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Recommendations:</a:t>
            </a:r>
          </a:p>
          <a:p>
            <a:pPr lvl="1"/>
            <a:r>
              <a:rPr lang="en-US" b="1" dirty="0" smtClean="0"/>
              <a:t>In select patients with PAH unresponsive to medical management, AS should be considered.</a:t>
            </a:r>
          </a:p>
          <a:p>
            <a:pPr lvl="1"/>
            <a:r>
              <a:rPr lang="en-US" dirty="0" smtClean="0"/>
              <a:t>Quality of evidence : low</a:t>
            </a:r>
          </a:p>
          <a:p>
            <a:pPr lvl="1"/>
            <a:r>
              <a:rPr lang="en-US" dirty="0" smtClean="0"/>
              <a:t>Net Benefit : Intermediate</a:t>
            </a:r>
          </a:p>
          <a:p>
            <a:pPr lvl="1"/>
            <a:r>
              <a:rPr lang="en-US" dirty="0" smtClean="0"/>
              <a:t>Strength of recommendation : C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sz="1400" dirty="0" smtClean="0"/>
              <a:t>Doyle et al. Surgical Treatment/Interventions for Pulmonary Arterial Hypertension : ACCP Evidence –based clinical practice guidelines. Chest 2004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Atrial Septostomy (AS)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14950"/>
            <a:ext cx="8229600" cy="91121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Warren J. Cantor. Determinants of survival and length of survival in adults with Eisenmenger’s syndrome (Am J </a:t>
            </a:r>
            <a:r>
              <a:rPr lang="en-US" dirty="0" err="1" smtClean="0"/>
              <a:t>Cardiol</a:t>
            </a:r>
            <a:r>
              <a:rPr lang="en-US" dirty="0" smtClean="0"/>
              <a:t> 1999)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Moet </a:t>
            </a:r>
            <a:r>
              <a:rPr lang="en-US" dirty="0" err="1" smtClean="0">
                <a:solidFill>
                  <a:srgbClr val="FF0000"/>
                </a:solidFill>
              </a:rPr>
              <a:t>ek</a:t>
            </a:r>
            <a:r>
              <a:rPr lang="en-US" dirty="0" smtClean="0">
                <a:solidFill>
                  <a:srgbClr val="FF0000"/>
                </a:solidFill>
              </a:rPr>
              <a:t> die slide </a:t>
            </a:r>
            <a:r>
              <a:rPr lang="en-US" dirty="0" err="1" smtClean="0">
                <a:solidFill>
                  <a:srgbClr val="FF0000"/>
                </a:solidFill>
              </a:rPr>
              <a:t>gebruik</a:t>
            </a:r>
            <a:r>
              <a:rPr lang="en-US" dirty="0" smtClean="0">
                <a:solidFill>
                  <a:srgbClr val="FF0000"/>
                </a:solidFill>
              </a:rPr>
              <a:t>? Ander </a:t>
            </a:r>
            <a:r>
              <a:rPr lang="en-US" dirty="0" err="1" smtClean="0">
                <a:solidFill>
                  <a:srgbClr val="FF0000"/>
                </a:solidFill>
              </a:rPr>
              <a:t>grafiek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eenvoudiger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Natural history of Eisenmenger’s syndrome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143116"/>
            <a:ext cx="391055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89" y="1643050"/>
            <a:ext cx="3594739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350" y="1341438"/>
            <a:ext cx="57277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79388" y="6678613"/>
            <a:ext cx="8783637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9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000"/>
              <a:t>Copyright ©2009 American College of Cardiology Foundation. 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79388" y="6237288"/>
            <a:ext cx="8783637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Ctr="1">
            <a:spAutoFit/>
          </a:bodyPr>
          <a:lstStyle/>
          <a:p>
            <a:pPr algn="ctr" fontAlgn="auto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sz="800" b="1" dirty="0" err="1">
                <a:solidFill>
                  <a:schemeClr val="bg1">
                    <a:lumMod val="10000"/>
                  </a:schemeClr>
                </a:solidFill>
              </a:rPr>
              <a:t>Beghetti</a:t>
            </a:r>
            <a:r>
              <a:rPr lang="en-GB" sz="800" b="1" dirty="0">
                <a:solidFill>
                  <a:schemeClr val="bg1">
                    <a:lumMod val="10000"/>
                  </a:schemeClr>
                </a:solidFill>
              </a:rPr>
              <a:t>, M. </a:t>
            </a:r>
            <a:r>
              <a:rPr lang="en-GB" sz="800" b="1" i="1" dirty="0">
                <a:solidFill>
                  <a:schemeClr val="bg1">
                    <a:lumMod val="10000"/>
                  </a:schemeClr>
                </a:solidFill>
              </a:rPr>
              <a:t>et al</a:t>
            </a:r>
            <a:r>
              <a:rPr lang="en-GB" sz="800" b="1" dirty="0">
                <a:solidFill>
                  <a:schemeClr val="bg1">
                    <a:lumMod val="10000"/>
                  </a:schemeClr>
                </a:solidFill>
              </a:rPr>
              <a:t>. J Am </a:t>
            </a:r>
            <a:r>
              <a:rPr lang="en-GB" sz="800" b="1" dirty="0" err="1">
                <a:solidFill>
                  <a:schemeClr val="bg1">
                    <a:lumMod val="10000"/>
                  </a:schemeClr>
                </a:solidFill>
              </a:rPr>
              <a:t>Coll</a:t>
            </a:r>
            <a:r>
              <a:rPr lang="en-GB" sz="800" b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GB" sz="800" b="1" dirty="0" err="1">
                <a:solidFill>
                  <a:schemeClr val="bg1">
                    <a:lumMod val="10000"/>
                  </a:schemeClr>
                </a:solidFill>
              </a:rPr>
              <a:t>Cardiol</a:t>
            </a:r>
            <a:r>
              <a:rPr lang="en-GB" sz="800" b="1" dirty="0">
                <a:solidFill>
                  <a:schemeClr val="bg1">
                    <a:lumMod val="10000"/>
                  </a:schemeClr>
                </a:solidFill>
              </a:rPr>
              <a:t> 2009;53:733-740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79388" y="77788"/>
            <a:ext cx="8783637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b="1">
                <a:solidFill>
                  <a:srgbClr val="E1823B"/>
                </a:solidFill>
                <a:latin typeface="Berlin Sans FB Demi" pitchFamily="34" charset="0"/>
              </a:rPr>
              <a:t>The 3 Pathophysiological Pathways in Pulmonary Arterial Hypertension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Reserved for end-stage disease</a:t>
            </a:r>
          </a:p>
          <a:p>
            <a:r>
              <a:rPr lang="en-US" dirty="0" smtClean="0"/>
              <a:t>Options available :</a:t>
            </a:r>
          </a:p>
          <a:p>
            <a:pPr lvl="1"/>
            <a:r>
              <a:rPr lang="en-US" dirty="0" smtClean="0"/>
              <a:t>Atrial Septostomy (AS).</a:t>
            </a:r>
          </a:p>
          <a:p>
            <a:pPr lvl="1"/>
            <a:r>
              <a:rPr lang="en-US" dirty="0" smtClean="0"/>
              <a:t>Heart-lung or Lung transplantation.</a:t>
            </a:r>
          </a:p>
          <a:p>
            <a:pPr lvl="1"/>
            <a:r>
              <a:rPr lang="en-US" dirty="0" smtClean="0"/>
              <a:t>Other</a:t>
            </a:r>
          </a:p>
          <a:p>
            <a:pPr lvl="2"/>
            <a:r>
              <a:rPr lang="en-US" dirty="0" smtClean="0"/>
              <a:t>RV mechanical assistance.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PA banding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Interventional/Surgical Treatment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Definition: </a:t>
            </a:r>
          </a:p>
          <a:p>
            <a:pPr lvl="1"/>
            <a:r>
              <a:rPr lang="en-ZA" dirty="0" smtClean="0"/>
              <a:t>Pulmonary artery pressure &gt; 25mmHg at rest</a:t>
            </a:r>
          </a:p>
          <a:p>
            <a:pPr lvl="4"/>
            <a:r>
              <a:rPr lang="en-ZA" dirty="0" smtClean="0"/>
              <a:t>OR</a:t>
            </a:r>
          </a:p>
          <a:p>
            <a:pPr lvl="1"/>
            <a:r>
              <a:rPr lang="en-ZA" dirty="0" smtClean="0"/>
              <a:t>Pulmonary artery pressure &gt; 30mmHg during exercise</a:t>
            </a:r>
          </a:p>
          <a:p>
            <a:pPr lvl="1"/>
            <a:r>
              <a:rPr lang="en-ZA" dirty="0" smtClean="0"/>
              <a:t>Normal resting cardiac output</a:t>
            </a:r>
          </a:p>
          <a:p>
            <a:pPr lvl="1"/>
            <a:r>
              <a:rPr lang="en-ZA" dirty="0" smtClean="0"/>
              <a:t>Resting pulmonary vascular resistance above         3 Wood units</a:t>
            </a:r>
          </a:p>
          <a:p>
            <a:pPr lvl="1">
              <a:buNone/>
            </a:pPr>
            <a:r>
              <a:rPr lang="en-ZA" sz="1200" dirty="0" err="1" smtClean="0"/>
              <a:t>Dimopoulos</a:t>
            </a:r>
            <a:r>
              <a:rPr lang="en-ZA" sz="1200" dirty="0" smtClean="0"/>
              <a:t> et al. International journal of Cardiology 2008</a:t>
            </a:r>
            <a:endParaRPr lang="en-GB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Pulmonary arterial hypertension</a:t>
            </a:r>
            <a:br>
              <a:rPr lang="en-ZA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43379"/>
            <a:ext cx="8186766" cy="1928827"/>
          </a:xfrm>
        </p:spPr>
        <p:txBody>
          <a:bodyPr>
            <a:normAutofit fontScale="85000" lnSpcReduction="20000"/>
          </a:bodyPr>
          <a:lstStyle/>
          <a:p>
            <a:r>
              <a:rPr lang="en-ZA" dirty="0" smtClean="0"/>
              <a:t>Eisenmenger’s syndrome describes the elevation of pulmonary arterial pressure to the systemic level caused by increased pulmonary vascular resistance with reversal or bi-directional shunting through a large intracardiac or extracardiac congenital heart defect.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Eisenmenger’s syndrome</a:t>
            </a:r>
            <a:endParaRPr lang="en-GB" dirty="0"/>
          </a:p>
        </p:txBody>
      </p:sp>
      <p:pic>
        <p:nvPicPr>
          <p:cNvPr id="1026" name="Picture 2" descr="F:\Surgery in PHT\Powerpoint lesing\Pictures\Eisenmenger_Syndrome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1285860"/>
            <a:ext cx="3618506" cy="27098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The functional and structural status of the pulmonary vascular bed plays a pivotal role in the presentation and outcome of the child with congenital heart disease</a:t>
            </a:r>
          </a:p>
          <a:p>
            <a:r>
              <a:rPr lang="en-ZA" dirty="0" smtClean="0"/>
              <a:t>Childhood Eisenmenger’s syndrome is rare in countries with good referral and screening programs</a:t>
            </a:r>
          </a:p>
          <a:p>
            <a:r>
              <a:rPr lang="en-ZA" dirty="0" smtClean="0"/>
              <a:t>In Papua New Guinea the incidence of pulmonary vascular disease that precluded surgical repair of a shunt was 21%</a:t>
            </a:r>
          </a:p>
          <a:p>
            <a:pPr>
              <a:buNone/>
            </a:pPr>
            <a:r>
              <a:rPr lang="en-ZA" sz="1300" dirty="0" err="1" smtClean="0"/>
              <a:t>Kulik</a:t>
            </a:r>
            <a:r>
              <a:rPr lang="en-ZA" sz="1300" dirty="0" smtClean="0"/>
              <a:t> et al Progress in Pediatric Cardiology 2009</a:t>
            </a:r>
            <a:endParaRPr lang="en-GB" sz="1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Introduction</a:t>
            </a:r>
            <a:endParaRPr lang="en-GB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4929198"/>
            <a:ext cx="8229600" cy="1643074"/>
          </a:xfrm>
        </p:spPr>
        <p:txBody>
          <a:bodyPr>
            <a:normAutofit fontScale="32500" lnSpcReduction="20000"/>
          </a:bodyPr>
          <a:lstStyle/>
          <a:p>
            <a:endParaRPr lang="en-GB" sz="7200" dirty="0" smtClean="0"/>
          </a:p>
          <a:p>
            <a:r>
              <a:rPr lang="en-GB" sz="7200" dirty="0" smtClean="0"/>
              <a:t>One third of patients with uncorrected congenital heart disease will die from pulmonary vascular disease.</a:t>
            </a:r>
          </a:p>
          <a:p>
            <a:pPr>
              <a:buNone/>
            </a:pPr>
            <a:endParaRPr lang="en-GB" dirty="0" smtClean="0"/>
          </a:p>
          <a:p>
            <a:pPr lvl="1">
              <a:buNone/>
            </a:pPr>
            <a:r>
              <a:rPr lang="en-GB" dirty="0" err="1" smtClean="0"/>
              <a:t>Rosenzweig</a:t>
            </a:r>
            <a:r>
              <a:rPr lang="en-GB" dirty="0" smtClean="0"/>
              <a:t> et al . Eisenmenger’s syndrome : Current management. Progress in cardiovascular disease,  </a:t>
            </a:r>
            <a:r>
              <a:rPr lang="en-GB" dirty="0" err="1" smtClean="0"/>
              <a:t>Vol</a:t>
            </a:r>
            <a:r>
              <a:rPr lang="en-GB" dirty="0" smtClean="0"/>
              <a:t> 45, No. 2.  2002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Natural history of Eisenmenger’s syndrome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357298"/>
            <a:ext cx="719132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Irrespective of age, close and consistent follow-up of</a:t>
            </a:r>
          </a:p>
          <a:p>
            <a:r>
              <a:rPr lang="en-US" dirty="0" smtClean="0"/>
              <a:t>patients who undergo surgical or </a:t>
            </a:r>
            <a:r>
              <a:rPr lang="en-US" dirty="0" err="1" smtClean="0"/>
              <a:t>percutaneous</a:t>
            </a:r>
            <a:r>
              <a:rPr lang="en-US" dirty="0" smtClean="0"/>
              <a:t> closure of</a:t>
            </a:r>
          </a:p>
          <a:p>
            <a:r>
              <a:rPr lang="en-US" dirty="0" smtClean="0"/>
              <a:t>a left-to-right shunt should be strongly considered, as the</a:t>
            </a:r>
          </a:p>
          <a:p>
            <a:r>
              <a:rPr lang="en-US" dirty="0" smtClean="0"/>
              <a:t>natural progression of pulmonary vascular disease is not</a:t>
            </a:r>
          </a:p>
          <a:p>
            <a:r>
              <a:rPr lang="en-US" dirty="0" smtClean="0"/>
              <a:t>known in this patient population, especially in the current</a:t>
            </a:r>
          </a:p>
          <a:p>
            <a:r>
              <a:rPr lang="en-US" dirty="0" smtClean="0"/>
              <a:t>era of advanced PAH therapy.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 of Right ventricular failure in a patient with PAH is a grave prognosis prognostic factor.</a:t>
            </a:r>
          </a:p>
          <a:p>
            <a:r>
              <a:rPr lang="en-US" dirty="0" smtClean="0"/>
              <a:t>RVAD used to support acute postoperative right ventricular failure</a:t>
            </a:r>
          </a:p>
          <a:p>
            <a:r>
              <a:rPr lang="en-US" dirty="0" smtClean="0"/>
              <a:t>? Role in PAH with failing ventricle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ventricular assist device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4% of individuals with Congenital heart diseases are reported to have Eisenmenger’s syndrome apposed to 8% previously.</a:t>
            </a:r>
          </a:p>
          <a:p>
            <a:pPr algn="r">
              <a:buNone/>
            </a:pPr>
            <a:r>
              <a:rPr lang="en-ZA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Diller GP et al. Circulation </a:t>
            </a:r>
            <a:r>
              <a:rPr lang="en-ZA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2007</a:t>
            </a:r>
          </a:p>
          <a:p>
            <a:pPr algn="r">
              <a:buNone/>
            </a:pPr>
            <a:endParaRPr lang="en-ZA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/>
              <a:t>Eisenmenger’s</a:t>
            </a:r>
            <a:r>
              <a:rPr lang="en-ZA" dirty="0" smtClean="0"/>
              <a:t> syndrome</a:t>
            </a:r>
            <a:endParaRPr lang="en-GB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Valhakes</a:t>
            </a:r>
            <a:r>
              <a:rPr lang="en-US" dirty="0" smtClean="0"/>
              <a:t> – surgical considerations in ES</a:t>
            </a:r>
          </a:p>
          <a:p>
            <a:endParaRPr lang="en-US" dirty="0" smtClean="0"/>
          </a:p>
          <a:p>
            <a:r>
              <a:rPr lang="en-US" dirty="0" smtClean="0"/>
              <a:t>CHEST 2010 PAH : global perspective</a:t>
            </a:r>
          </a:p>
          <a:p>
            <a:endParaRPr lang="en-US" dirty="0" smtClean="0"/>
          </a:p>
          <a:p>
            <a:r>
              <a:rPr lang="en-US" dirty="0" smtClean="0"/>
              <a:t>Evaluating </a:t>
            </a:r>
            <a:r>
              <a:rPr lang="en-US" dirty="0" err="1" smtClean="0"/>
              <a:t>opp</a:t>
            </a:r>
            <a:r>
              <a:rPr lang="en-US" dirty="0" smtClean="0"/>
              <a:t> </a:t>
            </a:r>
            <a:r>
              <a:rPr lang="en-US" smtClean="0"/>
              <a:t>Dimopoulos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Corrective cardiac surgery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Timing of surgery important.</a:t>
            </a:r>
          </a:p>
          <a:p>
            <a:r>
              <a:rPr lang="en-US" dirty="0" smtClean="0"/>
              <a:t>Indication : Good transplant candidates should be referred when they have an unacceptable response to PAH therapy.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Transplant surgery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characteristics</a:t>
            </a:r>
          </a:p>
          <a:p>
            <a:r>
              <a:rPr lang="en-US" dirty="0" smtClean="0"/>
              <a:t>Age</a:t>
            </a:r>
          </a:p>
          <a:p>
            <a:r>
              <a:rPr lang="en-US" dirty="0" smtClean="0"/>
              <a:t>PVR (PVR/SVR ratio)</a:t>
            </a:r>
          </a:p>
          <a:p>
            <a:r>
              <a:rPr lang="en-US" dirty="0" err="1" smtClean="0"/>
              <a:t>Qp:Qs</a:t>
            </a:r>
            <a:endParaRPr lang="en-US" dirty="0" smtClean="0"/>
          </a:p>
          <a:p>
            <a:r>
              <a:rPr lang="en-US" dirty="0" smtClean="0"/>
              <a:t>Vasoreactivity testing</a:t>
            </a:r>
          </a:p>
          <a:p>
            <a:r>
              <a:rPr lang="en-US" dirty="0" smtClean="0"/>
              <a:t>Cardiac morphology</a:t>
            </a:r>
          </a:p>
          <a:p>
            <a:r>
              <a:rPr lang="en-US" dirty="0" smtClean="0"/>
              <a:t>Associated anomalies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Consider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Viswanathan</a:t>
            </a:r>
            <a:r>
              <a:rPr lang="en-US" dirty="0" smtClean="0"/>
              <a:t> et al. Catheterization and cardiovascular interventions. 2008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??????????????????????????????????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428868"/>
            <a:ext cx="8337610" cy="310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ZA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Regression of Obstructive Stage of PAH</a:t>
            </a:r>
          </a:p>
        </p:txBody>
      </p:sp>
      <p:sp>
        <p:nvSpPr>
          <p:cNvPr id="7171" name="Content Placeholder 7"/>
          <p:cNvSpPr>
            <a:spLocks noGrp="1"/>
          </p:cNvSpPr>
          <p:nvPr>
            <p:ph idx="1"/>
          </p:nvPr>
        </p:nvSpPr>
        <p:spPr>
          <a:xfrm>
            <a:off x="990600" y="1371600"/>
            <a:ext cx="8001000" cy="5334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ZA" smtClean="0">
                <a:sym typeface="Wingdings" pitchFamily="2" charset="2"/>
              </a:rPr>
              <a:t>@ young age: </a:t>
            </a:r>
            <a:r>
              <a:rPr lang="en-ZA" sz="2400" smtClean="0">
                <a:sym typeface="Wingdings" pitchFamily="2" charset="2"/>
              </a:rPr>
              <a:t> &lt; 9 mths  </a:t>
            </a:r>
            <a:r>
              <a:rPr lang="en-ZA" sz="1600" i="1" smtClean="0">
                <a:sym typeface="Wingdings" pitchFamily="2" charset="2"/>
              </a:rPr>
              <a:t>(Rabinovitch et al)</a:t>
            </a:r>
          </a:p>
          <a:p>
            <a:pPr>
              <a:buFontTx/>
              <a:buNone/>
            </a:pPr>
            <a:r>
              <a:rPr lang="en-ZA" sz="1600" i="1" smtClean="0">
                <a:sym typeface="Wingdings" pitchFamily="2" charset="2"/>
              </a:rPr>
              <a:t>                                               </a:t>
            </a:r>
            <a:r>
              <a:rPr lang="en-ZA" sz="2400" smtClean="0">
                <a:sym typeface="Wingdings" pitchFamily="2" charset="2"/>
              </a:rPr>
              <a:t> &lt; 1 yr </a:t>
            </a:r>
            <a:r>
              <a:rPr lang="en-ZA" sz="1800" i="1" smtClean="0">
                <a:sym typeface="Wingdings" pitchFamily="2" charset="2"/>
              </a:rPr>
              <a:t>(Ikawa et al)</a:t>
            </a:r>
          </a:p>
          <a:p>
            <a:pPr>
              <a:buFont typeface="Wingdings" pitchFamily="2" charset="2"/>
              <a:buChar char="Ø"/>
            </a:pPr>
            <a:r>
              <a:rPr lang="en-ZA" smtClean="0">
                <a:sym typeface="Wingdings" pitchFamily="2" charset="2"/>
              </a:rPr>
              <a:t>PA - banding </a:t>
            </a:r>
            <a:r>
              <a:rPr lang="en-ZA" sz="1800" i="1" smtClean="0">
                <a:sym typeface="Wingdings" pitchFamily="2" charset="2"/>
              </a:rPr>
              <a:t>(Wagenvoort et al, Batista et al, Dammonn et al)</a:t>
            </a:r>
            <a:endParaRPr lang="en-ZA" sz="2400" smtClean="0">
              <a:sym typeface="Wingdings" pitchFamily="2" charset="2"/>
            </a:endParaRPr>
          </a:p>
          <a:p>
            <a:pPr>
              <a:buFontTx/>
              <a:buNone/>
            </a:pPr>
            <a:r>
              <a:rPr lang="en-ZA" sz="2400" smtClean="0">
                <a:sym typeface="Wingdings" pitchFamily="2" charset="2"/>
              </a:rPr>
              <a:t>              effect limited by degree of cyanosis</a:t>
            </a:r>
          </a:p>
          <a:p>
            <a:pPr>
              <a:buFontTx/>
              <a:buNone/>
            </a:pPr>
            <a:r>
              <a:rPr lang="en-ZA" smtClean="0">
                <a:sym typeface="Wingdings" pitchFamily="2" charset="2"/>
              </a:rPr>
              <a:t>             </a:t>
            </a:r>
            <a:r>
              <a:rPr lang="en-ZA" sz="2400" smtClean="0">
                <a:sym typeface="Wingdings" pitchFamily="2" charset="2"/>
              </a:rPr>
              <a:t>induced by R  L shunting</a:t>
            </a:r>
          </a:p>
          <a:p>
            <a:pPr>
              <a:buFont typeface="Wingdings" pitchFamily="2" charset="2"/>
              <a:buChar char="Ø"/>
            </a:pPr>
            <a:r>
              <a:rPr lang="en-ZA" smtClean="0">
                <a:sym typeface="Wingdings" pitchFamily="2" charset="2"/>
              </a:rPr>
              <a:t>Haemodynamic (pressure) unloading of PA vasculature (experimental) </a:t>
            </a:r>
            <a:r>
              <a:rPr lang="en-ZA" sz="1800" i="1" smtClean="0">
                <a:sym typeface="Wingdings" pitchFamily="2" charset="2"/>
              </a:rPr>
              <a:t>(O’Blenes et al)</a:t>
            </a:r>
          </a:p>
          <a:p>
            <a:pPr>
              <a:buFont typeface="Wingdings" pitchFamily="2" charset="2"/>
              <a:buChar char="Ø"/>
            </a:pPr>
            <a:r>
              <a:rPr lang="en-ZA" smtClean="0">
                <a:sym typeface="Wingdings" pitchFamily="2" charset="2"/>
              </a:rPr>
              <a:t>Novel stratergies (experimental):</a:t>
            </a:r>
          </a:p>
          <a:p>
            <a:pPr>
              <a:buFontTx/>
              <a:buNone/>
            </a:pPr>
            <a:r>
              <a:rPr lang="en-ZA" sz="2000" i="1" smtClean="0">
                <a:sym typeface="Wingdings" pitchFamily="2" charset="2"/>
              </a:rPr>
              <a:t>             </a:t>
            </a:r>
            <a:r>
              <a:rPr lang="en-ZA" sz="2400" smtClean="0">
                <a:sym typeface="Wingdings" pitchFamily="2" charset="2"/>
              </a:rPr>
              <a:t></a:t>
            </a:r>
            <a:r>
              <a:rPr lang="en-ZA" sz="2000" i="1" smtClean="0">
                <a:sym typeface="Wingdings" pitchFamily="2" charset="2"/>
              </a:rPr>
              <a:t> </a:t>
            </a:r>
            <a:r>
              <a:rPr lang="en-ZA" sz="2400" smtClean="0"/>
              <a:t>that reverse sustained vasoconstriction</a:t>
            </a:r>
          </a:p>
          <a:p>
            <a:pPr>
              <a:buFontTx/>
              <a:buNone/>
            </a:pPr>
            <a:r>
              <a:rPr lang="en-ZA" sz="2400" smtClean="0"/>
              <a:t>           </a:t>
            </a:r>
            <a:r>
              <a:rPr lang="en-ZA" sz="2400" smtClean="0">
                <a:sym typeface="Wingdings" pitchFamily="2" charset="2"/>
              </a:rPr>
              <a:t> </a:t>
            </a:r>
            <a:r>
              <a:rPr lang="en-ZA" sz="2400" smtClean="0"/>
              <a:t>that target proliferation and induce apoptosis</a:t>
            </a:r>
          </a:p>
          <a:p>
            <a:pPr>
              <a:buFontTx/>
              <a:buNone/>
            </a:pPr>
            <a:r>
              <a:rPr lang="en-ZA" sz="2400" smtClean="0"/>
              <a:t>           </a:t>
            </a:r>
            <a:r>
              <a:rPr lang="en-ZA" sz="2400" smtClean="0">
                <a:sym typeface="Wingdings" pitchFamily="2" charset="2"/>
              </a:rPr>
              <a:t></a:t>
            </a:r>
            <a:r>
              <a:rPr lang="en-ZA" sz="2400" smtClean="0"/>
              <a:t> that target inflammation</a:t>
            </a:r>
          </a:p>
          <a:p>
            <a:pPr>
              <a:buFontTx/>
              <a:buNone/>
            </a:pPr>
            <a:endParaRPr lang="en-ZA" sz="2000" i="1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PVR &gt; 7 wood units and age &gt; 5yrs : important risk factors for death on long term follow up.</a:t>
            </a:r>
          </a:p>
          <a:p>
            <a:r>
              <a:rPr lang="en-ZA" dirty="0" smtClean="0"/>
              <a:t>Few patients age 1-2yrs have severely elevated PVR and they tend to reverse remodel after surgical repair.</a:t>
            </a:r>
          </a:p>
          <a:p>
            <a:r>
              <a:rPr lang="en-ZA" dirty="0" smtClean="0"/>
              <a:t>Older patients with severely elevated PVR are at risk of sustained pulmonary hypertension or a progressive increase in PVR after repair.</a:t>
            </a:r>
          </a:p>
          <a:p>
            <a:pPr algn="r">
              <a:buNone/>
            </a:pPr>
            <a:r>
              <a:rPr lang="en-ZA" sz="1300" dirty="0" err="1" smtClean="0"/>
              <a:t>Kulik</a:t>
            </a:r>
            <a:r>
              <a:rPr lang="en-ZA" sz="1300" dirty="0" smtClean="0"/>
              <a:t> et al. Progress in Pediatric Cardiology 2009</a:t>
            </a:r>
            <a:endParaRPr lang="en-GB" sz="1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is surgery appropriate?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Poor NYHA (Class IV) functional status at </a:t>
            </a:r>
            <a:r>
              <a:rPr lang="en-GB" dirty="0" smtClean="0"/>
              <a:t>diagnosis</a:t>
            </a:r>
          </a:p>
          <a:p>
            <a:r>
              <a:rPr lang="en-US" dirty="0" smtClean="0"/>
              <a:t>Poor 6 minute walk results</a:t>
            </a:r>
          </a:p>
          <a:p>
            <a:r>
              <a:rPr lang="en-GB" dirty="0" smtClean="0"/>
              <a:t>Elevated right </a:t>
            </a:r>
            <a:r>
              <a:rPr lang="en-GB" dirty="0" err="1" smtClean="0"/>
              <a:t>atrial</a:t>
            </a:r>
            <a:r>
              <a:rPr lang="en-GB" dirty="0" smtClean="0"/>
              <a:t> pressure</a:t>
            </a:r>
          </a:p>
          <a:p>
            <a:r>
              <a:rPr lang="en-GB" dirty="0" smtClean="0"/>
              <a:t>Higher pulmonary artery pressure</a:t>
            </a:r>
          </a:p>
          <a:p>
            <a:r>
              <a:rPr lang="en-GB" dirty="0" smtClean="0"/>
              <a:t>Depressed cardiac output</a:t>
            </a:r>
          </a:p>
          <a:p>
            <a:r>
              <a:rPr lang="en-US" dirty="0" smtClean="0"/>
              <a:t>Absence of response to vasodilators</a:t>
            </a:r>
          </a:p>
          <a:p>
            <a:r>
              <a:rPr lang="en-US" dirty="0" smtClean="0"/>
              <a:t>Age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Predictors of Mortality in PH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7263" y="442913"/>
            <a:ext cx="7229475" cy="597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571868" y="6143644"/>
            <a:ext cx="4536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Van Loon et al. PVRI review 2009 </a:t>
            </a:r>
          </a:p>
          <a:p>
            <a:endParaRPr lang="en-GB" sz="4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err="1" smtClean="0"/>
              <a:t>Rabinovitch</a:t>
            </a:r>
            <a:r>
              <a:rPr lang="en-ZA" dirty="0" smtClean="0"/>
              <a:t> et al. age &lt; 9months</a:t>
            </a:r>
          </a:p>
          <a:p>
            <a:r>
              <a:rPr lang="en-ZA" dirty="0" err="1" smtClean="0"/>
              <a:t>Ikawa</a:t>
            </a:r>
            <a:r>
              <a:rPr lang="en-ZA" dirty="0" smtClean="0"/>
              <a:t> et al. Age &lt; 1yr</a:t>
            </a:r>
          </a:p>
          <a:p>
            <a:r>
              <a:rPr lang="en-ZA" dirty="0" smtClean="0"/>
              <a:t>Few patients age 1-2yrs have severely elevated PVR and they tend to reverse remodel after surgical repair.</a:t>
            </a:r>
          </a:p>
          <a:p>
            <a:r>
              <a:rPr lang="en-ZA" dirty="0" smtClean="0"/>
              <a:t>Older patients with severely elevated PVR are at risk of sustained pulmonary hypertension or a progressive increase in PVR after repair.</a:t>
            </a:r>
          </a:p>
          <a:p>
            <a:pPr algn="r">
              <a:buNone/>
            </a:pPr>
            <a:r>
              <a:rPr lang="en-ZA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Kulik</a:t>
            </a:r>
            <a:r>
              <a:rPr lang="en-ZA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et al. Progress in Pediatric Cardiology 2009</a:t>
            </a:r>
            <a:endParaRPr lang="en-GB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Hemodynamics:</a:t>
            </a:r>
          </a:p>
          <a:p>
            <a:pPr lvl="1"/>
            <a:r>
              <a:rPr lang="en-ZA" dirty="0" smtClean="0"/>
              <a:t>Baseline PVR &lt; 6 wood units</a:t>
            </a:r>
            <a:r>
              <a:rPr lang="en-ZA" baseline="30000" dirty="0" smtClean="0"/>
              <a:t>.</a:t>
            </a:r>
            <a:r>
              <a:rPr lang="en-ZA" dirty="0" smtClean="0"/>
              <a:t>m</a:t>
            </a:r>
            <a:r>
              <a:rPr lang="en-ZA" baseline="30000" dirty="0" smtClean="0"/>
              <a:t>2</a:t>
            </a:r>
            <a:r>
              <a:rPr lang="en-GB" dirty="0" smtClean="0"/>
              <a:t> with resistance ratio of &lt; 0.3 : No vasoreactivity test needed.</a:t>
            </a:r>
          </a:p>
          <a:p>
            <a:pPr lvl="1"/>
            <a:r>
              <a:rPr lang="en-GB" dirty="0" smtClean="0"/>
              <a:t>Baseline PVR 6-9 wood units</a:t>
            </a:r>
            <a:r>
              <a:rPr lang="en-GB" baseline="30000" dirty="0" smtClean="0"/>
              <a:t>.</a:t>
            </a:r>
            <a:r>
              <a:rPr lang="en-GB" dirty="0" smtClean="0"/>
              <a:t>m</a:t>
            </a:r>
            <a:r>
              <a:rPr lang="en-GB" baseline="30000" dirty="0" smtClean="0"/>
              <a:t>2</a:t>
            </a:r>
            <a:r>
              <a:rPr lang="en-GB" dirty="0" smtClean="0"/>
              <a:t> with resistance ratio of 0.3-0.5 :</a:t>
            </a:r>
            <a:r>
              <a:rPr lang="en-ZA" dirty="0" smtClean="0"/>
              <a:t> Vasoreactivity tests :</a:t>
            </a:r>
            <a:endParaRPr lang="en-GB" dirty="0" smtClean="0"/>
          </a:p>
          <a:p>
            <a:pPr lvl="2"/>
            <a:r>
              <a:rPr lang="en-ZA" dirty="0" smtClean="0"/>
              <a:t>A decrease of 20% in the index of PVR.</a:t>
            </a:r>
          </a:p>
          <a:p>
            <a:pPr lvl="2"/>
            <a:r>
              <a:rPr lang="en-ZA" dirty="0" smtClean="0"/>
              <a:t>A decrease of 20% in the ratio of pulmonary to systemic vascular resistance.</a:t>
            </a:r>
          </a:p>
          <a:p>
            <a:pPr lvl="2"/>
            <a:r>
              <a:rPr lang="en-ZA" dirty="0" smtClean="0"/>
              <a:t>A final PVR index of &lt; 6 wood units</a:t>
            </a:r>
            <a:r>
              <a:rPr lang="en-ZA" baseline="30000" dirty="0" smtClean="0"/>
              <a:t>.</a:t>
            </a:r>
            <a:r>
              <a:rPr lang="en-ZA" dirty="0" smtClean="0"/>
              <a:t>m</a:t>
            </a:r>
            <a:r>
              <a:rPr lang="en-ZA" baseline="30000" dirty="0" smtClean="0"/>
              <a:t>2</a:t>
            </a:r>
            <a:r>
              <a:rPr lang="en-GB" dirty="0" smtClean="0"/>
              <a:t> </a:t>
            </a:r>
          </a:p>
          <a:p>
            <a:pPr lvl="2"/>
            <a:r>
              <a:rPr lang="en-ZA" dirty="0" smtClean="0"/>
              <a:t>A final ratio of resistance of &lt; 0.3.</a:t>
            </a:r>
          </a:p>
          <a:p>
            <a:pPr algn="r">
              <a:buNone/>
            </a:pPr>
            <a:r>
              <a:rPr lang="en-ZA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Lopes et al. </a:t>
            </a:r>
            <a:r>
              <a:rPr lang="en-ZA" sz="13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Cardiol</a:t>
            </a:r>
            <a:r>
              <a:rPr lang="en-ZA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Young 2009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Acute pulmonary vasoreactivity test and operability.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2682</TotalTime>
  <Words>2485</Words>
  <Application>Microsoft Office PowerPoint</Application>
  <PresentationFormat>On-screen Show (4:3)</PresentationFormat>
  <Paragraphs>283</Paragraphs>
  <Slides>55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Concourse</vt:lpstr>
      <vt:lpstr>Surgery in advanced pulmonary arterial hypertension and Eisenmenger’s syndrome</vt:lpstr>
      <vt:lpstr>Introduction</vt:lpstr>
      <vt:lpstr> Time course of change in the ratio of pulmonary to systemic vascular resistance with: a. normal pulmonary circulation (thick line); b. with high pressure, high flow congenital cardiac structural lesion (e.g., ventricular septal defect) (dotted line), and c. high flow congenital cardiac lesion (e.g., atrial septal defect) (thin line). B = birth. The thick line depicts the normal pattern of fall in pulmonary vascular resistance. </vt:lpstr>
      <vt:lpstr>Natural history of Eisenmenger’s syndrome</vt:lpstr>
      <vt:lpstr>Eisenmenger’s syndrome</vt:lpstr>
      <vt:lpstr>Predictors of Mortality in PH</vt:lpstr>
      <vt:lpstr>Slide 7</vt:lpstr>
      <vt:lpstr>Age</vt:lpstr>
      <vt:lpstr>Acute pulmonary vasoreactivity test and operability.</vt:lpstr>
      <vt:lpstr>Balloon occlusion pulmonary wedge angiography.</vt:lpstr>
      <vt:lpstr>Lung Biopsy</vt:lpstr>
      <vt:lpstr>Lung biopsy cont.</vt:lpstr>
      <vt:lpstr>Long-term outcome of patients operated for large ventricular septal defects with increased pulmonary vascular resistance Kannan et al, Indian Heart j 2003 </vt:lpstr>
      <vt:lpstr>Pulmonary artery banding</vt:lpstr>
      <vt:lpstr>Pulmonary artery banding</vt:lpstr>
      <vt:lpstr>Double flap patch VSD closure</vt:lpstr>
      <vt:lpstr>Advanced pulmonary arterial hypertension therapy.</vt:lpstr>
      <vt:lpstr>Advanced pulmonary arterial hypertension therapy.</vt:lpstr>
      <vt:lpstr>The actuarial survival analysis to the surgical and non-surgical therapy regimes for congenital heart disease with severe pulmonary hypertension. Gan et al. Zhonghua yi xue za zhi.2010</vt:lpstr>
      <vt:lpstr>Noninvasive markers of irreversibility.</vt:lpstr>
      <vt:lpstr>Transplant surgery</vt:lpstr>
      <vt:lpstr>Transplant surgery</vt:lpstr>
      <vt:lpstr> Local experience with PVD in CHD</vt:lpstr>
      <vt:lpstr>Local experience (cont)</vt:lpstr>
      <vt:lpstr>Local experience (cont)</vt:lpstr>
      <vt:lpstr>Local experience: Conclusions</vt:lpstr>
      <vt:lpstr>Summary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Atrial Septostomy (AS)</vt:lpstr>
      <vt:lpstr>Atrial Septostomy (AS)</vt:lpstr>
      <vt:lpstr>Atrial Septostomy (AS)</vt:lpstr>
      <vt:lpstr>Atrial Septostomy (AS)</vt:lpstr>
      <vt:lpstr>Atrial Septostomy (AS)</vt:lpstr>
      <vt:lpstr>Natural history of Eisenmenger’s syndrome</vt:lpstr>
      <vt:lpstr>Slide 42</vt:lpstr>
      <vt:lpstr>Interventional/Surgical Treatment</vt:lpstr>
      <vt:lpstr>Pulmonary arterial hypertension </vt:lpstr>
      <vt:lpstr>Eisenmenger’s syndrome</vt:lpstr>
      <vt:lpstr>Introduction</vt:lpstr>
      <vt:lpstr>Natural history of Eisenmenger’s syndrome</vt:lpstr>
      <vt:lpstr>Slide 48</vt:lpstr>
      <vt:lpstr>Right ventricular assist device</vt:lpstr>
      <vt:lpstr>Corrective cardiac surgery</vt:lpstr>
      <vt:lpstr>Transplant surgery</vt:lpstr>
      <vt:lpstr>Consider</vt:lpstr>
      <vt:lpstr>??????????????????????????????????</vt:lpstr>
      <vt:lpstr>Regression of Obstructive Stage of PAH</vt:lpstr>
      <vt:lpstr>When is surgery appropriate?</vt:lpstr>
    </vt:vector>
  </TitlesOfParts>
  <Company>UFS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Surgery in advanced pulmonary arterial hypertension and Eisenmenger syndrome</dc:title>
  <dc:creator>uvp</dc:creator>
  <cp:lastModifiedBy>Honing-Laptop</cp:lastModifiedBy>
  <cp:revision>188</cp:revision>
  <dcterms:created xsi:type="dcterms:W3CDTF">2012-07-08T15:15:56Z</dcterms:created>
  <dcterms:modified xsi:type="dcterms:W3CDTF">2012-03-24T06:20:37Z</dcterms:modified>
</cp:coreProperties>
</file>