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0"/>
  </p:notesMasterIdLst>
  <p:sldIdLst>
    <p:sldId id="256" r:id="rId2"/>
    <p:sldId id="269" r:id="rId3"/>
    <p:sldId id="270" r:id="rId4"/>
    <p:sldId id="257" r:id="rId5"/>
    <p:sldId id="268" r:id="rId6"/>
    <p:sldId id="279" r:id="rId7"/>
    <p:sldId id="267" r:id="rId8"/>
    <p:sldId id="280" r:id="rId9"/>
    <p:sldId id="278" r:id="rId10"/>
    <p:sldId id="282" r:id="rId11"/>
    <p:sldId id="261" r:id="rId12"/>
    <p:sldId id="271" r:id="rId13"/>
    <p:sldId id="274" r:id="rId14"/>
    <p:sldId id="275" r:id="rId15"/>
    <p:sldId id="259" r:id="rId16"/>
    <p:sldId id="260" r:id="rId17"/>
    <p:sldId id="281" r:id="rId18"/>
    <p:sldId id="28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7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AE36F-D9E5-824D-A385-4071F66DC7F3}" type="datetimeFigureOut">
              <a:rPr lang="en-US" smtClean="0"/>
              <a:pPr/>
              <a:t>3/24/12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1EAD5-D4DB-754F-97ED-EBB5AEA032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1EAD5-D4DB-754F-97ED-EBB5AEA0322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O2 uptake by the lungs</a:t>
            </a:r>
            <a:r>
              <a:rPr lang="en-US" baseline="0" dirty="0" smtClean="0"/>
              <a:t> is equal to O2 consumption in the tissues</a:t>
            </a:r>
          </a:p>
          <a:p>
            <a:r>
              <a:rPr lang="en-US" baseline="0" dirty="0" smtClean="0"/>
              <a:t>Blood flow is calculated by measurement of O2 content of venous blood and arterial blood (in ml/min) and hence estimating the </a:t>
            </a:r>
            <a:r>
              <a:rPr lang="en-US" baseline="0" dirty="0" err="1" smtClean="0"/>
              <a:t>diffrence</a:t>
            </a:r>
            <a:r>
              <a:rPr lang="en-US" baseline="0" dirty="0" smtClean="0"/>
              <a:t> between the two which represents tissue oxygen </a:t>
            </a:r>
            <a:r>
              <a:rPr lang="en-US" baseline="0" dirty="0" err="1" smtClean="0"/>
              <a:t>utilisation</a:t>
            </a:r>
            <a:endParaRPr lang="en-US" baseline="0" dirty="0" smtClean="0"/>
          </a:p>
          <a:p>
            <a:r>
              <a:rPr lang="en-US" baseline="0" dirty="0" smtClean="0"/>
              <a:t>Q = blood flow in </a:t>
            </a:r>
            <a:r>
              <a:rPr lang="en-US" baseline="0" dirty="0" err="1" smtClean="0"/>
              <a:t>l</a:t>
            </a:r>
            <a:r>
              <a:rPr lang="en-US" baseline="0" dirty="0" smtClean="0"/>
              <a:t>/min</a:t>
            </a:r>
            <a:endParaRPr lang="en-US" dirty="0"/>
          </a:p>
        </p:txBody>
      </p:sp>
      <p:sp>
        <p:nvSpPr>
          <p:cNvPr id="4" name="Slide Number Placeholder 3"/>
          <p:cNvSpPr>
            <a:spLocks noGrp="1"/>
          </p:cNvSpPr>
          <p:nvPr>
            <p:ph type="sldNum" sz="quarter" idx="10"/>
          </p:nvPr>
        </p:nvSpPr>
        <p:spPr/>
        <p:txBody>
          <a:bodyPr/>
          <a:lstStyle/>
          <a:p>
            <a:fld id="{8361EAD5-D4DB-754F-97ED-EBB5AEA0322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Average BSA is generally taken to be 1.73 m² for an adult.</a:t>
            </a:r>
          </a:p>
          <a:p>
            <a:r>
              <a:rPr dirty="0" smtClean="0"/>
              <a:t>Average BSA values Neonate (Newborn) 0.25 m² Child 2 years 0.5 m² Child 9 years 1.07 m² Child 10 years 1.14 m² Child 12-13 years 1.33 m² For men 1.9 m² For women 1.6 m²</a:t>
            </a:r>
            <a:endParaRPr lang="en-US" dirty="0"/>
          </a:p>
        </p:txBody>
      </p:sp>
      <p:sp>
        <p:nvSpPr>
          <p:cNvPr id="4" name="Slide Number Placeholder 3"/>
          <p:cNvSpPr>
            <a:spLocks noGrp="1"/>
          </p:cNvSpPr>
          <p:nvPr>
            <p:ph type="sldNum" sz="quarter" idx="10"/>
          </p:nvPr>
        </p:nvSpPr>
        <p:spPr/>
        <p:txBody>
          <a:bodyPr/>
          <a:lstStyle/>
          <a:p>
            <a:fld id="{8361EAD5-D4DB-754F-97ED-EBB5AEA0322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McGoon's ratio: McGoon's ratio is calculated by dividing the sum of the diameters of RPA (at the level of crossing the lateral margin of vertebral column on angiogram) and LPA (just proximal to its upper lobe branch), divided by the diameter of aorta at the level above the diaphragm [DRPA /DDTAO)+( DLPA / DDTAO)]. An average value of 2.1 was noted in normal subjects. Ratio above 1.2 is associated with acceptable postoperative RV systolic pressure in Tetralogy of Fallot. Ratio below 0.8 is deemed inadequate for complete repair of PA – VSD. VSD closure is deferred in such patients at the time of repair or they underwent aortopulmonary shunt procedure as first stage11,12. However, this ratio tends to overestimate the adequacy of the size of PAs since this is derived using the diameter of descending thoracic aorta at the level of diaphragm which is frequently smaller in patients with PA-VSD. </a:t>
            </a:r>
            <a:endParaRPr lang="en-US" dirty="0"/>
          </a:p>
        </p:txBody>
      </p:sp>
      <p:sp>
        <p:nvSpPr>
          <p:cNvPr id="4" name="Slide Number Placeholder 3"/>
          <p:cNvSpPr>
            <a:spLocks noGrp="1"/>
          </p:cNvSpPr>
          <p:nvPr>
            <p:ph type="sldNum" sz="quarter" idx="10"/>
          </p:nvPr>
        </p:nvSpPr>
        <p:spPr/>
        <p:txBody>
          <a:bodyPr/>
          <a:lstStyle/>
          <a:p>
            <a:fld id="{8361EAD5-D4DB-754F-97ED-EBB5AEA0322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91B12-5F70-C146-B06D-CE7D64908FC4}" type="datetimeFigureOut">
              <a:rPr lang="en-US" smtClean="0"/>
              <a:pPr/>
              <a:t>3/24/12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1B12-5F70-C146-B06D-CE7D64908FC4}" type="datetimeFigureOut">
              <a:rPr lang="en-US" smtClean="0"/>
              <a:pPr/>
              <a:t>3/24/12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1B12-5F70-C146-B06D-CE7D64908FC4}" type="datetimeFigureOut">
              <a:rPr lang="en-US" smtClean="0"/>
              <a:pPr/>
              <a:t>3/24/12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1B12-5F70-C146-B06D-CE7D64908FC4}" type="datetimeFigureOut">
              <a:rPr lang="en-US" smtClean="0"/>
              <a:pPr/>
              <a:t>3/24/12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91B12-5F70-C146-B06D-CE7D64908FC4}" type="datetimeFigureOut">
              <a:rPr lang="en-US" smtClean="0"/>
              <a:pPr/>
              <a:t>3/24/12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91B12-5F70-C146-B06D-CE7D64908FC4}" type="datetimeFigureOut">
              <a:rPr lang="en-US" smtClean="0"/>
              <a:pPr/>
              <a:t>3/24/12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91B12-5F70-C146-B06D-CE7D64908FC4}" type="datetimeFigureOut">
              <a:rPr lang="en-US" smtClean="0"/>
              <a:pPr/>
              <a:t>3/24/12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91B12-5F70-C146-B06D-CE7D64908FC4}" type="datetimeFigureOut">
              <a:rPr lang="en-US" smtClean="0"/>
              <a:pPr/>
              <a:t>3/24/12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1B12-5F70-C146-B06D-CE7D64908FC4}" type="datetimeFigureOut">
              <a:rPr lang="en-US" smtClean="0"/>
              <a:pPr/>
              <a:t>3/24/12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91B12-5F70-C146-B06D-CE7D64908FC4}" type="datetimeFigureOut">
              <a:rPr lang="en-US" smtClean="0"/>
              <a:pPr/>
              <a:t>3/24/12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91B12-5F70-C146-B06D-CE7D64908FC4}" type="datetimeFigureOut">
              <a:rPr lang="en-US" smtClean="0"/>
              <a:pPr/>
              <a:t>3/24/12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7317-4150-704B-9E90-C4A8197E1E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91B12-5F70-C146-B06D-CE7D64908FC4}" type="datetimeFigureOut">
              <a:rPr lang="en-US" smtClean="0"/>
              <a:pPr/>
              <a:t>3/24/12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27317-4150-704B-9E90-C4A8197E1E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Normal </a:t>
            </a:r>
            <a:r>
              <a:rPr lang="en-US" dirty="0" err="1" smtClean="0"/>
              <a:t>cath</a:t>
            </a:r>
            <a:r>
              <a:rPr lang="en-US" dirty="0" smtClean="0"/>
              <a:t> values and shunt calculations</a:t>
            </a:r>
            <a:endParaRPr lang="en-US" dirty="0"/>
          </a:p>
        </p:txBody>
      </p:sp>
      <p:sp>
        <p:nvSpPr>
          <p:cNvPr id="3" name="Subtitle 2"/>
          <p:cNvSpPr>
            <a:spLocks noGrp="1"/>
          </p:cNvSpPr>
          <p:nvPr>
            <p:ph type="subTitle" idx="1"/>
          </p:nvPr>
        </p:nvSpPr>
        <p:spPr>
          <a:xfrm>
            <a:off x="1371600" y="4267200"/>
            <a:ext cx="6400800" cy="1752600"/>
          </a:xfrm>
        </p:spPr>
        <p:txBody>
          <a:bodyPr>
            <a:normAutofit/>
          </a:bodyPr>
          <a:lstStyle/>
          <a:p>
            <a:r>
              <a:rPr lang="en-US" sz="1600" dirty="0" smtClean="0"/>
              <a:t>Agneta Geldenhuys</a:t>
            </a:r>
          </a:p>
          <a:p>
            <a:r>
              <a:rPr lang="en-US" sz="1600" dirty="0" smtClean="0"/>
              <a:t>Chris Barnard Division of Cardiothoracic Surgery</a:t>
            </a:r>
          </a:p>
          <a:p>
            <a:r>
              <a:rPr lang="en-US" sz="1600" dirty="0" smtClean="0"/>
              <a:t>Groote </a:t>
            </a:r>
            <a:r>
              <a:rPr lang="en-US" sz="1600" dirty="0" err="1" smtClean="0"/>
              <a:t>Schuur</a:t>
            </a:r>
            <a:r>
              <a:rPr lang="en-US" sz="1600" dirty="0" smtClean="0"/>
              <a:t> Hospital, UCT</a:t>
            </a:r>
            <a:endParaRPr lang="en-US" sz="1600" dirty="0"/>
          </a:p>
        </p:txBody>
      </p:sp>
      <p:pic>
        <p:nvPicPr>
          <p:cNvPr id="4" name="Picture 3" descr="uct.tiff"/>
          <p:cNvPicPr>
            <a:picLocks noChangeAspect="1"/>
          </p:cNvPicPr>
          <p:nvPr/>
        </p:nvPicPr>
        <p:blipFill>
          <a:blip r:embed="rId2"/>
          <a:stretch>
            <a:fillRect/>
          </a:stretch>
        </p:blipFill>
        <p:spPr>
          <a:xfrm>
            <a:off x="4135089" y="5486400"/>
            <a:ext cx="817912" cy="11055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Shunts</a:t>
            </a:r>
            <a:endParaRPr lang="en-US" dirty="0"/>
          </a:p>
        </p:txBody>
      </p:sp>
      <p:sp>
        <p:nvSpPr>
          <p:cNvPr id="3" name="Content Placeholder 2"/>
          <p:cNvSpPr>
            <a:spLocks noGrp="1"/>
          </p:cNvSpPr>
          <p:nvPr>
            <p:ph idx="1"/>
          </p:nvPr>
        </p:nvSpPr>
        <p:spPr/>
        <p:txBody>
          <a:bodyPr/>
          <a:lstStyle/>
          <a:p>
            <a:r>
              <a:rPr lang="en-US" sz="2000" dirty="0" err="1" smtClean="0"/>
              <a:t>Qp:Qs</a:t>
            </a:r>
            <a:r>
              <a:rPr lang="en-US" sz="2000" dirty="0" smtClean="0"/>
              <a:t> &gt; 1 implies left-to-right-shunt</a:t>
            </a:r>
          </a:p>
          <a:p>
            <a:pPr lvl="2"/>
            <a:r>
              <a:rPr lang="en-US" sz="2000" dirty="0" smtClean="0"/>
              <a:t>&gt; 1.5 indication for surgery</a:t>
            </a:r>
          </a:p>
          <a:p>
            <a:pPr lvl="2"/>
            <a:r>
              <a:rPr lang="en-US" sz="2000" dirty="0" smtClean="0"/>
              <a:t>&gt; 2 very high</a:t>
            </a:r>
          </a:p>
          <a:p>
            <a:r>
              <a:rPr lang="en-US" sz="2000" dirty="0" err="1" smtClean="0"/>
              <a:t>Qp:Qs</a:t>
            </a:r>
            <a:r>
              <a:rPr lang="en-US" sz="2000" dirty="0" smtClean="0"/>
              <a:t> &lt; 1 implies right-to-left shunt</a:t>
            </a:r>
          </a:p>
          <a:p>
            <a:pPr lvl="2"/>
            <a:r>
              <a:rPr lang="en-US" sz="2000" dirty="0" smtClean="0"/>
              <a:t>&lt; 0.7 critical</a:t>
            </a:r>
          </a:p>
          <a:p>
            <a:pPr lvl="2"/>
            <a:r>
              <a:rPr lang="en-US" sz="2000" dirty="0" smtClean="0"/>
              <a:t>&lt; 0.3 incompatible with life</a:t>
            </a:r>
          </a:p>
          <a:p>
            <a:r>
              <a:rPr lang="en-US" sz="2000" dirty="0" smtClean="0"/>
              <a:t>Must have FiO</a:t>
            </a:r>
            <a:r>
              <a:rPr lang="en-US" sz="2000" baseline="-25000" dirty="0" smtClean="0"/>
              <a:t>2</a:t>
            </a:r>
            <a:r>
              <a:rPr lang="en-US" sz="2000" dirty="0" smtClean="0"/>
              <a:t> of 0.3 (&gt; 0.3 unreliable with O</a:t>
            </a:r>
            <a:r>
              <a:rPr lang="en-US" sz="2000" baseline="-25000" dirty="0" smtClean="0"/>
              <a:t>2</a:t>
            </a:r>
            <a:r>
              <a:rPr lang="en-US" sz="2000" dirty="0" smtClean="0"/>
              <a:t> in dissolved form)</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vascular resistance</a:t>
            </a:r>
            <a:endParaRPr lang="en-US" dirty="0"/>
          </a:p>
        </p:txBody>
      </p:sp>
      <p:sp>
        <p:nvSpPr>
          <p:cNvPr id="3" name="Content Placeholder 2"/>
          <p:cNvSpPr>
            <a:spLocks noGrp="1"/>
          </p:cNvSpPr>
          <p:nvPr>
            <p:ph idx="1"/>
          </p:nvPr>
        </p:nvSpPr>
        <p:spPr/>
        <p:txBody>
          <a:bodyPr>
            <a:noAutofit/>
          </a:bodyPr>
          <a:lstStyle/>
          <a:p>
            <a:r>
              <a:rPr lang="en-US" sz="2000" dirty="0" smtClean="0"/>
              <a:t>Ohm’s law: 	R = 	</a:t>
            </a:r>
            <a:r>
              <a:rPr lang="en-US" sz="2000" u="sng" dirty="0" smtClean="0"/>
              <a:t>∂P</a:t>
            </a:r>
          </a:p>
          <a:p>
            <a:pPr>
              <a:buNone/>
            </a:pPr>
            <a:r>
              <a:rPr lang="en-US" sz="2000" dirty="0" smtClean="0"/>
              <a:t>						Q</a:t>
            </a:r>
          </a:p>
          <a:p>
            <a:r>
              <a:rPr lang="en-US" sz="2000" dirty="0" smtClean="0"/>
              <a:t>PVR = </a:t>
            </a:r>
            <a:r>
              <a:rPr lang="en-US" sz="2000" u="sng" dirty="0" smtClean="0"/>
              <a:t>mean PA pressure – mean LA pressure</a:t>
            </a:r>
            <a:r>
              <a:rPr lang="en-US" sz="2000" dirty="0" smtClean="0"/>
              <a:t>		</a:t>
            </a:r>
            <a:endParaRPr lang="en-US" sz="2000" u="sng" dirty="0" smtClean="0"/>
          </a:p>
          <a:p>
            <a:pPr>
              <a:buNone/>
            </a:pPr>
            <a:r>
              <a:rPr lang="en-US" sz="2000" dirty="0" smtClean="0"/>
              <a:t>							</a:t>
            </a:r>
            <a:r>
              <a:rPr lang="en-US" sz="2000" dirty="0" err="1" smtClean="0"/>
              <a:t>Qp</a:t>
            </a:r>
            <a:endParaRPr lang="en-US" sz="2000" dirty="0" smtClean="0"/>
          </a:p>
          <a:p>
            <a:pPr>
              <a:buFontTx/>
              <a:buChar char="•"/>
            </a:pPr>
            <a:r>
              <a:rPr lang="en-US" sz="2000" dirty="0" smtClean="0"/>
              <a:t>mmHg/</a:t>
            </a:r>
            <a:r>
              <a:rPr lang="en-US" sz="2000" dirty="0" err="1" smtClean="0"/>
              <a:t>l</a:t>
            </a:r>
            <a:r>
              <a:rPr lang="en-US" sz="2000" dirty="0" smtClean="0"/>
              <a:t>/min = Wood units</a:t>
            </a:r>
          </a:p>
          <a:p>
            <a:pPr>
              <a:buFontTx/>
              <a:buChar char="•"/>
            </a:pPr>
            <a:r>
              <a:rPr lang="en-US" sz="2000" dirty="0" smtClean="0"/>
              <a:t>metric units: dyne.sec.cm</a:t>
            </a:r>
            <a:r>
              <a:rPr lang="en-US" sz="2000" baseline="30000" dirty="0" smtClean="0"/>
              <a:t>-5</a:t>
            </a:r>
          </a:p>
          <a:p>
            <a:pPr>
              <a:buFontTx/>
              <a:buChar char="•"/>
            </a:pPr>
            <a:r>
              <a:rPr lang="en-US" sz="2000" dirty="0" smtClean="0"/>
              <a:t>Wood </a:t>
            </a:r>
            <a:r>
              <a:rPr lang="en-US" sz="2000" dirty="0" err="1" smtClean="0"/>
              <a:t>x</a:t>
            </a:r>
            <a:r>
              <a:rPr lang="en-US" sz="2000" dirty="0" smtClean="0"/>
              <a:t> 80 = dyne.sec.cm</a:t>
            </a:r>
            <a:r>
              <a:rPr lang="en-US" sz="2000" baseline="30000" dirty="0" smtClean="0"/>
              <a:t>-5</a:t>
            </a:r>
          </a:p>
          <a:p>
            <a:pPr>
              <a:buFontTx/>
              <a:buChar char="•"/>
            </a:pPr>
            <a:r>
              <a:rPr lang="en-US" sz="2000" dirty="0" smtClean="0"/>
              <a:t>Normal PVR: </a:t>
            </a:r>
          </a:p>
          <a:p>
            <a:pPr lvl="1">
              <a:buFontTx/>
              <a:buChar char="•"/>
            </a:pPr>
            <a:r>
              <a:rPr lang="en-US" sz="2000" dirty="0" smtClean="0"/>
              <a:t>high at birth </a:t>
            </a:r>
          </a:p>
          <a:p>
            <a:pPr lvl="1">
              <a:buFontTx/>
              <a:buChar char="•"/>
            </a:pPr>
            <a:r>
              <a:rPr lang="en-US" sz="2000" dirty="0" smtClean="0"/>
              <a:t>approaches adult values by about 6 to 8 weeks after birth. </a:t>
            </a:r>
          </a:p>
          <a:p>
            <a:pPr lvl="1">
              <a:buFontTx/>
              <a:buChar char="•"/>
            </a:pPr>
            <a:r>
              <a:rPr lang="en-US" sz="2000" dirty="0" smtClean="0"/>
              <a:t>Normal values in children: 0 to 2 units.m</a:t>
            </a:r>
            <a:r>
              <a:rPr lang="en-US" sz="2000" baseline="30000" dirty="0" smtClean="0"/>
              <a:t>2</a:t>
            </a:r>
          </a:p>
          <a:p>
            <a:r>
              <a:rPr lang="en-US" sz="2000" dirty="0" smtClean="0"/>
              <a:t>In a child &gt; 1 yr:</a:t>
            </a:r>
          </a:p>
          <a:p>
            <a:pPr lvl="2"/>
            <a:r>
              <a:rPr lang="en-US" sz="2000" dirty="0" err="1" smtClean="0"/>
              <a:t>PVRi</a:t>
            </a:r>
            <a:r>
              <a:rPr lang="en-US" sz="2000" dirty="0" smtClean="0"/>
              <a:t> &gt; 6 u.m</a:t>
            </a:r>
            <a:r>
              <a:rPr lang="en-US" sz="2000" baseline="30000" dirty="0" smtClean="0"/>
              <a:t>2 </a:t>
            </a:r>
            <a:r>
              <a:rPr lang="en-US" sz="2000" dirty="0" smtClean="0"/>
              <a:t> (cause for concern)</a:t>
            </a:r>
          </a:p>
          <a:p>
            <a:pPr lvl="2"/>
            <a:r>
              <a:rPr lang="en-US" sz="2000" dirty="0" err="1" smtClean="0"/>
              <a:t>PVRi</a:t>
            </a:r>
            <a:r>
              <a:rPr lang="en-US" sz="2000" dirty="0" smtClean="0"/>
              <a:t> &gt; 10 u.m</a:t>
            </a:r>
            <a:r>
              <a:rPr lang="en-US" sz="2000" baseline="30000" dirty="0" smtClean="0"/>
              <a:t>2</a:t>
            </a:r>
            <a:r>
              <a:rPr lang="en-US" sz="2000" dirty="0" smtClean="0"/>
              <a:t> (sinister)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vascular resistance </a:t>
            </a:r>
            <a:endParaRPr lang="en-US" dirty="0"/>
          </a:p>
        </p:txBody>
      </p:sp>
      <p:sp>
        <p:nvSpPr>
          <p:cNvPr id="3" name="Content Placeholder 2"/>
          <p:cNvSpPr>
            <a:spLocks noGrp="1"/>
          </p:cNvSpPr>
          <p:nvPr>
            <p:ph idx="1"/>
          </p:nvPr>
        </p:nvSpPr>
        <p:spPr/>
        <p:txBody>
          <a:bodyPr/>
          <a:lstStyle/>
          <a:p>
            <a:pPr>
              <a:buFontTx/>
              <a:buChar char="•"/>
            </a:pPr>
            <a:r>
              <a:rPr lang="en-US" sz="2000" dirty="0" smtClean="0"/>
              <a:t>SVR  = </a:t>
            </a:r>
            <a:r>
              <a:rPr lang="en-US" sz="2000" u="sng" dirty="0" smtClean="0"/>
              <a:t>mean Aortic pressure – mean RA pressure</a:t>
            </a:r>
          </a:p>
          <a:p>
            <a:pPr>
              <a:buNone/>
            </a:pPr>
            <a:r>
              <a:rPr lang="en-US" sz="2000" dirty="0" smtClean="0"/>
              <a:t>						Qs</a:t>
            </a:r>
          </a:p>
          <a:p>
            <a:pPr>
              <a:buFontTx/>
              <a:buChar char="•"/>
            </a:pPr>
            <a:r>
              <a:rPr lang="en-US" sz="2000" dirty="0" smtClean="0"/>
              <a:t>Normal </a:t>
            </a:r>
            <a:r>
              <a:rPr lang="en-US" sz="2000" dirty="0" err="1" smtClean="0"/>
              <a:t>SVRi</a:t>
            </a:r>
            <a:r>
              <a:rPr lang="en-US" sz="2000" dirty="0" smtClean="0"/>
              <a:t> (children) : 20 units.m</a:t>
            </a:r>
            <a:r>
              <a:rPr lang="en-US" sz="2000" baseline="30000" dirty="0" smtClean="0"/>
              <a:t>2</a:t>
            </a:r>
            <a:r>
              <a:rPr lang="en-US" sz="2000" dirty="0" smtClean="0"/>
              <a:t> (15 – 30)</a:t>
            </a:r>
          </a:p>
          <a:p>
            <a:pPr>
              <a:buFontTx/>
              <a:buChar char="•"/>
            </a:pPr>
            <a:r>
              <a:rPr lang="en-US" sz="2000" dirty="0" smtClean="0"/>
              <a:t>Normal </a:t>
            </a:r>
            <a:r>
              <a:rPr lang="en-US" sz="2000" dirty="0" err="1" smtClean="0"/>
              <a:t>SVRi</a:t>
            </a:r>
            <a:r>
              <a:rPr lang="en-US" sz="2000" dirty="0" smtClean="0"/>
              <a:t> (neonates): 10 units.m</a:t>
            </a:r>
            <a:r>
              <a:rPr lang="en-US" sz="2000" baseline="30000" dirty="0" smtClean="0"/>
              <a:t>2</a:t>
            </a:r>
            <a:r>
              <a:rPr lang="en-US" sz="2000" dirty="0" smtClean="0"/>
              <a:t>, rises gradually to about 20 units.m</a:t>
            </a:r>
            <a:r>
              <a:rPr lang="en-US" sz="2000" baseline="30000" dirty="0" smtClean="0"/>
              <a:t>2</a:t>
            </a:r>
            <a:r>
              <a:rPr lang="en-US" sz="2000" dirty="0" smtClean="0"/>
              <a:t> by 12 to 18 months of age, gets to adult levels in teenage yrs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vascular reactivity</a:t>
            </a:r>
            <a:endParaRPr lang="en-US" dirty="0"/>
          </a:p>
        </p:txBody>
      </p:sp>
      <p:sp>
        <p:nvSpPr>
          <p:cNvPr id="3" name="Content Placeholder 2"/>
          <p:cNvSpPr>
            <a:spLocks noGrp="1"/>
          </p:cNvSpPr>
          <p:nvPr>
            <p:ph idx="1"/>
          </p:nvPr>
        </p:nvSpPr>
        <p:spPr/>
        <p:txBody>
          <a:bodyPr>
            <a:normAutofit/>
          </a:bodyPr>
          <a:lstStyle/>
          <a:p>
            <a:r>
              <a:rPr lang="en-US" sz="2000" dirty="0" smtClean="0"/>
              <a:t>Predicting </a:t>
            </a:r>
            <a:r>
              <a:rPr lang="en-US" sz="2000" dirty="0" err="1" smtClean="0"/>
              <a:t>favourable</a:t>
            </a:r>
            <a:r>
              <a:rPr lang="en-US" sz="2000" dirty="0" smtClean="0"/>
              <a:t> biventricular repair:</a:t>
            </a:r>
          </a:p>
          <a:p>
            <a:pPr lvl="1"/>
            <a:r>
              <a:rPr lang="en-US" sz="2000" dirty="0" err="1" smtClean="0"/>
              <a:t>PVRi</a:t>
            </a:r>
            <a:r>
              <a:rPr lang="en-US" sz="2000" dirty="0" smtClean="0"/>
              <a:t> &lt; 6 Wood units.m</a:t>
            </a:r>
            <a:r>
              <a:rPr lang="en-US" sz="2000" baseline="30000" dirty="0" smtClean="0"/>
              <a:t>2</a:t>
            </a:r>
            <a:r>
              <a:rPr lang="en-US" sz="2000" dirty="0" smtClean="0"/>
              <a:t> </a:t>
            </a:r>
          </a:p>
          <a:p>
            <a:pPr lvl="1"/>
            <a:r>
              <a:rPr lang="en-US" sz="2000" dirty="0" smtClean="0"/>
              <a:t>Resistance ratio (PVR:SVR) &lt; 0.3 (ratio more accurate)</a:t>
            </a:r>
          </a:p>
          <a:p>
            <a:r>
              <a:rPr lang="en-US" sz="2000" dirty="0" smtClean="0"/>
              <a:t>If </a:t>
            </a:r>
            <a:r>
              <a:rPr lang="en-US" sz="2000" dirty="0" err="1" smtClean="0"/>
              <a:t>PVRi</a:t>
            </a:r>
            <a:r>
              <a:rPr lang="en-US" sz="2000" dirty="0" smtClean="0"/>
              <a:t> 6 – 9, Resistance ratio 0.3 – 0.5:</a:t>
            </a:r>
          </a:p>
          <a:p>
            <a:pPr lvl="1"/>
            <a:r>
              <a:rPr lang="en-US" sz="2000" dirty="0" err="1" smtClean="0"/>
              <a:t>Vasoreactivity</a:t>
            </a:r>
            <a:r>
              <a:rPr lang="en-US" sz="2000" dirty="0" smtClean="0"/>
              <a:t> testing (100% O</a:t>
            </a:r>
            <a:r>
              <a:rPr lang="en-US" sz="2000" baseline="-25000" dirty="0" smtClean="0"/>
              <a:t>2</a:t>
            </a:r>
            <a:r>
              <a:rPr lang="en-US" sz="2000" dirty="0" smtClean="0"/>
              <a:t> or NO 20-80 </a:t>
            </a:r>
            <a:r>
              <a:rPr lang="en-US" sz="2000" dirty="0" err="1" smtClean="0"/>
              <a:t>ppm</a:t>
            </a:r>
            <a:r>
              <a:rPr lang="en-US" sz="2000" dirty="0" smtClean="0"/>
              <a:t>):</a:t>
            </a:r>
          </a:p>
          <a:p>
            <a:pPr lvl="2"/>
            <a:r>
              <a:rPr lang="en-US" sz="2000" dirty="0" smtClean="0"/>
              <a:t>≥ 20% decrease in </a:t>
            </a:r>
            <a:r>
              <a:rPr lang="en-US" sz="2000" dirty="0" err="1" smtClean="0"/>
              <a:t>PVRi</a:t>
            </a:r>
            <a:endParaRPr lang="en-US" sz="2000" dirty="0" smtClean="0"/>
          </a:p>
          <a:p>
            <a:pPr lvl="2"/>
            <a:r>
              <a:rPr lang="en-US" sz="2000" dirty="0" smtClean="0"/>
              <a:t>≥ 20% decrease in PVR:SVR</a:t>
            </a:r>
          </a:p>
          <a:p>
            <a:pPr lvl="2"/>
            <a:r>
              <a:rPr lang="en-US" sz="2000" dirty="0" smtClean="0"/>
              <a:t>Final </a:t>
            </a:r>
            <a:r>
              <a:rPr lang="en-US" sz="2000" dirty="0" err="1" smtClean="0"/>
              <a:t>PVRi</a:t>
            </a:r>
            <a:r>
              <a:rPr lang="en-US" sz="2000" dirty="0" smtClean="0"/>
              <a:t> &lt; 6 Wood units.m</a:t>
            </a:r>
            <a:r>
              <a:rPr lang="en-US" sz="2000" baseline="30000" dirty="0" smtClean="0"/>
              <a:t>2</a:t>
            </a:r>
          </a:p>
          <a:p>
            <a:pPr lvl="2"/>
            <a:r>
              <a:rPr lang="en-US" sz="2000" dirty="0" smtClean="0"/>
              <a:t>Final PVR:SVR &lt; 0.3</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vascular reactivity</a:t>
            </a:r>
            <a:endParaRPr lang="en-US" dirty="0"/>
          </a:p>
        </p:txBody>
      </p:sp>
      <p:sp>
        <p:nvSpPr>
          <p:cNvPr id="3" name="Content Placeholder 2"/>
          <p:cNvSpPr>
            <a:spLocks noGrp="1"/>
          </p:cNvSpPr>
          <p:nvPr>
            <p:ph idx="1"/>
          </p:nvPr>
        </p:nvSpPr>
        <p:spPr/>
        <p:txBody>
          <a:bodyPr>
            <a:normAutofit/>
          </a:bodyPr>
          <a:lstStyle/>
          <a:p>
            <a:r>
              <a:rPr lang="en-US" sz="2000" dirty="0" smtClean="0"/>
              <a:t>For </a:t>
            </a:r>
            <a:r>
              <a:rPr lang="en-US" sz="2000" dirty="0" err="1" smtClean="0"/>
              <a:t>Fontan</a:t>
            </a:r>
            <a:r>
              <a:rPr lang="en-US" sz="2000" dirty="0" smtClean="0"/>
              <a:t>:</a:t>
            </a:r>
          </a:p>
          <a:p>
            <a:pPr lvl="1"/>
            <a:r>
              <a:rPr lang="en-US" sz="2000" dirty="0" smtClean="0"/>
              <a:t>Near normal </a:t>
            </a:r>
            <a:r>
              <a:rPr lang="en-US" sz="2000" dirty="0" err="1" smtClean="0"/>
              <a:t>PVRi</a:t>
            </a:r>
            <a:r>
              <a:rPr lang="en-US" sz="2000" dirty="0" smtClean="0"/>
              <a:t> (≤ 3 Wood units.m</a:t>
            </a:r>
            <a:r>
              <a:rPr lang="en-US" sz="2000" baseline="30000" dirty="0" smtClean="0"/>
              <a:t>2</a:t>
            </a:r>
            <a:r>
              <a:rPr lang="en-US" sz="2000" dirty="0" smtClean="0"/>
              <a:t>)</a:t>
            </a:r>
          </a:p>
          <a:p>
            <a:pPr lvl="1"/>
            <a:r>
              <a:rPr lang="en-US" sz="2000" dirty="0" smtClean="0"/>
              <a:t>Mean PAP &lt; 15 mmHg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McGoon</a:t>
            </a:r>
            <a:endParaRPr lang="en-US" dirty="0"/>
          </a:p>
        </p:txBody>
      </p:sp>
      <p:sp>
        <p:nvSpPr>
          <p:cNvPr id="3" name="Content Placeholder 2"/>
          <p:cNvSpPr>
            <a:spLocks noGrp="1"/>
          </p:cNvSpPr>
          <p:nvPr>
            <p:ph idx="1"/>
          </p:nvPr>
        </p:nvSpPr>
        <p:spPr/>
        <p:txBody>
          <a:bodyPr>
            <a:normAutofit/>
          </a:bodyPr>
          <a:lstStyle/>
          <a:p>
            <a:r>
              <a:rPr lang="en-US" sz="2000" dirty="0" err="1" smtClean="0"/>
              <a:t>McGoon</a:t>
            </a:r>
            <a:r>
              <a:rPr lang="en-US" sz="2000" dirty="0" smtClean="0"/>
              <a:t> = 	</a:t>
            </a:r>
            <a:r>
              <a:rPr lang="en-US" sz="2000" u="sng" dirty="0" smtClean="0"/>
              <a:t>RPA </a:t>
            </a:r>
            <a:r>
              <a:rPr lang="en-US" sz="2000" u="sng" dirty="0" err="1" smtClean="0"/>
              <a:t>diam</a:t>
            </a:r>
            <a:r>
              <a:rPr lang="en-US" sz="2000" u="sng" dirty="0" smtClean="0"/>
              <a:t> + LPA </a:t>
            </a:r>
            <a:r>
              <a:rPr lang="en-US" sz="2000" u="sng" dirty="0" err="1" smtClean="0"/>
              <a:t>diam</a:t>
            </a:r>
            <a:endParaRPr lang="en-US" sz="2000" u="sng" dirty="0" smtClean="0"/>
          </a:p>
          <a:p>
            <a:pPr>
              <a:buNone/>
            </a:pPr>
            <a:r>
              <a:rPr lang="en-US" sz="2000" dirty="0" smtClean="0"/>
              <a:t>					aorta </a:t>
            </a:r>
            <a:r>
              <a:rPr lang="en-US" sz="2000" dirty="0" err="1" smtClean="0"/>
              <a:t>diam</a:t>
            </a:r>
            <a:r>
              <a:rPr lang="en-US" sz="2000" dirty="0" smtClean="0"/>
              <a:t> (</a:t>
            </a:r>
            <a:r>
              <a:rPr lang="en-US" sz="2000" dirty="0" err="1" smtClean="0"/>
              <a:t>diaph</a:t>
            </a:r>
            <a:r>
              <a:rPr lang="en-US" sz="2000" dirty="0" smtClean="0"/>
              <a:t>)</a:t>
            </a:r>
          </a:p>
          <a:p>
            <a:pPr>
              <a:buFontTx/>
              <a:buChar char="•"/>
            </a:pPr>
            <a:r>
              <a:rPr lang="en-US" sz="2000" dirty="0" smtClean="0"/>
              <a:t>Systole</a:t>
            </a:r>
          </a:p>
          <a:p>
            <a:pPr>
              <a:buFontTx/>
              <a:buChar char="•"/>
            </a:pPr>
            <a:r>
              <a:rPr lang="en-US" sz="2000" dirty="0" smtClean="0"/>
              <a:t>Normal 2.1</a:t>
            </a:r>
          </a:p>
          <a:p>
            <a:pPr>
              <a:buFontTx/>
              <a:buChar char="•"/>
            </a:pPr>
            <a:r>
              <a:rPr lang="en-US" sz="2000" dirty="0" smtClean="0"/>
              <a:t>&gt; 1.5 : acceptable predicted RV systolic pressure post TOF repair</a:t>
            </a:r>
          </a:p>
          <a:p>
            <a:pPr>
              <a:buFontTx/>
              <a:buChar char="•"/>
            </a:pPr>
            <a:r>
              <a:rPr lang="en-US" sz="2000" dirty="0" smtClean="0"/>
              <a:t>&gt; 1.2 : controversial</a:t>
            </a:r>
          </a:p>
          <a:p>
            <a:pPr>
              <a:buFontTx/>
              <a:buChar char="•"/>
            </a:pPr>
            <a:r>
              <a:rPr lang="en-US" sz="2000" dirty="0" smtClean="0"/>
              <a:t>&gt; 0.8 : PA / VSD with only </a:t>
            </a:r>
            <a:r>
              <a:rPr lang="en-US" sz="2000" smtClean="0"/>
              <a:t>RVOT reconstruction </a:t>
            </a:r>
            <a:endParaRPr lang="en-US" sz="2000" dirty="0" smtClean="0"/>
          </a:p>
        </p:txBody>
      </p:sp>
      <p:pic>
        <p:nvPicPr>
          <p:cNvPr id="4" name="Picture 3" descr="mcgoon im.tiff"/>
          <p:cNvPicPr>
            <a:picLocks noChangeAspect="1"/>
          </p:cNvPicPr>
          <p:nvPr/>
        </p:nvPicPr>
        <p:blipFill>
          <a:blip r:embed="rId3"/>
          <a:stretch>
            <a:fillRect/>
          </a:stretch>
        </p:blipFill>
        <p:spPr>
          <a:xfrm>
            <a:off x="5919109" y="3886200"/>
            <a:ext cx="3224891" cy="28159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Transpulmonary</a:t>
            </a:r>
            <a:r>
              <a:rPr lang="en-US" dirty="0" smtClean="0"/>
              <a:t> gradient</a:t>
            </a:r>
            <a:endParaRPr lang="en-US" dirty="0"/>
          </a:p>
        </p:txBody>
      </p:sp>
      <p:sp>
        <p:nvSpPr>
          <p:cNvPr id="3" name="Content Placeholder 2"/>
          <p:cNvSpPr>
            <a:spLocks noGrp="1"/>
          </p:cNvSpPr>
          <p:nvPr>
            <p:ph idx="1"/>
          </p:nvPr>
        </p:nvSpPr>
        <p:spPr/>
        <p:txBody>
          <a:bodyPr>
            <a:normAutofit/>
          </a:bodyPr>
          <a:lstStyle/>
          <a:p>
            <a:r>
              <a:rPr lang="en-US" sz="2000" dirty="0" smtClean="0"/>
              <a:t>TPG = PA mean pressure – LA mean pressure</a:t>
            </a:r>
          </a:p>
          <a:p>
            <a:r>
              <a:rPr lang="en-US" sz="2000" dirty="0" smtClean="0"/>
              <a:t>PCWP for LA mean (LVEDP)</a:t>
            </a:r>
          </a:p>
          <a:p>
            <a:r>
              <a:rPr lang="en-US" sz="2000" dirty="0" smtClean="0"/>
              <a:t>Mean TPG: 6</a:t>
            </a:r>
          </a:p>
          <a:p>
            <a:r>
              <a:rPr lang="en-US" sz="2000" dirty="0" smtClean="0"/>
              <a:t>Transplant &lt; 12</a:t>
            </a:r>
          </a:p>
          <a:p>
            <a:r>
              <a:rPr lang="en-US" sz="2000" dirty="0" err="1" smtClean="0"/>
              <a:t>Fontan</a:t>
            </a:r>
            <a:r>
              <a:rPr lang="en-US" sz="2000" dirty="0" smtClean="0"/>
              <a:t>:</a:t>
            </a:r>
          </a:p>
          <a:p>
            <a:pPr lvl="1"/>
            <a:r>
              <a:rPr lang="en-US" sz="1600" dirty="0" smtClean="0"/>
              <a:t>Low TPG</a:t>
            </a:r>
          </a:p>
          <a:p>
            <a:pPr lvl="1"/>
            <a:r>
              <a:rPr lang="en-US" sz="1600" dirty="0" smtClean="0"/>
              <a:t>Historic era of accepting higher pressures</a:t>
            </a:r>
          </a:p>
          <a:p>
            <a:pPr lvl="1"/>
            <a:r>
              <a:rPr lang="en-US" sz="1600" dirty="0" err="1" smtClean="0"/>
              <a:t>Baghetti</a:t>
            </a:r>
            <a:r>
              <a:rPr lang="en-US" sz="1600" dirty="0" smtClean="0"/>
              <a:t>: can inoperable </a:t>
            </a:r>
            <a:r>
              <a:rPr lang="en-US" sz="1600" dirty="0" err="1" smtClean="0"/>
              <a:t>Fontans</a:t>
            </a:r>
            <a:r>
              <a:rPr lang="en-US" sz="1600" dirty="0" smtClean="0"/>
              <a:t> become operable? </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Forssmann</a:t>
            </a:r>
            <a:endParaRPr lang="en-US" dirty="0"/>
          </a:p>
        </p:txBody>
      </p:sp>
      <p:pic>
        <p:nvPicPr>
          <p:cNvPr id="4" name="Content Placeholder 3" descr="Forssmann.tiff"/>
          <p:cNvPicPr>
            <a:picLocks noGrp="1" noChangeAspect="1"/>
          </p:cNvPicPr>
          <p:nvPr>
            <p:ph idx="1"/>
          </p:nvPr>
        </p:nvPicPr>
        <p:blipFill>
          <a:blip r:embed="rId2"/>
          <a:stretch>
            <a:fillRect/>
          </a:stretch>
        </p:blipFill>
        <p:spPr>
          <a:xfrm>
            <a:off x="2654300" y="1905000"/>
            <a:ext cx="4966804" cy="4525963"/>
          </a:xfrm>
        </p:spPr>
      </p:pic>
      <p:pic>
        <p:nvPicPr>
          <p:cNvPr id="5" name="Picture 4" descr="forss pic.tiff"/>
          <p:cNvPicPr>
            <a:picLocks noChangeAspect="1"/>
          </p:cNvPicPr>
          <p:nvPr/>
        </p:nvPicPr>
        <p:blipFill>
          <a:blip r:embed="rId3"/>
          <a:stretch>
            <a:fillRect/>
          </a:stretch>
        </p:blipFill>
        <p:spPr>
          <a:xfrm>
            <a:off x="1066800" y="1905000"/>
            <a:ext cx="1587500" cy="1790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err="1" smtClean="0"/>
              <a:t>Baim</a:t>
            </a:r>
            <a:r>
              <a:rPr lang="en-US" sz="2000" dirty="0" smtClean="0"/>
              <a:t> DS. Grossmann’s Cardiac </a:t>
            </a:r>
            <a:r>
              <a:rPr lang="en-US" sz="2000" dirty="0" err="1" smtClean="0"/>
              <a:t>catheterisation</a:t>
            </a:r>
            <a:r>
              <a:rPr lang="en-US" sz="2000" dirty="0" smtClean="0"/>
              <a:t>, angiography and intervention. Lippincott, Williams &amp; Wilkins. 7</a:t>
            </a:r>
            <a:r>
              <a:rPr lang="en-US" sz="2000" baseline="30000" dirty="0" smtClean="0"/>
              <a:t>th</a:t>
            </a:r>
            <a:r>
              <a:rPr lang="en-US" sz="2000" dirty="0" smtClean="0"/>
              <a:t> ed. 2006</a:t>
            </a:r>
          </a:p>
          <a:p>
            <a:r>
              <a:rPr lang="en-US" sz="2000" dirty="0" err="1" smtClean="0"/>
              <a:t>Beghetti</a:t>
            </a:r>
            <a:r>
              <a:rPr lang="en-US" sz="2000" dirty="0" smtClean="0"/>
              <a:t> M, </a:t>
            </a:r>
            <a:r>
              <a:rPr lang="en-US" sz="2000" dirty="0" err="1" smtClean="0"/>
              <a:t>Galie</a:t>
            </a:r>
            <a:r>
              <a:rPr lang="en-US" sz="2000" dirty="0" smtClean="0"/>
              <a:t> N, Bonnet D. Can “inoperable” congenital heart defects become operable in patients with pulmonary arterial hypertension? Dream or reality? </a:t>
            </a:r>
            <a:r>
              <a:rPr lang="en-US" sz="2000" dirty="0" err="1" smtClean="0"/>
              <a:t>Congenit</a:t>
            </a:r>
            <a:r>
              <a:rPr lang="en-US" sz="2000" dirty="0" smtClean="0"/>
              <a:t> Heart Dis. 2012;7:3-11</a:t>
            </a:r>
          </a:p>
          <a:p>
            <a:r>
              <a:rPr lang="en-US" sz="2000" dirty="0" smtClean="0"/>
              <a:t>Lopes AA, O’Leary PW. Measurement, interpretation and use if </a:t>
            </a:r>
            <a:r>
              <a:rPr lang="en-US" sz="2000" dirty="0" err="1" smtClean="0"/>
              <a:t>haemodynamic</a:t>
            </a:r>
            <a:r>
              <a:rPr lang="en-US" sz="2000" dirty="0" smtClean="0"/>
              <a:t> parameters in pulmonary hypertension associated with congenital heart disease. </a:t>
            </a:r>
            <a:r>
              <a:rPr lang="en-US" sz="2000" dirty="0" err="1" smtClean="0"/>
              <a:t>Cardiol</a:t>
            </a:r>
            <a:r>
              <a:rPr lang="en-US" sz="2000" dirty="0" smtClean="0"/>
              <a:t> Young 2009;19:431-435</a:t>
            </a:r>
          </a:p>
          <a:p>
            <a:r>
              <a:rPr lang="en-US" sz="2000" dirty="0" err="1" smtClean="0"/>
              <a:t>Selke</a:t>
            </a:r>
            <a:r>
              <a:rPr lang="en-US" sz="2000" dirty="0" smtClean="0"/>
              <a:t> FW, Del </a:t>
            </a:r>
            <a:r>
              <a:rPr lang="en-US" sz="2000" dirty="0" err="1" smtClean="0"/>
              <a:t>Nido</a:t>
            </a:r>
            <a:r>
              <a:rPr lang="en-US" sz="2000" dirty="0" smtClean="0"/>
              <a:t> PJ, Swanson SJ. </a:t>
            </a:r>
            <a:r>
              <a:rPr lang="en-US" sz="2000" dirty="0" err="1" smtClean="0"/>
              <a:t>Sabiston</a:t>
            </a:r>
            <a:r>
              <a:rPr lang="en-US" sz="2000" dirty="0" smtClean="0"/>
              <a:t> and Spencer’s Surgery of the Chest. Saunders Elsevier. 8</a:t>
            </a:r>
            <a:r>
              <a:rPr lang="en-US" sz="2000" baseline="30000" dirty="0" smtClean="0"/>
              <a:t>th</a:t>
            </a:r>
            <a:r>
              <a:rPr lang="en-US" sz="2000" dirty="0" smtClean="0"/>
              <a:t> ed. 2011</a:t>
            </a:r>
          </a:p>
          <a:p>
            <a:r>
              <a:rPr lang="en-US" sz="2000" dirty="0" smtClean="0"/>
              <a:t>Wilkinson JL. </a:t>
            </a:r>
            <a:r>
              <a:rPr lang="en-US" sz="2000" dirty="0" err="1" smtClean="0"/>
              <a:t>Haemodynamic</a:t>
            </a:r>
            <a:r>
              <a:rPr lang="en-US" sz="2000" dirty="0" smtClean="0"/>
              <a:t> calculations in the catheter laboratory. Heart 2001;85:113-120</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saturations</a:t>
            </a:r>
            <a:endParaRPr lang="en-US" dirty="0"/>
          </a:p>
        </p:txBody>
      </p:sp>
      <p:pic>
        <p:nvPicPr>
          <p:cNvPr id="4" name="Content Placeholder 3" descr="heart pic.tiff"/>
          <p:cNvPicPr>
            <a:picLocks noGrp="1" noChangeAspect="1"/>
          </p:cNvPicPr>
          <p:nvPr>
            <p:ph idx="1"/>
          </p:nvPr>
        </p:nvPicPr>
        <p:blipFill>
          <a:blip r:embed="rId3"/>
          <a:stretch>
            <a:fillRect/>
          </a:stretch>
        </p:blipFill>
        <p:spPr>
          <a:xfrm>
            <a:off x="2362200" y="1417638"/>
            <a:ext cx="4208453" cy="4221687"/>
          </a:xfrm>
        </p:spPr>
      </p:pic>
      <p:sp>
        <p:nvSpPr>
          <p:cNvPr id="5" name="TextBox 4"/>
          <p:cNvSpPr txBox="1"/>
          <p:nvPr/>
        </p:nvSpPr>
        <p:spPr>
          <a:xfrm>
            <a:off x="3437066" y="3853934"/>
            <a:ext cx="473333" cy="369332"/>
          </a:xfrm>
          <a:prstGeom prst="rect">
            <a:avLst/>
          </a:prstGeom>
          <a:noFill/>
        </p:spPr>
        <p:txBody>
          <a:bodyPr wrap="square" rtlCol="0">
            <a:spAutoFit/>
          </a:bodyPr>
          <a:lstStyle/>
          <a:p>
            <a:r>
              <a:rPr lang="en-US" dirty="0" smtClean="0"/>
              <a:t>70</a:t>
            </a:r>
            <a:endParaRPr lang="en-US" dirty="0"/>
          </a:p>
        </p:txBody>
      </p:sp>
      <p:sp>
        <p:nvSpPr>
          <p:cNvPr id="6" name="TextBox 5"/>
          <p:cNvSpPr txBox="1"/>
          <p:nvPr/>
        </p:nvSpPr>
        <p:spPr>
          <a:xfrm>
            <a:off x="4267200" y="4876800"/>
            <a:ext cx="418654" cy="369332"/>
          </a:xfrm>
          <a:prstGeom prst="rect">
            <a:avLst/>
          </a:prstGeom>
          <a:noFill/>
        </p:spPr>
        <p:txBody>
          <a:bodyPr wrap="none" rtlCol="0">
            <a:spAutoFit/>
          </a:bodyPr>
          <a:lstStyle/>
          <a:p>
            <a:r>
              <a:rPr lang="en-US" dirty="0" smtClean="0"/>
              <a:t>70</a:t>
            </a:r>
          </a:p>
        </p:txBody>
      </p:sp>
      <p:sp>
        <p:nvSpPr>
          <p:cNvPr id="7" name="TextBox 6"/>
          <p:cNvSpPr txBox="1"/>
          <p:nvPr/>
        </p:nvSpPr>
        <p:spPr>
          <a:xfrm>
            <a:off x="4210273" y="3853934"/>
            <a:ext cx="418654" cy="369332"/>
          </a:xfrm>
          <a:prstGeom prst="rect">
            <a:avLst/>
          </a:prstGeom>
          <a:noFill/>
        </p:spPr>
        <p:txBody>
          <a:bodyPr wrap="none" rtlCol="0">
            <a:spAutoFit/>
          </a:bodyPr>
          <a:lstStyle/>
          <a:p>
            <a:r>
              <a:rPr lang="en-US" dirty="0" smtClean="0"/>
              <a:t>70</a:t>
            </a:r>
            <a:endParaRPr lang="en-US" dirty="0"/>
          </a:p>
        </p:txBody>
      </p:sp>
      <p:sp>
        <p:nvSpPr>
          <p:cNvPr id="8" name="TextBox 7"/>
          <p:cNvSpPr txBox="1"/>
          <p:nvPr/>
        </p:nvSpPr>
        <p:spPr>
          <a:xfrm>
            <a:off x="4685854" y="3299936"/>
            <a:ext cx="418654" cy="369332"/>
          </a:xfrm>
          <a:prstGeom prst="rect">
            <a:avLst/>
          </a:prstGeom>
          <a:noFill/>
        </p:spPr>
        <p:txBody>
          <a:bodyPr wrap="none" rtlCol="0">
            <a:spAutoFit/>
          </a:bodyPr>
          <a:lstStyle/>
          <a:p>
            <a:r>
              <a:rPr lang="en-US" dirty="0" smtClean="0"/>
              <a:t>98</a:t>
            </a:r>
            <a:endParaRPr lang="en-US" dirty="0"/>
          </a:p>
        </p:txBody>
      </p:sp>
      <p:sp>
        <p:nvSpPr>
          <p:cNvPr id="9" name="TextBox 8"/>
          <p:cNvSpPr txBox="1"/>
          <p:nvPr/>
        </p:nvSpPr>
        <p:spPr>
          <a:xfrm>
            <a:off x="5334000" y="4724400"/>
            <a:ext cx="418654" cy="369332"/>
          </a:xfrm>
          <a:prstGeom prst="rect">
            <a:avLst/>
          </a:prstGeom>
          <a:noFill/>
        </p:spPr>
        <p:txBody>
          <a:bodyPr wrap="none" rtlCol="0">
            <a:spAutoFit/>
          </a:bodyPr>
          <a:lstStyle/>
          <a:p>
            <a:r>
              <a:rPr lang="en-US" dirty="0" smtClean="0"/>
              <a:t>98</a:t>
            </a:r>
            <a:endParaRPr lang="en-US" dirty="0"/>
          </a:p>
        </p:txBody>
      </p:sp>
      <p:sp>
        <p:nvSpPr>
          <p:cNvPr id="10" name="TextBox 9"/>
          <p:cNvSpPr txBox="1"/>
          <p:nvPr/>
        </p:nvSpPr>
        <p:spPr>
          <a:xfrm>
            <a:off x="3791619" y="3048000"/>
            <a:ext cx="418654" cy="369332"/>
          </a:xfrm>
          <a:prstGeom prst="rect">
            <a:avLst/>
          </a:prstGeom>
          <a:noFill/>
        </p:spPr>
        <p:txBody>
          <a:bodyPr wrap="none" rtlCol="0">
            <a:spAutoFit/>
          </a:bodyPr>
          <a:lstStyle/>
          <a:p>
            <a:r>
              <a:rPr lang="en-US" dirty="0" smtClean="0"/>
              <a:t>98</a:t>
            </a:r>
            <a:endParaRPr lang="en-US" dirty="0"/>
          </a:p>
        </p:txBody>
      </p:sp>
      <p:sp>
        <p:nvSpPr>
          <p:cNvPr id="11" name="TextBox 10"/>
          <p:cNvSpPr txBox="1"/>
          <p:nvPr/>
        </p:nvSpPr>
        <p:spPr>
          <a:xfrm>
            <a:off x="1176620" y="5867400"/>
            <a:ext cx="3033653" cy="646331"/>
          </a:xfrm>
          <a:prstGeom prst="rect">
            <a:avLst/>
          </a:prstGeom>
          <a:noFill/>
        </p:spPr>
        <p:txBody>
          <a:bodyPr wrap="square" rtlCol="0">
            <a:spAutoFit/>
          </a:bodyPr>
          <a:lstStyle/>
          <a:p>
            <a:r>
              <a:rPr lang="en-US" dirty="0" smtClean="0"/>
              <a:t>MVO</a:t>
            </a:r>
            <a:r>
              <a:rPr lang="en-US" baseline="-25000" dirty="0" smtClean="0"/>
              <a:t>2</a:t>
            </a:r>
            <a:r>
              <a:rPr lang="en-US" dirty="0" smtClean="0"/>
              <a:t> = </a:t>
            </a:r>
            <a:r>
              <a:rPr lang="en-US" u="sng" dirty="0" smtClean="0"/>
              <a:t>3SVC + 1IVC</a:t>
            </a:r>
            <a:r>
              <a:rPr lang="en-US" dirty="0" smtClean="0"/>
              <a:t>	</a:t>
            </a:r>
            <a:endParaRPr lang="en-US" u="sng" dirty="0" smtClean="0"/>
          </a:p>
          <a:p>
            <a:r>
              <a:rPr lang="en-US" dirty="0" smtClean="0"/>
              <a:t>			4</a:t>
            </a:r>
            <a:endParaRPr lang="en-US" dirty="0"/>
          </a:p>
        </p:txBody>
      </p:sp>
      <p:sp>
        <p:nvSpPr>
          <p:cNvPr id="12" name="TextBox 11"/>
          <p:cNvSpPr txBox="1"/>
          <p:nvPr/>
        </p:nvSpPr>
        <p:spPr>
          <a:xfrm>
            <a:off x="4210273" y="5911333"/>
            <a:ext cx="3878135" cy="369332"/>
          </a:xfrm>
          <a:prstGeom prst="rect">
            <a:avLst/>
          </a:prstGeom>
          <a:noFill/>
        </p:spPr>
        <p:txBody>
          <a:bodyPr wrap="square" rtlCol="0">
            <a:spAutoFit/>
          </a:bodyPr>
          <a:lstStyle/>
          <a:p>
            <a:r>
              <a:rPr lang="en-US" dirty="0" smtClean="0"/>
              <a:t>Most distal chamber without L-R shunt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pressures</a:t>
            </a:r>
            <a:endParaRPr lang="en-US" dirty="0"/>
          </a:p>
        </p:txBody>
      </p:sp>
      <p:pic>
        <p:nvPicPr>
          <p:cNvPr id="4" name="Content Placeholder 3" descr="heart pic.tiff"/>
          <p:cNvPicPr>
            <a:picLocks noGrp="1" noChangeAspect="1"/>
          </p:cNvPicPr>
          <p:nvPr>
            <p:ph idx="1"/>
          </p:nvPr>
        </p:nvPicPr>
        <p:blipFill>
          <a:blip r:embed="rId2"/>
          <a:stretch>
            <a:fillRect/>
          </a:stretch>
        </p:blipFill>
        <p:spPr>
          <a:xfrm>
            <a:off x="2286000" y="1569992"/>
            <a:ext cx="4305300" cy="4318839"/>
          </a:xfrm>
        </p:spPr>
      </p:pic>
      <p:sp>
        <p:nvSpPr>
          <p:cNvPr id="5" name="TextBox 4"/>
          <p:cNvSpPr txBox="1"/>
          <p:nvPr/>
        </p:nvSpPr>
        <p:spPr>
          <a:xfrm>
            <a:off x="3344443" y="4006334"/>
            <a:ext cx="617957" cy="369332"/>
          </a:xfrm>
          <a:prstGeom prst="rect">
            <a:avLst/>
          </a:prstGeom>
          <a:noFill/>
        </p:spPr>
        <p:txBody>
          <a:bodyPr wrap="square" rtlCol="0">
            <a:spAutoFit/>
          </a:bodyPr>
          <a:lstStyle/>
          <a:p>
            <a:r>
              <a:rPr lang="en-US" dirty="0" smtClean="0"/>
              <a:t>(3)</a:t>
            </a:r>
            <a:endParaRPr lang="en-US" dirty="0"/>
          </a:p>
        </p:txBody>
      </p:sp>
      <p:sp>
        <p:nvSpPr>
          <p:cNvPr id="6" name="TextBox 5"/>
          <p:cNvSpPr txBox="1"/>
          <p:nvPr/>
        </p:nvSpPr>
        <p:spPr>
          <a:xfrm>
            <a:off x="4149562" y="4844534"/>
            <a:ext cx="698065" cy="646331"/>
          </a:xfrm>
          <a:prstGeom prst="rect">
            <a:avLst/>
          </a:prstGeom>
          <a:noFill/>
        </p:spPr>
        <p:txBody>
          <a:bodyPr wrap="none" rtlCol="0">
            <a:spAutoFit/>
          </a:bodyPr>
          <a:lstStyle/>
          <a:p>
            <a:r>
              <a:rPr lang="en-US" dirty="0" smtClean="0"/>
              <a:t>25/</a:t>
            </a:r>
          </a:p>
          <a:p>
            <a:r>
              <a:rPr lang="en-US" dirty="0" smtClean="0"/>
              <a:t>    0-3</a:t>
            </a:r>
            <a:endParaRPr lang="en-US" dirty="0"/>
          </a:p>
        </p:txBody>
      </p:sp>
      <p:sp>
        <p:nvSpPr>
          <p:cNvPr id="7" name="TextBox 6"/>
          <p:cNvSpPr txBox="1"/>
          <p:nvPr/>
        </p:nvSpPr>
        <p:spPr>
          <a:xfrm>
            <a:off x="4149562" y="3729335"/>
            <a:ext cx="741797" cy="646331"/>
          </a:xfrm>
          <a:prstGeom prst="rect">
            <a:avLst/>
          </a:prstGeom>
          <a:noFill/>
        </p:spPr>
        <p:txBody>
          <a:bodyPr wrap="none" rtlCol="0">
            <a:spAutoFit/>
          </a:bodyPr>
          <a:lstStyle/>
          <a:p>
            <a:r>
              <a:rPr lang="en-US" dirty="0" smtClean="0"/>
              <a:t>25/10</a:t>
            </a:r>
          </a:p>
          <a:p>
            <a:r>
              <a:rPr lang="en-US" dirty="0" smtClean="0"/>
              <a:t>(15)</a:t>
            </a:r>
            <a:endParaRPr lang="en-US" dirty="0"/>
          </a:p>
        </p:txBody>
      </p:sp>
      <p:sp>
        <p:nvSpPr>
          <p:cNvPr id="8" name="TextBox 7"/>
          <p:cNvSpPr txBox="1"/>
          <p:nvPr/>
        </p:nvSpPr>
        <p:spPr>
          <a:xfrm>
            <a:off x="4774365" y="3360003"/>
            <a:ext cx="559635" cy="369332"/>
          </a:xfrm>
          <a:prstGeom prst="rect">
            <a:avLst/>
          </a:prstGeom>
          <a:noFill/>
        </p:spPr>
        <p:txBody>
          <a:bodyPr wrap="square" rtlCol="0">
            <a:spAutoFit/>
          </a:bodyPr>
          <a:lstStyle/>
          <a:p>
            <a:r>
              <a:rPr lang="en-US" dirty="0" smtClean="0"/>
              <a:t>(8)</a:t>
            </a:r>
            <a:endParaRPr lang="en-US" dirty="0"/>
          </a:p>
        </p:txBody>
      </p:sp>
      <p:sp>
        <p:nvSpPr>
          <p:cNvPr id="9" name="TextBox 8"/>
          <p:cNvSpPr txBox="1"/>
          <p:nvPr/>
        </p:nvSpPr>
        <p:spPr>
          <a:xfrm>
            <a:off x="4922179" y="4659868"/>
            <a:ext cx="823641" cy="646331"/>
          </a:xfrm>
          <a:prstGeom prst="rect">
            <a:avLst/>
          </a:prstGeom>
          <a:noFill/>
        </p:spPr>
        <p:txBody>
          <a:bodyPr wrap="square" rtlCol="0">
            <a:spAutoFit/>
          </a:bodyPr>
          <a:lstStyle/>
          <a:p>
            <a:r>
              <a:rPr lang="en-US" dirty="0" smtClean="0"/>
              <a:t>100/</a:t>
            </a:r>
          </a:p>
          <a:p>
            <a:r>
              <a:rPr lang="en-US" dirty="0" smtClean="0"/>
              <a:t>      4-8</a:t>
            </a:r>
            <a:endParaRPr lang="en-US" dirty="0"/>
          </a:p>
        </p:txBody>
      </p:sp>
      <p:sp>
        <p:nvSpPr>
          <p:cNvPr id="10" name="TextBox 9"/>
          <p:cNvSpPr txBox="1"/>
          <p:nvPr/>
        </p:nvSpPr>
        <p:spPr>
          <a:xfrm>
            <a:off x="3611983" y="2759838"/>
            <a:ext cx="1075157" cy="646331"/>
          </a:xfrm>
          <a:prstGeom prst="rect">
            <a:avLst/>
          </a:prstGeom>
          <a:noFill/>
        </p:spPr>
        <p:txBody>
          <a:bodyPr wrap="square" rtlCol="0">
            <a:spAutoFit/>
          </a:bodyPr>
          <a:lstStyle/>
          <a:p>
            <a:r>
              <a:rPr lang="en-US" dirty="0" smtClean="0"/>
              <a:t>100/60</a:t>
            </a:r>
          </a:p>
          <a:p>
            <a:r>
              <a:rPr lang="en-US" dirty="0" smtClean="0"/>
              <a:t> (75)</a:t>
            </a:r>
            <a:endParaRPr lang="en-US" dirty="0"/>
          </a:p>
        </p:txBody>
      </p:sp>
      <p:sp>
        <p:nvSpPr>
          <p:cNvPr id="11" name="TextBox 10"/>
          <p:cNvSpPr txBox="1"/>
          <p:nvPr/>
        </p:nvSpPr>
        <p:spPr>
          <a:xfrm>
            <a:off x="1905000" y="5888830"/>
            <a:ext cx="5410200" cy="646331"/>
          </a:xfrm>
          <a:prstGeom prst="rect">
            <a:avLst/>
          </a:prstGeom>
          <a:noFill/>
        </p:spPr>
        <p:txBody>
          <a:bodyPr wrap="square" rtlCol="0">
            <a:spAutoFit/>
          </a:bodyPr>
          <a:lstStyle/>
          <a:p>
            <a:r>
              <a:rPr lang="en-US" dirty="0" smtClean="0"/>
              <a:t>Hemodynamic catheters with transducer at distance</a:t>
            </a:r>
          </a:p>
          <a:p>
            <a:r>
              <a:rPr lang="en-US" dirty="0" err="1" smtClean="0"/>
              <a:t>Micromanometre</a:t>
            </a:r>
            <a:r>
              <a:rPr lang="en-US" dirty="0" smtClean="0"/>
              <a:t> catheters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output</a:t>
            </a:r>
            <a:endParaRPr lang="en-US" dirty="0"/>
          </a:p>
        </p:txBody>
      </p:sp>
      <p:sp>
        <p:nvSpPr>
          <p:cNvPr id="3" name="Content Placeholder 2"/>
          <p:cNvSpPr>
            <a:spLocks noGrp="1"/>
          </p:cNvSpPr>
          <p:nvPr>
            <p:ph idx="1"/>
          </p:nvPr>
        </p:nvSpPr>
        <p:spPr/>
        <p:txBody>
          <a:bodyPr>
            <a:normAutofit/>
          </a:bodyPr>
          <a:lstStyle/>
          <a:p>
            <a:r>
              <a:rPr lang="en-US" sz="2000" dirty="0" smtClean="0"/>
              <a:t>Amount of blood sent to deliver enough supply for </a:t>
            </a:r>
            <a:r>
              <a:rPr lang="en-US" sz="2000" smtClean="0"/>
              <a:t>tissue oxygen demands </a:t>
            </a:r>
            <a:r>
              <a:rPr lang="en-US" sz="2000" dirty="0" smtClean="0"/>
              <a:t>(liters per minute)</a:t>
            </a:r>
          </a:p>
          <a:p>
            <a:r>
              <a:rPr lang="en-US" sz="2000" dirty="0" smtClean="0"/>
              <a:t>Methods:</a:t>
            </a:r>
          </a:p>
          <a:p>
            <a:pPr lvl="1"/>
            <a:r>
              <a:rPr lang="en-US" sz="2000" dirty="0" smtClean="0"/>
              <a:t>Dye : CO = I </a:t>
            </a:r>
            <a:r>
              <a:rPr lang="en-US" sz="2000" dirty="0" err="1" smtClean="0"/>
              <a:t>x</a:t>
            </a:r>
            <a:r>
              <a:rPr lang="en-US" sz="2000" dirty="0" smtClean="0"/>
              <a:t> 60 / Ct</a:t>
            </a:r>
          </a:p>
          <a:p>
            <a:pPr lvl="1"/>
            <a:r>
              <a:rPr lang="en-US" sz="2000" dirty="0" err="1" smtClean="0"/>
              <a:t>Thermodilution</a:t>
            </a:r>
            <a:r>
              <a:rPr lang="en-US" sz="2000" dirty="0" smtClean="0"/>
              <a:t> : Catheter with lumen opening at side hole (RA) and </a:t>
            </a:r>
            <a:r>
              <a:rPr lang="en-US" sz="2000" dirty="0" err="1" smtClean="0"/>
              <a:t>thermister</a:t>
            </a:r>
            <a:r>
              <a:rPr lang="en-US" sz="2000" dirty="0" smtClean="0"/>
              <a:t> at tip (PA)</a:t>
            </a:r>
          </a:p>
          <a:p>
            <a:pPr lvl="1"/>
            <a:r>
              <a:rPr lang="en-US" sz="2000" dirty="0" err="1" smtClean="0"/>
              <a:t>Fick</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output </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err="1" smtClean="0"/>
              <a:t>Fick</a:t>
            </a:r>
            <a:r>
              <a:rPr lang="en-US" sz="8000" dirty="0" smtClean="0"/>
              <a:t>: oxygen uptake in lungs equals oxygen consumption in tissues</a:t>
            </a:r>
          </a:p>
          <a:p>
            <a:r>
              <a:rPr lang="en-US" sz="8000" dirty="0" smtClean="0"/>
              <a:t>Q (</a:t>
            </a:r>
            <a:r>
              <a:rPr lang="en-US" sz="8000" dirty="0" err="1" smtClean="0"/>
              <a:t>l</a:t>
            </a:r>
            <a:r>
              <a:rPr lang="en-US" sz="8000" dirty="0" smtClean="0"/>
              <a:t>/min) = </a:t>
            </a:r>
            <a:r>
              <a:rPr lang="en-US" sz="8000" u="sng" dirty="0" smtClean="0"/>
              <a:t>	VO</a:t>
            </a:r>
            <a:r>
              <a:rPr lang="en-US" sz="8000" baseline="-25000" dirty="0" smtClean="0"/>
              <a:t>2</a:t>
            </a:r>
            <a:r>
              <a:rPr lang="en-US" sz="8000" u="sng" dirty="0" smtClean="0"/>
              <a:t>	(ml/min)	</a:t>
            </a:r>
            <a:r>
              <a:rPr lang="en-US" sz="8000" dirty="0" smtClean="0"/>
              <a:t>			(O</a:t>
            </a:r>
            <a:r>
              <a:rPr lang="en-US" sz="8000" baseline="-25000" dirty="0" smtClean="0"/>
              <a:t>2</a:t>
            </a:r>
            <a:r>
              <a:rPr lang="en-US" sz="8000" dirty="0" smtClean="0"/>
              <a:t> uptake in lungs)</a:t>
            </a:r>
            <a:endParaRPr lang="en-US" sz="8000" u="sng" dirty="0" smtClean="0"/>
          </a:p>
          <a:p>
            <a:pPr>
              <a:buNone/>
            </a:pPr>
            <a:r>
              <a:rPr lang="en-US" sz="8000" dirty="0" smtClean="0"/>
              <a:t>			 	VA O</a:t>
            </a:r>
            <a:r>
              <a:rPr lang="en-US" sz="8000" baseline="-25000" dirty="0" smtClean="0"/>
              <a:t>2</a:t>
            </a:r>
            <a:r>
              <a:rPr lang="en-US" sz="8000" dirty="0" smtClean="0"/>
              <a:t> diff	(ml/</a:t>
            </a:r>
            <a:r>
              <a:rPr lang="en-US" sz="8000" dirty="0" err="1" smtClean="0"/>
              <a:t>l</a:t>
            </a:r>
            <a:r>
              <a:rPr lang="en-US" sz="8000" dirty="0" smtClean="0"/>
              <a:t>)		(O</a:t>
            </a:r>
            <a:r>
              <a:rPr lang="en-US" sz="8000" baseline="-25000" dirty="0" smtClean="0"/>
              <a:t>2</a:t>
            </a:r>
            <a:r>
              <a:rPr lang="en-US" sz="8000" dirty="0" smtClean="0"/>
              <a:t> consumption in tissues)</a:t>
            </a:r>
          </a:p>
          <a:p>
            <a:r>
              <a:rPr lang="en-US" sz="8000" dirty="0" smtClean="0"/>
              <a:t>VO</a:t>
            </a:r>
            <a:r>
              <a:rPr lang="en-US" sz="8000" baseline="-25000" dirty="0" smtClean="0"/>
              <a:t>2</a:t>
            </a:r>
          </a:p>
          <a:p>
            <a:pPr lvl="1"/>
            <a:r>
              <a:rPr lang="en-US" sz="8000" dirty="0" smtClean="0"/>
              <a:t>very difficult in children</a:t>
            </a:r>
          </a:p>
          <a:p>
            <a:pPr lvl="1"/>
            <a:r>
              <a:rPr lang="en-US" sz="8000" dirty="0" smtClean="0"/>
              <a:t>measured (Douglas bag; mass </a:t>
            </a:r>
            <a:r>
              <a:rPr lang="en-US" sz="8000" dirty="0" err="1" smtClean="0"/>
              <a:t>spectrometre</a:t>
            </a:r>
            <a:r>
              <a:rPr lang="en-US" sz="8000" dirty="0" smtClean="0"/>
              <a:t>) </a:t>
            </a:r>
          </a:p>
          <a:p>
            <a:pPr lvl="1"/>
            <a:r>
              <a:rPr lang="en-US" sz="8000" dirty="0" smtClean="0"/>
              <a:t>Assumed (</a:t>
            </a:r>
            <a:r>
              <a:rPr lang="en-US" sz="8000" dirty="0" err="1" smtClean="0"/>
              <a:t>normograms</a:t>
            </a:r>
            <a:r>
              <a:rPr lang="en-US" sz="8000" dirty="0" smtClean="0"/>
              <a:t>: &gt; 3 yrs: 150-160 ml/min; extrapolated for 2-3 weeks: 120-130 ml/min) </a:t>
            </a:r>
          </a:p>
          <a:p>
            <a:r>
              <a:rPr lang="en-US" sz="8000" dirty="0" smtClean="0"/>
              <a:t>VA O</a:t>
            </a:r>
            <a:r>
              <a:rPr lang="en-US" sz="8000" baseline="-25000" dirty="0" smtClean="0"/>
              <a:t>2</a:t>
            </a:r>
            <a:r>
              <a:rPr lang="en-US" sz="8000" dirty="0" smtClean="0"/>
              <a:t> diff = O</a:t>
            </a:r>
            <a:r>
              <a:rPr lang="en-US" sz="8000" baseline="-25000" dirty="0" smtClean="0"/>
              <a:t>2</a:t>
            </a:r>
            <a:r>
              <a:rPr lang="en-US" sz="8000" dirty="0" smtClean="0"/>
              <a:t> content venous blood – O</a:t>
            </a:r>
            <a:r>
              <a:rPr lang="en-US" sz="8000" baseline="-25000" dirty="0" smtClean="0"/>
              <a:t>2</a:t>
            </a:r>
            <a:r>
              <a:rPr lang="en-US" sz="8000" dirty="0" smtClean="0"/>
              <a:t> content arterial blood </a:t>
            </a:r>
            <a:r>
              <a:rPr lang="en-US" sz="8000" dirty="0" err="1" smtClean="0"/>
              <a:t>x</a:t>
            </a:r>
            <a:r>
              <a:rPr lang="en-US" sz="8000" dirty="0" smtClean="0"/>
              <a:t> ( </a:t>
            </a:r>
            <a:r>
              <a:rPr lang="en-US" sz="8000" dirty="0" err="1" smtClean="0"/>
              <a:t>Hb</a:t>
            </a:r>
            <a:r>
              <a:rPr lang="en-US" sz="8000" dirty="0" smtClean="0"/>
              <a:t> in </a:t>
            </a:r>
            <a:r>
              <a:rPr lang="en-US" sz="8000" dirty="0" err="1" smtClean="0"/>
              <a:t>g</a:t>
            </a:r>
            <a:r>
              <a:rPr lang="en-US" sz="8000" dirty="0" smtClean="0"/>
              <a:t>/dl) (1.36 ml O</a:t>
            </a:r>
            <a:r>
              <a:rPr lang="en-US" sz="8000" baseline="-25000" dirty="0" smtClean="0"/>
              <a:t>2</a:t>
            </a:r>
            <a:r>
              <a:rPr lang="en-US" sz="8000" dirty="0" smtClean="0"/>
              <a:t>/Hb) X 10</a:t>
            </a:r>
          </a:p>
          <a:p>
            <a:pPr lvl="1"/>
            <a:r>
              <a:rPr lang="en-US" sz="8000" dirty="0" smtClean="0"/>
              <a:t>Content = O</a:t>
            </a:r>
            <a:r>
              <a:rPr lang="en-US" sz="8000" baseline="-25000" dirty="0" smtClean="0"/>
              <a:t>2</a:t>
            </a:r>
            <a:r>
              <a:rPr lang="en-US" sz="8000" dirty="0" smtClean="0"/>
              <a:t> carrying capacity </a:t>
            </a:r>
            <a:r>
              <a:rPr lang="en-US" sz="8000" dirty="0" err="1" smtClean="0"/>
              <a:t>x</a:t>
            </a:r>
            <a:r>
              <a:rPr lang="en-US" sz="8000" dirty="0" smtClean="0"/>
              <a:t> saturation</a:t>
            </a:r>
          </a:p>
          <a:p>
            <a:pPr lvl="1"/>
            <a:r>
              <a:rPr lang="en-US" sz="8000" dirty="0" smtClean="0"/>
              <a:t>If </a:t>
            </a:r>
            <a:r>
              <a:rPr lang="en-US" sz="8000" dirty="0" err="1" smtClean="0"/>
              <a:t>Hb</a:t>
            </a:r>
            <a:r>
              <a:rPr lang="en-US" sz="8000" dirty="0" smtClean="0"/>
              <a:t> 14g/dl, saturation 70% </a:t>
            </a:r>
          </a:p>
          <a:p>
            <a:pPr lvl="1"/>
            <a:r>
              <a:rPr lang="en-US" sz="8000" dirty="0" smtClean="0"/>
              <a:t>O</a:t>
            </a:r>
            <a:r>
              <a:rPr lang="en-US" sz="8000" baseline="-25000" dirty="0" smtClean="0"/>
              <a:t>2</a:t>
            </a:r>
            <a:r>
              <a:rPr lang="en-US" sz="8000" dirty="0" smtClean="0"/>
              <a:t> carrying capacity: 140 X 1.36 = 190 ml/</a:t>
            </a:r>
            <a:r>
              <a:rPr lang="en-US" sz="8000" dirty="0" err="1" smtClean="0"/>
              <a:t>l</a:t>
            </a:r>
            <a:endParaRPr lang="en-US" sz="8000" dirty="0" smtClean="0"/>
          </a:p>
          <a:p>
            <a:pPr lvl="1"/>
            <a:r>
              <a:rPr lang="en-US" sz="8000" dirty="0" smtClean="0"/>
              <a:t>O</a:t>
            </a:r>
            <a:r>
              <a:rPr lang="en-US" sz="8000" baseline="-25000" dirty="0" smtClean="0"/>
              <a:t>2</a:t>
            </a:r>
            <a:r>
              <a:rPr lang="en-US" sz="8000" dirty="0" smtClean="0"/>
              <a:t> content: 190 </a:t>
            </a:r>
            <a:r>
              <a:rPr lang="en-US" sz="8000" dirty="0" err="1" smtClean="0"/>
              <a:t>x</a:t>
            </a:r>
            <a:r>
              <a:rPr lang="en-US" sz="8000" dirty="0" smtClean="0"/>
              <a:t> 70% = 133 ml/</a:t>
            </a:r>
            <a:r>
              <a:rPr lang="en-US" sz="8000" dirty="0" err="1" smtClean="0"/>
              <a:t>l</a:t>
            </a:r>
            <a:endParaRPr lang="en-US" sz="8000" dirty="0" smtClean="0"/>
          </a:p>
          <a:p>
            <a:r>
              <a:rPr lang="en-US" sz="8000" dirty="0" smtClean="0"/>
              <a:t>Q (</a:t>
            </a:r>
            <a:r>
              <a:rPr lang="en-US" sz="8000" dirty="0" err="1" smtClean="0"/>
              <a:t>l</a:t>
            </a:r>
            <a:r>
              <a:rPr lang="en-US" sz="8000" dirty="0" smtClean="0"/>
              <a:t>/min) = </a:t>
            </a:r>
            <a:r>
              <a:rPr lang="en-US" sz="8000" u="sng" dirty="0" smtClean="0"/>
              <a:t>150-160</a:t>
            </a:r>
            <a:r>
              <a:rPr lang="en-US" sz="8000" dirty="0" smtClean="0"/>
              <a:t>	= 5l/min (3.2 – 7.1) (indexed 2.5l/min/m</a:t>
            </a:r>
            <a:r>
              <a:rPr lang="en-US" sz="8000" baseline="30000" dirty="0" smtClean="0"/>
              <a:t>2</a:t>
            </a:r>
            <a:r>
              <a:rPr lang="en-US" sz="8000" dirty="0" smtClean="0"/>
              <a:t>) </a:t>
            </a:r>
          </a:p>
          <a:p>
            <a:pPr>
              <a:buNone/>
            </a:pPr>
            <a:r>
              <a:rPr lang="en-US" sz="8000" dirty="0" smtClean="0"/>
              <a:t>					20-50</a:t>
            </a:r>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Grossman’s</a:t>
            </a:r>
            <a:endParaRPr lang="en-US" dirty="0"/>
          </a:p>
        </p:txBody>
      </p:sp>
      <p:pic>
        <p:nvPicPr>
          <p:cNvPr id="4" name="Content Placeholder 3" descr="train.tiff"/>
          <p:cNvPicPr>
            <a:picLocks noGrp="1" noChangeAspect="1"/>
          </p:cNvPicPr>
          <p:nvPr>
            <p:ph idx="1"/>
          </p:nvPr>
        </p:nvPicPr>
        <p:blipFill>
          <a:blip r:embed="rId2"/>
          <a:stretch>
            <a:fillRect/>
          </a:stretch>
        </p:blipFill>
        <p:spPr>
          <a:xfrm>
            <a:off x="1713971" y="1143001"/>
            <a:ext cx="5372629" cy="4114800"/>
          </a:xfrm>
        </p:spPr>
      </p:pic>
      <p:pic>
        <p:nvPicPr>
          <p:cNvPr id="6" name="Picture 5" descr="fig an.tiff"/>
          <p:cNvPicPr>
            <a:picLocks noChangeAspect="1"/>
          </p:cNvPicPr>
          <p:nvPr/>
        </p:nvPicPr>
        <p:blipFill>
          <a:blip r:embed="rId3"/>
          <a:stretch>
            <a:fillRect/>
          </a:stretch>
        </p:blipFill>
        <p:spPr>
          <a:xfrm>
            <a:off x="1447800" y="5257800"/>
            <a:ext cx="5943600" cy="16001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output indexed</a:t>
            </a:r>
            <a:endParaRPr lang="en-US" dirty="0"/>
          </a:p>
        </p:txBody>
      </p:sp>
      <p:sp>
        <p:nvSpPr>
          <p:cNvPr id="3" name="Content Placeholder 2"/>
          <p:cNvSpPr>
            <a:spLocks noGrp="1"/>
          </p:cNvSpPr>
          <p:nvPr>
            <p:ph idx="1"/>
          </p:nvPr>
        </p:nvSpPr>
        <p:spPr/>
        <p:txBody>
          <a:bodyPr>
            <a:normAutofit/>
          </a:bodyPr>
          <a:lstStyle/>
          <a:p>
            <a:r>
              <a:rPr lang="en-US" sz="2000" dirty="0" smtClean="0"/>
              <a:t>CI = </a:t>
            </a:r>
            <a:r>
              <a:rPr lang="en-US" sz="2000" u="sng" dirty="0" smtClean="0"/>
              <a:t>	CO	</a:t>
            </a:r>
          </a:p>
          <a:p>
            <a:pPr>
              <a:buNone/>
            </a:pPr>
            <a:r>
              <a:rPr lang="en-US" sz="2000" dirty="0" smtClean="0"/>
              <a:t>			BSA</a:t>
            </a:r>
          </a:p>
          <a:p>
            <a:pPr>
              <a:buFontTx/>
              <a:buChar char="•"/>
            </a:pPr>
            <a:r>
              <a:rPr lang="en-US" sz="2000" dirty="0" err="1" smtClean="0"/>
              <a:t>Mosteller</a:t>
            </a:r>
            <a:r>
              <a:rPr lang="en-US" sz="2000" dirty="0" smtClean="0"/>
              <a:t>:</a:t>
            </a:r>
          </a:p>
          <a:p>
            <a:pPr lvl="1">
              <a:buNone/>
            </a:pPr>
            <a:r>
              <a:rPr lang="en-US" sz="2000" dirty="0" smtClean="0"/>
              <a:t>BSA (m</a:t>
            </a:r>
            <a:r>
              <a:rPr lang="en-US" sz="2000" baseline="30000" dirty="0" smtClean="0"/>
              <a:t>2</a:t>
            </a:r>
            <a:r>
              <a:rPr lang="en-US" sz="2000" dirty="0" smtClean="0"/>
              <a:t>) = √ [</a:t>
            </a:r>
            <a:r>
              <a:rPr lang="en-US" sz="2000" u="sng" dirty="0" smtClean="0"/>
              <a:t>height (cm) </a:t>
            </a:r>
            <a:r>
              <a:rPr lang="en-US" sz="2000" u="sng" dirty="0" err="1" smtClean="0"/>
              <a:t>x</a:t>
            </a:r>
            <a:r>
              <a:rPr lang="en-US" sz="2000" u="sng" dirty="0" smtClean="0"/>
              <a:t> weight (kg)]</a:t>
            </a:r>
          </a:p>
          <a:p>
            <a:pPr>
              <a:buNone/>
            </a:pPr>
            <a:r>
              <a:rPr lang="en-US" sz="2000" dirty="0" smtClean="0"/>
              <a:t>							[3600]</a:t>
            </a:r>
          </a:p>
          <a:p>
            <a:pPr>
              <a:buFontTx/>
              <a:buChar char="•"/>
            </a:pPr>
            <a:r>
              <a:rPr lang="en-US" sz="2000" dirty="0" smtClean="0"/>
              <a:t>Dubois &amp; </a:t>
            </a:r>
            <a:r>
              <a:rPr lang="en-US" sz="2000" dirty="0" err="1" smtClean="0"/>
              <a:t>Dobois</a:t>
            </a:r>
            <a:r>
              <a:rPr lang="en-US" sz="2000" dirty="0" smtClean="0"/>
              <a:t>, Boyd</a:t>
            </a:r>
          </a:p>
          <a:p>
            <a:pPr>
              <a:buFontTx/>
              <a:buChar char="•"/>
            </a:pPr>
            <a:r>
              <a:rPr lang="en-US" sz="2000" dirty="0" smtClean="0"/>
              <a:t>Haycock most used currently</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err="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Haycock</a:t>
            </a:r>
            <a:endParaRPr lang="en-US" dirty="0"/>
          </a:p>
        </p:txBody>
      </p:sp>
      <p:pic>
        <p:nvPicPr>
          <p:cNvPr id="4" name="Content Placeholder 3" descr="i-page.tiff"/>
          <p:cNvPicPr>
            <a:picLocks noGrp="1" noChangeAspect="1"/>
          </p:cNvPicPr>
          <p:nvPr>
            <p:ph idx="1"/>
          </p:nvPr>
        </p:nvPicPr>
        <p:blipFill>
          <a:blip r:embed="rId2"/>
          <a:stretch>
            <a:fillRect/>
          </a:stretch>
        </p:blipFill>
        <p:spPr>
          <a:xfrm>
            <a:off x="457200" y="2076047"/>
            <a:ext cx="8229600" cy="357426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output and pulmonary flow</a:t>
            </a:r>
            <a:endParaRPr lang="en-US" dirty="0"/>
          </a:p>
        </p:txBody>
      </p:sp>
      <p:sp>
        <p:nvSpPr>
          <p:cNvPr id="3" name="Content Placeholder 2"/>
          <p:cNvSpPr>
            <a:spLocks noGrp="1"/>
          </p:cNvSpPr>
          <p:nvPr>
            <p:ph idx="1"/>
          </p:nvPr>
        </p:nvSpPr>
        <p:spPr/>
        <p:txBody>
          <a:bodyPr>
            <a:normAutofit/>
          </a:bodyPr>
          <a:lstStyle/>
          <a:p>
            <a:pPr>
              <a:buFontTx/>
              <a:buChar char="•"/>
            </a:pPr>
            <a:r>
              <a:rPr lang="en-US" sz="2000" dirty="0" smtClean="0"/>
              <a:t>Qs=	</a:t>
            </a:r>
            <a:r>
              <a:rPr lang="en-US" sz="2000" u="sng" dirty="0" smtClean="0"/>
              <a:t>		VO</a:t>
            </a:r>
            <a:r>
              <a:rPr lang="en-US" sz="2000" baseline="-25000" dirty="0" smtClean="0"/>
              <a:t>2</a:t>
            </a:r>
            <a:r>
              <a:rPr lang="en-US" sz="2000" u="sng" dirty="0" smtClean="0"/>
              <a:t>			</a:t>
            </a:r>
            <a:r>
              <a:rPr lang="en-US" sz="2000" dirty="0" smtClean="0"/>
              <a:t>	</a:t>
            </a:r>
          </a:p>
          <a:p>
            <a:pPr>
              <a:buNone/>
            </a:pPr>
            <a:r>
              <a:rPr lang="en-US" sz="2000" dirty="0" smtClean="0"/>
              <a:t>			Systemic AV O</a:t>
            </a:r>
            <a:r>
              <a:rPr lang="en-US" sz="2000" baseline="-25000" dirty="0" smtClean="0"/>
              <a:t>2</a:t>
            </a:r>
            <a:r>
              <a:rPr lang="en-US" sz="2000" dirty="0" smtClean="0"/>
              <a:t> difference			</a:t>
            </a:r>
          </a:p>
          <a:p>
            <a:pPr>
              <a:buFontTx/>
              <a:buChar char="•"/>
            </a:pPr>
            <a:r>
              <a:rPr lang="en-US" sz="2000" dirty="0" err="1" smtClean="0"/>
              <a:t>Qp</a:t>
            </a:r>
            <a:r>
              <a:rPr lang="en-US" sz="2000" dirty="0" smtClean="0"/>
              <a:t>= </a:t>
            </a:r>
            <a:r>
              <a:rPr lang="en-US" sz="2000" u="sng" dirty="0" smtClean="0"/>
              <a:t>			VO</a:t>
            </a:r>
            <a:r>
              <a:rPr lang="en-US" sz="2000" baseline="-25000" dirty="0" smtClean="0"/>
              <a:t>2</a:t>
            </a:r>
            <a:r>
              <a:rPr lang="en-US" sz="2000" u="sng" dirty="0" smtClean="0"/>
              <a:t>				</a:t>
            </a:r>
          </a:p>
          <a:p>
            <a:pPr>
              <a:buNone/>
            </a:pPr>
            <a:r>
              <a:rPr lang="en-US" sz="2000" dirty="0" smtClean="0"/>
              <a:t>			Pulmonary VA O</a:t>
            </a:r>
            <a:r>
              <a:rPr lang="en-US" sz="2000" baseline="-25000" dirty="0" smtClean="0"/>
              <a:t>2</a:t>
            </a:r>
            <a:r>
              <a:rPr lang="en-US" sz="2000" dirty="0" smtClean="0"/>
              <a:t> difference</a:t>
            </a:r>
          </a:p>
          <a:p>
            <a:pPr>
              <a:buNone/>
            </a:pPr>
            <a:endParaRPr lang="en-US" sz="2000" dirty="0" smtClean="0"/>
          </a:p>
          <a:p>
            <a:r>
              <a:rPr lang="en-US" sz="2000" dirty="0" err="1" smtClean="0"/>
              <a:t>Qp</a:t>
            </a:r>
            <a:r>
              <a:rPr lang="en-US" sz="2000" dirty="0" smtClean="0"/>
              <a:t>/Qs = 	</a:t>
            </a:r>
            <a:r>
              <a:rPr lang="en-US" sz="2000" u="sng" dirty="0" smtClean="0"/>
              <a:t>systemic AV O</a:t>
            </a:r>
            <a:r>
              <a:rPr lang="en-US" sz="2000" baseline="-25000" dirty="0" smtClean="0"/>
              <a:t>2</a:t>
            </a:r>
            <a:r>
              <a:rPr lang="en-US" sz="2000" u="sng" dirty="0" smtClean="0"/>
              <a:t> difference</a:t>
            </a:r>
          </a:p>
          <a:p>
            <a:pPr>
              <a:buNone/>
            </a:pPr>
            <a:r>
              <a:rPr lang="en-US" sz="2000" dirty="0" smtClean="0"/>
              <a:t>				pulmonary VA O</a:t>
            </a:r>
            <a:r>
              <a:rPr lang="en-US" sz="2000" baseline="-25000" dirty="0" smtClean="0"/>
              <a:t>2</a:t>
            </a:r>
            <a:r>
              <a:rPr lang="en-US" sz="2000" dirty="0" smtClean="0"/>
              <a:t> difference</a:t>
            </a:r>
          </a:p>
          <a:p>
            <a:r>
              <a:rPr lang="en-US" sz="2000" dirty="0" err="1" smtClean="0"/>
              <a:t>Qp:Qs</a:t>
            </a:r>
            <a:r>
              <a:rPr lang="en-US" sz="2000" dirty="0" smtClean="0"/>
              <a:t> =	</a:t>
            </a:r>
            <a:r>
              <a:rPr lang="en-US" sz="2000" u="sng" dirty="0" smtClean="0"/>
              <a:t>SAO</a:t>
            </a:r>
            <a:r>
              <a:rPr lang="en-US" sz="2000" baseline="-25000" dirty="0" smtClean="0"/>
              <a:t>2</a:t>
            </a:r>
            <a:r>
              <a:rPr lang="en-US" sz="2000" u="sng" dirty="0" smtClean="0"/>
              <a:t> – MVO</a:t>
            </a:r>
            <a:r>
              <a:rPr lang="en-US" sz="2000" baseline="-25000" dirty="0" smtClean="0"/>
              <a:t>2</a:t>
            </a:r>
          </a:p>
          <a:p>
            <a:pPr>
              <a:buNone/>
            </a:pPr>
            <a:r>
              <a:rPr lang="en-US" sz="2000" dirty="0" smtClean="0"/>
              <a:t>				PVO</a:t>
            </a:r>
            <a:r>
              <a:rPr lang="en-US" sz="2000" baseline="-25000" dirty="0" smtClean="0"/>
              <a:t>2</a:t>
            </a:r>
            <a:r>
              <a:rPr lang="en-US" sz="2000" dirty="0" smtClean="0"/>
              <a:t> – PAO</a:t>
            </a:r>
            <a:r>
              <a:rPr lang="en-US" sz="2000" baseline="-25000" dirty="0" smtClean="0"/>
              <a:t>2</a:t>
            </a:r>
          </a:p>
          <a:p>
            <a:pPr>
              <a:buNone/>
            </a:pPr>
            <a:r>
              <a:rPr lang="en-US" sz="2000" dirty="0" smtClean="0"/>
              <a:t>		MVO</a:t>
            </a:r>
            <a:r>
              <a:rPr lang="en-US" sz="2000" baseline="-25000" dirty="0" smtClean="0"/>
              <a:t>2</a:t>
            </a:r>
            <a:r>
              <a:rPr lang="en-US" sz="2000" dirty="0" smtClean="0"/>
              <a:t> = </a:t>
            </a:r>
            <a:r>
              <a:rPr lang="en-US" sz="2000" u="sng" dirty="0" smtClean="0"/>
              <a:t>[3SVC + 1IVC]</a:t>
            </a:r>
          </a:p>
          <a:p>
            <a:pPr>
              <a:buNone/>
            </a:pPr>
            <a:r>
              <a:rPr lang="en-US" sz="2000" dirty="0" smtClean="0"/>
              <a:t>					 	4 		</a:t>
            </a:r>
            <a:r>
              <a:rPr lang="en-US" sz="2162"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1794</TotalTime>
  <Words>1319</Words>
  <Application>Microsoft Macintosh PowerPoint</Application>
  <PresentationFormat>On-screen Show (4:3)</PresentationFormat>
  <Paragraphs>161</Paragraphs>
  <Slides>18</Slides>
  <Notes>4</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Normal cath values and shunt calculations</vt:lpstr>
      <vt:lpstr>Oxygen saturations</vt:lpstr>
      <vt:lpstr>Hemodynamic pressures</vt:lpstr>
      <vt:lpstr>Cardiac output</vt:lpstr>
      <vt:lpstr>Cardiac output </vt:lpstr>
      <vt:lpstr>Grossman’s</vt:lpstr>
      <vt:lpstr>Cardiac output indexed</vt:lpstr>
      <vt:lpstr>Haycock</vt:lpstr>
      <vt:lpstr>Cardiac output and pulmonary flow</vt:lpstr>
      <vt:lpstr>Shunts</vt:lpstr>
      <vt:lpstr>Pulmonary vascular resistance</vt:lpstr>
      <vt:lpstr>Systemic vascular resistance </vt:lpstr>
      <vt:lpstr>Pulmonary vascular reactivity</vt:lpstr>
      <vt:lpstr>Pulmonary vascular reactivity</vt:lpstr>
      <vt:lpstr>McGoon</vt:lpstr>
      <vt:lpstr>Transpulmonary gradient</vt:lpstr>
      <vt:lpstr>Forssmann</vt:lpstr>
      <vt:lpstr>References</vt:lpstr>
    </vt:vector>
  </TitlesOfParts>
  <Company>Agneta Geldenhuys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cath values and shunt calculations</dc:title>
  <dc:creator>Agneta Geldenhuys</dc:creator>
  <cp:lastModifiedBy>Agneta Geldenhuys</cp:lastModifiedBy>
  <cp:revision>91</cp:revision>
  <dcterms:created xsi:type="dcterms:W3CDTF">2012-03-24T05:10:28Z</dcterms:created>
  <dcterms:modified xsi:type="dcterms:W3CDTF">2012-03-24T05:15:06Z</dcterms:modified>
</cp:coreProperties>
</file>