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6" r:id="rId11"/>
    <p:sldId id="263" r:id="rId12"/>
    <p:sldId id="268" r:id="rId13"/>
    <p:sldId id="267" r:id="rId14"/>
    <p:sldId id="271" r:id="rId15"/>
    <p:sldId id="269" r:id="rId16"/>
    <p:sldId id="270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6CC95BB-521E-4595-9C3C-3DE1BB2601B2}" type="datetimeFigureOut">
              <a:rPr lang="en-ZA" smtClean="0"/>
              <a:pPr/>
              <a:t>2015/07/11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1C029AC-9670-49F2-977F-6F7802C28349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growing epidemic of Adult Congenital Heart Disease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4869160"/>
            <a:ext cx="8062912" cy="1440160"/>
          </a:xfrm>
        </p:spPr>
        <p:txBody>
          <a:bodyPr>
            <a:normAutofit/>
          </a:bodyPr>
          <a:lstStyle/>
          <a:p>
            <a:r>
              <a:rPr lang="en-Z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Presenter:                                              Dr M </a:t>
            </a:r>
            <a:r>
              <a:rPr lang="en-ZA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Myburgh</a:t>
            </a:r>
            <a:r>
              <a:rPr lang="en-Z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Z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University of the </a:t>
            </a:r>
            <a:r>
              <a:rPr lang="en-ZA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Freestate</a:t>
            </a:r>
            <a:endParaRPr lang="en-ZA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Z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Cardiothoracic Surgery Dept.</a:t>
            </a:r>
            <a:endParaRPr lang="en-ZA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endParaRPr lang="en-ZA" sz="1400" dirty="0" smtClean="0"/>
          </a:p>
          <a:p>
            <a:endParaRPr lang="en-ZA" sz="1400" dirty="0" smtClean="0"/>
          </a:p>
          <a:p>
            <a:r>
              <a:rPr lang="en-ZA" sz="1400" dirty="0" smtClean="0"/>
              <a:t>Institutional requirements</a:t>
            </a:r>
          </a:p>
          <a:p>
            <a:pPr>
              <a:buNone/>
            </a:pPr>
            <a:r>
              <a:rPr lang="en-ZA" sz="1400" dirty="0" smtClean="0"/>
              <a:t>             Dedicated ACHD outpatient clinic</a:t>
            </a:r>
          </a:p>
          <a:p>
            <a:pPr>
              <a:buNone/>
            </a:pPr>
            <a:r>
              <a:rPr lang="en-ZA" sz="1400" dirty="0" smtClean="0"/>
              <a:t>             24/7 Cardiology emergency service</a:t>
            </a:r>
          </a:p>
          <a:p>
            <a:pPr>
              <a:buNone/>
            </a:pPr>
            <a:r>
              <a:rPr lang="en-ZA" sz="1400" dirty="0" smtClean="0"/>
              <a:t>             Adult internal medicine cardiology ward</a:t>
            </a:r>
          </a:p>
          <a:p>
            <a:pPr>
              <a:buNone/>
            </a:pPr>
            <a:r>
              <a:rPr lang="en-ZA" sz="1400" dirty="0" smtClean="0"/>
              <a:t>             Intensive care unit</a:t>
            </a:r>
          </a:p>
          <a:p>
            <a:pPr>
              <a:buNone/>
            </a:pPr>
            <a:r>
              <a:rPr lang="en-ZA" sz="1400" dirty="0" smtClean="0"/>
              <a:t>             Heart/Lung transplant program</a:t>
            </a:r>
          </a:p>
          <a:p>
            <a:pPr>
              <a:buNone/>
            </a:pPr>
            <a:r>
              <a:rPr lang="en-ZA" sz="1400" dirty="0" smtClean="0"/>
              <a:t>             Pulmonary hypertensive program</a:t>
            </a:r>
          </a:p>
          <a:p>
            <a:pPr>
              <a:buNone/>
            </a:pPr>
            <a:r>
              <a:rPr lang="en-ZA" sz="1400" dirty="0" smtClean="0"/>
              <a:t>             Multidisciplinary high risk pregnancy program</a:t>
            </a:r>
          </a:p>
          <a:p>
            <a:pPr>
              <a:buNone/>
            </a:pPr>
            <a:r>
              <a:rPr lang="en-ZA" sz="1400" dirty="0" smtClean="0"/>
              <a:t>             Genetic counselling</a:t>
            </a:r>
          </a:p>
          <a:p>
            <a:pPr>
              <a:buNone/>
            </a:pPr>
            <a:r>
              <a:rPr lang="en-ZA" sz="1400" dirty="0" smtClean="0"/>
              <a:t>             Palliative care</a:t>
            </a:r>
          </a:p>
          <a:p>
            <a:pPr>
              <a:buNone/>
            </a:pPr>
            <a:r>
              <a:rPr lang="en-ZA" sz="1400" dirty="0" smtClean="0"/>
              <a:t>             Social work supporting services</a:t>
            </a:r>
          </a:p>
          <a:p>
            <a:pPr>
              <a:buNone/>
            </a:pPr>
            <a:r>
              <a:rPr lang="en-ZA" sz="1400" dirty="0" smtClean="0"/>
              <a:t>             Structured transition programs</a:t>
            </a:r>
          </a:p>
          <a:p>
            <a:pPr>
              <a:buNone/>
            </a:pPr>
            <a:r>
              <a:rPr lang="en-ZA" sz="1400" dirty="0" smtClean="0"/>
              <a:t>             Dedicated clinical psychology or psychiatric services</a:t>
            </a:r>
            <a:endParaRPr lang="en-ZA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Training and education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endParaRPr lang="en-ZA" sz="1600" dirty="0" smtClean="0"/>
          </a:p>
          <a:p>
            <a:r>
              <a:rPr lang="en-ZA" sz="1600" dirty="0" smtClean="0"/>
              <a:t>Competency and subspecialty training</a:t>
            </a:r>
          </a:p>
          <a:p>
            <a:endParaRPr lang="en-ZA" sz="1600" dirty="0" smtClean="0"/>
          </a:p>
          <a:p>
            <a:r>
              <a:rPr lang="en-ZA" sz="1600" dirty="0" smtClean="0"/>
              <a:t>Educational resources</a:t>
            </a:r>
          </a:p>
          <a:p>
            <a:endParaRPr lang="en-ZA" sz="1600" dirty="0" smtClean="0"/>
          </a:p>
          <a:p>
            <a:r>
              <a:rPr lang="en-ZA" sz="1600" dirty="0" smtClean="0"/>
              <a:t>Research </a:t>
            </a:r>
            <a:r>
              <a:rPr lang="en-ZA" sz="1600" dirty="0" smtClean="0"/>
              <a:t>development</a:t>
            </a:r>
          </a:p>
          <a:p>
            <a:pPr>
              <a:buNone/>
            </a:pPr>
            <a:r>
              <a:rPr lang="en-ZA" sz="1600" dirty="0" smtClean="0"/>
              <a:t> </a:t>
            </a:r>
            <a:r>
              <a:rPr lang="en-ZA" sz="1600" dirty="0" smtClean="0"/>
              <a:t>             - APPROACH IS</a:t>
            </a:r>
          </a:p>
          <a:p>
            <a:pPr>
              <a:buNone/>
            </a:pPr>
            <a:r>
              <a:rPr lang="en-ZA" sz="1600" dirty="0" smtClean="0"/>
              <a:t> </a:t>
            </a:r>
            <a:r>
              <a:rPr lang="en-ZA" sz="1600" dirty="0" smtClean="0"/>
              <a:t>             - NOTE registry</a:t>
            </a:r>
            <a:endParaRPr lang="en-ZA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Overview of common issues</a:t>
            </a:r>
            <a:endParaRPr lang="en-ZA" sz="2800" dirty="0"/>
          </a:p>
        </p:txBody>
      </p:sp>
      <p:pic>
        <p:nvPicPr>
          <p:cNvPr id="4" name="Content Placeholder 3" descr="Complications of AC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12768" cy="489654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800" dirty="0" smtClean="0"/>
              <a:t>Arrhythmias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Most common long-term complication in ACHD</a:t>
            </a:r>
          </a:p>
          <a:p>
            <a:pPr>
              <a:buNone/>
            </a:pPr>
            <a:r>
              <a:rPr lang="en-ZA" sz="1400" dirty="0" smtClean="0"/>
              <a:t>Leading cause of morbidity and mortality</a:t>
            </a:r>
            <a:endParaRPr lang="en-ZA" sz="1400" dirty="0"/>
          </a:p>
        </p:txBody>
      </p:sp>
      <p:pic>
        <p:nvPicPr>
          <p:cNvPr id="4" name="Picture 3" descr="factors leading to arrythm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92088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arrythmias in ACH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050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800" dirty="0" smtClean="0"/>
              <a:t>Heart Failure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Mechanisms : Circulatory overload</a:t>
            </a:r>
          </a:p>
          <a:p>
            <a:pPr>
              <a:buNone/>
            </a:pPr>
            <a:r>
              <a:rPr lang="en-ZA" sz="1400" dirty="0" smtClean="0"/>
              <a:t>                         Ventricular volume/pressure loading</a:t>
            </a:r>
          </a:p>
          <a:p>
            <a:pPr>
              <a:buNone/>
            </a:pPr>
            <a:r>
              <a:rPr lang="en-ZA" sz="1400" dirty="0" smtClean="0"/>
              <a:t>                         Inability of a systemic right ventricle or single ventricle to meet metabolic needs</a:t>
            </a:r>
          </a:p>
          <a:p>
            <a:pPr>
              <a:buNone/>
            </a:pPr>
            <a:r>
              <a:rPr lang="en-ZA" sz="1400" dirty="0" smtClean="0"/>
              <a:t>                         Unequal flow distribution to the lung fields</a:t>
            </a:r>
          </a:p>
          <a:p>
            <a:pPr>
              <a:buNone/>
            </a:pPr>
            <a:r>
              <a:rPr lang="en-ZA" sz="1400" dirty="0" smtClean="0"/>
              <a:t>                         Variable pulmonary vascular integrity</a:t>
            </a:r>
          </a:p>
          <a:p>
            <a:pPr>
              <a:buNone/>
            </a:pPr>
            <a:r>
              <a:rPr lang="en-ZA" sz="1400" dirty="0" smtClean="0"/>
              <a:t>                         Abnormal myocardial architecture</a:t>
            </a:r>
          </a:p>
          <a:p>
            <a:pPr>
              <a:buNone/>
            </a:pPr>
            <a:r>
              <a:rPr lang="en-ZA" sz="1400" dirty="0" smtClean="0"/>
              <a:t>                         Abnormal electrical conduction</a:t>
            </a:r>
          </a:p>
          <a:p>
            <a:pPr>
              <a:buNone/>
            </a:pPr>
            <a:r>
              <a:rPr lang="en-ZA" sz="1400" dirty="0" smtClean="0"/>
              <a:t>                         Insufficient blood supply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The incidence of systolic dysfunction is highest in those with cyanotic lesions, right systemic</a:t>
            </a:r>
          </a:p>
          <a:p>
            <a:pPr>
              <a:buNone/>
            </a:pPr>
            <a:r>
              <a:rPr lang="en-ZA" sz="1400" dirty="0" smtClean="0"/>
              <a:t>Ventricles or </a:t>
            </a:r>
            <a:r>
              <a:rPr lang="en-ZA" sz="1400" dirty="0" err="1" smtClean="0"/>
              <a:t>univentricular</a:t>
            </a:r>
            <a:r>
              <a:rPr lang="en-ZA" sz="1400" dirty="0" smtClean="0"/>
              <a:t> hearts.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Diastolic dysfunction has a strong correlation with arrhythmias and pulmonary venous </a:t>
            </a:r>
          </a:p>
          <a:p>
            <a:pPr>
              <a:buNone/>
            </a:pPr>
            <a:r>
              <a:rPr lang="en-ZA" sz="1400" dirty="0" smtClean="0"/>
              <a:t>congestion. </a:t>
            </a:r>
            <a:endParaRPr lang="en-Z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800" dirty="0" smtClean="0"/>
              <a:t>Pulmonary Hypertension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Any </a:t>
            </a:r>
            <a:r>
              <a:rPr lang="en-ZA" sz="1400" dirty="0" err="1" smtClean="0"/>
              <a:t>nonrestrictive</a:t>
            </a:r>
            <a:r>
              <a:rPr lang="en-ZA" sz="1400" dirty="0" smtClean="0"/>
              <a:t> systemic to pulmonary communication (Left-to-Right shunt), can produce</a:t>
            </a:r>
          </a:p>
          <a:p>
            <a:pPr>
              <a:buNone/>
            </a:pPr>
            <a:r>
              <a:rPr lang="en-ZA" sz="1400" dirty="0" smtClean="0"/>
              <a:t>pathological changes in the pulmonary arterial bed. </a:t>
            </a:r>
          </a:p>
          <a:p>
            <a:pPr>
              <a:buNone/>
            </a:pPr>
            <a:r>
              <a:rPr lang="en-ZA" sz="1400" dirty="0" smtClean="0"/>
              <a:t>(Clinical group 1)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Left heart failure – Systolic; Diastolic or </a:t>
            </a:r>
            <a:r>
              <a:rPr lang="en-ZA" sz="1400" dirty="0" err="1" smtClean="0"/>
              <a:t>Valvular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(Clinical group 2)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Chronic </a:t>
            </a:r>
            <a:r>
              <a:rPr lang="en-ZA" sz="1400" dirty="0" err="1" smtClean="0"/>
              <a:t>thromboembolic</a:t>
            </a:r>
            <a:r>
              <a:rPr lang="en-ZA" sz="1400" dirty="0" smtClean="0"/>
              <a:t> pulmonary hypertension</a:t>
            </a:r>
          </a:p>
          <a:p>
            <a:pPr>
              <a:buNone/>
            </a:pPr>
            <a:r>
              <a:rPr lang="en-ZA" sz="1400" dirty="0" smtClean="0"/>
              <a:t>(Clinical group 4)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Prevalence of 4-10% in ACHD </a:t>
            </a:r>
            <a:endParaRPr lang="en-Z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800" dirty="0" err="1" smtClean="0"/>
              <a:t>Endocarditis</a:t>
            </a:r>
            <a:endParaRPr lang="en-ZA" sz="28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The incidence of </a:t>
            </a:r>
            <a:r>
              <a:rPr lang="en-ZA" sz="1400" dirty="0" err="1" smtClean="0"/>
              <a:t>endocarditis</a:t>
            </a:r>
            <a:r>
              <a:rPr lang="en-ZA" sz="1400" dirty="0" smtClean="0"/>
              <a:t> (approximately 1.1 per 1000 patient-years) in ACHD is 20-fold </a:t>
            </a:r>
          </a:p>
          <a:p>
            <a:pPr>
              <a:buNone/>
            </a:pPr>
            <a:r>
              <a:rPr lang="en-ZA" sz="1400" dirty="0" smtClean="0"/>
              <a:t>greater than in the general population, with a 12% recurrence rate.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Factors associated with </a:t>
            </a:r>
            <a:r>
              <a:rPr lang="en-ZA" sz="1400" dirty="0" err="1" smtClean="0"/>
              <a:t>Endocarditis</a:t>
            </a:r>
            <a:r>
              <a:rPr lang="en-ZA" sz="1400" dirty="0" smtClean="0"/>
              <a:t> : Type of congenital defect and method of repair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  Presence of multiple defects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  Male gender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Complications : Systemic </a:t>
            </a:r>
            <a:r>
              <a:rPr lang="en-ZA" sz="1400" dirty="0" err="1" smtClean="0"/>
              <a:t>embolization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            Heart failure</a:t>
            </a:r>
          </a:p>
          <a:p>
            <a:pPr>
              <a:buNone/>
            </a:pPr>
            <a:r>
              <a:rPr lang="en-ZA" sz="1400" dirty="0" smtClean="0"/>
              <a:t>                            </a:t>
            </a:r>
            <a:r>
              <a:rPr lang="en-ZA" sz="1400" dirty="0" err="1" smtClean="0"/>
              <a:t>Valvular</a:t>
            </a:r>
            <a:r>
              <a:rPr lang="en-ZA" sz="1400" dirty="0" smtClean="0"/>
              <a:t> regurgitation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Appropriate medical management and early surgical intervention have resulted in lower </a:t>
            </a:r>
          </a:p>
          <a:p>
            <a:pPr>
              <a:buNone/>
            </a:pPr>
            <a:r>
              <a:rPr lang="en-ZA" sz="1400" dirty="0" smtClean="0"/>
              <a:t>complication and mortality rates. </a:t>
            </a:r>
            <a:endParaRPr lang="en-ZA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800" dirty="0" smtClean="0"/>
              <a:t>Pregnancy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When considered collectively, congenital malformations are the most prevalent form of </a:t>
            </a:r>
          </a:p>
          <a:p>
            <a:pPr>
              <a:buNone/>
            </a:pPr>
            <a:r>
              <a:rPr lang="en-ZA" sz="1400" dirty="0" smtClean="0"/>
              <a:t>heart disease in pregnant women.</a:t>
            </a:r>
          </a:p>
          <a:p>
            <a:pPr>
              <a:buNone/>
            </a:pPr>
            <a:r>
              <a:rPr lang="en-ZA" sz="1400" dirty="0" smtClean="0"/>
              <a:t>Leading cause of maternal morbidity and mortality in developed countries.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Congenital heart disease carries an increased maternal and </a:t>
            </a:r>
            <a:r>
              <a:rPr lang="en-ZA" sz="1400" dirty="0" err="1" smtClean="0"/>
              <a:t>fetal</a:t>
            </a:r>
            <a:r>
              <a:rPr lang="en-ZA" sz="1400" dirty="0" smtClean="0"/>
              <a:t> risk, particularly in the </a:t>
            </a:r>
          </a:p>
          <a:p>
            <a:pPr>
              <a:buNone/>
            </a:pPr>
            <a:r>
              <a:rPr lang="en-ZA" sz="1400" dirty="0" smtClean="0"/>
              <a:t>setting of  - Pulmonary hypertension</a:t>
            </a:r>
          </a:p>
          <a:p>
            <a:pPr>
              <a:buNone/>
            </a:pPr>
            <a:r>
              <a:rPr lang="en-ZA" sz="1400" dirty="0" smtClean="0"/>
              <a:t>                  - </a:t>
            </a:r>
            <a:r>
              <a:rPr lang="en-ZA" sz="1400" dirty="0" err="1" smtClean="0"/>
              <a:t>Subaortic</a:t>
            </a:r>
            <a:r>
              <a:rPr lang="en-ZA" sz="1400" dirty="0" smtClean="0"/>
              <a:t> or </a:t>
            </a:r>
            <a:r>
              <a:rPr lang="en-ZA" sz="1400" dirty="0" err="1" smtClean="0"/>
              <a:t>subpulmonary</a:t>
            </a:r>
            <a:r>
              <a:rPr lang="en-ZA" sz="1400" dirty="0" smtClean="0"/>
              <a:t> ventricular dysfunction</a:t>
            </a:r>
          </a:p>
          <a:p>
            <a:pPr>
              <a:buNone/>
            </a:pPr>
            <a:r>
              <a:rPr lang="en-ZA" sz="1400" dirty="0" smtClean="0"/>
              <a:t>                  - Left sided </a:t>
            </a:r>
            <a:r>
              <a:rPr lang="en-ZA" sz="1400" dirty="0" err="1" smtClean="0"/>
              <a:t>valvular</a:t>
            </a:r>
            <a:r>
              <a:rPr lang="en-ZA" sz="1400" dirty="0" smtClean="0"/>
              <a:t> obstruction</a:t>
            </a:r>
          </a:p>
          <a:p>
            <a:pPr>
              <a:buNone/>
            </a:pPr>
            <a:r>
              <a:rPr lang="en-ZA" sz="1400" dirty="0" smtClean="0"/>
              <a:t>                  - Unrepaired aortic </a:t>
            </a:r>
            <a:r>
              <a:rPr lang="en-ZA" sz="1400" dirty="0" err="1" smtClean="0"/>
              <a:t>coarctation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  - Aortic root dilation 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Heart failure and arrhythmias are the most common complications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Frequent neonatal adverse outcomes include : Low birth weight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                  Respiratory complications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                  </a:t>
            </a:r>
            <a:r>
              <a:rPr lang="en-ZA" sz="1400" dirty="0" err="1" smtClean="0"/>
              <a:t>Intraventricular</a:t>
            </a:r>
            <a:r>
              <a:rPr lang="en-ZA" sz="1400" dirty="0" smtClean="0"/>
              <a:t> cerebral </a:t>
            </a:r>
            <a:r>
              <a:rPr lang="en-ZA" sz="1400" dirty="0" err="1" smtClean="0"/>
              <a:t>hemorrhage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                                                                   </a:t>
            </a:r>
            <a:endParaRPr lang="en-ZA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Challenges of ACHD Surgery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endParaRPr lang="en-ZA" sz="1600" dirty="0" smtClean="0"/>
          </a:p>
          <a:p>
            <a:endParaRPr lang="en-ZA" sz="1600" dirty="0" smtClean="0"/>
          </a:p>
          <a:p>
            <a:r>
              <a:rPr lang="en-ZA" sz="1600" dirty="0" smtClean="0"/>
              <a:t>Diversity of </a:t>
            </a:r>
            <a:r>
              <a:rPr lang="en-ZA" sz="1600" dirty="0" err="1" smtClean="0"/>
              <a:t>anatomo</a:t>
            </a:r>
            <a:r>
              <a:rPr lang="en-ZA" sz="1600" dirty="0" smtClean="0"/>
              <a:t>-clinical situations</a:t>
            </a:r>
          </a:p>
          <a:p>
            <a:endParaRPr lang="en-ZA" sz="1600" dirty="0" smtClean="0"/>
          </a:p>
          <a:p>
            <a:r>
              <a:rPr lang="en-ZA" sz="1600" dirty="0" err="1" smtClean="0"/>
              <a:t>Multiorgan</a:t>
            </a:r>
            <a:r>
              <a:rPr lang="en-ZA" sz="1600" dirty="0" smtClean="0"/>
              <a:t> involvement</a:t>
            </a:r>
          </a:p>
          <a:p>
            <a:endParaRPr lang="en-ZA" sz="1600" dirty="0" smtClean="0"/>
          </a:p>
          <a:p>
            <a:r>
              <a:rPr lang="en-ZA" sz="1600" dirty="0" err="1" smtClean="0"/>
              <a:t>Comorbidities</a:t>
            </a:r>
            <a:endParaRPr lang="en-ZA" sz="1600" dirty="0" smtClean="0"/>
          </a:p>
          <a:p>
            <a:endParaRPr lang="en-ZA" sz="1600" dirty="0" smtClean="0"/>
          </a:p>
          <a:p>
            <a:r>
              <a:rPr lang="en-ZA" sz="1600" dirty="0" smtClean="0"/>
              <a:t>Technical challenges</a:t>
            </a:r>
            <a:endParaRPr lang="en-ZA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Introduction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1600" dirty="0" smtClean="0"/>
              <a:t>Estimates suggest that the incidence of congenital heart disease is about</a:t>
            </a:r>
          </a:p>
          <a:p>
            <a:pPr>
              <a:buNone/>
            </a:pPr>
            <a:r>
              <a:rPr lang="en-ZA" sz="1600" dirty="0" smtClean="0"/>
              <a:t>       7 to 10 per 1000 live births, with moderate to severe forms afflicting 3 per</a:t>
            </a:r>
          </a:p>
          <a:p>
            <a:pPr>
              <a:buNone/>
            </a:pPr>
            <a:r>
              <a:rPr lang="en-ZA" sz="1600" dirty="0" smtClean="0"/>
              <a:t>       1000 live births. </a:t>
            </a:r>
          </a:p>
          <a:p>
            <a:pPr>
              <a:buNone/>
            </a:pPr>
            <a:endParaRPr lang="en-ZA" sz="1600" dirty="0" smtClean="0"/>
          </a:p>
          <a:p>
            <a:r>
              <a:rPr lang="en-ZA" sz="1600" dirty="0" smtClean="0"/>
              <a:t>Medical and surgical breakthroughs in the care of children born with heart defects have generated a growing population of adult survivors </a:t>
            </a:r>
          </a:p>
          <a:p>
            <a:endParaRPr lang="en-ZA" sz="1600" dirty="0" smtClean="0"/>
          </a:p>
          <a:p>
            <a:pPr>
              <a:buNone/>
            </a:pPr>
            <a:endParaRPr lang="en-ZA" sz="1600" dirty="0" smtClean="0"/>
          </a:p>
          <a:p>
            <a:pPr>
              <a:buNone/>
            </a:pPr>
            <a:r>
              <a:rPr lang="en-ZA" sz="1800" dirty="0" smtClean="0"/>
              <a:t>       ADULT CONGENITAL HEART DISEASE</a:t>
            </a:r>
          </a:p>
          <a:p>
            <a:endParaRPr lang="en-Z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Anatomo</a:t>
            </a:r>
            <a:r>
              <a:rPr lang="en-ZA" sz="2800" dirty="0" smtClean="0"/>
              <a:t>-clinical diversity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r>
              <a:rPr lang="en-ZA" sz="1600" dirty="0" smtClean="0"/>
              <a:t>Patients with “repaired” malformations</a:t>
            </a:r>
          </a:p>
          <a:p>
            <a:pPr>
              <a:buNone/>
            </a:pPr>
            <a:r>
              <a:rPr lang="en-ZA" sz="1600" dirty="0" smtClean="0"/>
              <a:t>        </a:t>
            </a:r>
            <a:r>
              <a:rPr lang="en-ZA" sz="1400" dirty="0" smtClean="0"/>
              <a:t>Undergone previous correction that require reoperation.</a:t>
            </a:r>
          </a:p>
          <a:p>
            <a:pPr>
              <a:buNone/>
            </a:pPr>
            <a:r>
              <a:rPr lang="en-ZA" sz="1400" dirty="0" smtClean="0"/>
              <a:t>                  - RVOT conduits that are outgrown or become </a:t>
            </a:r>
            <a:r>
              <a:rPr lang="en-ZA" sz="1400" dirty="0" err="1" smtClean="0"/>
              <a:t>stenotic</a:t>
            </a:r>
            <a:r>
              <a:rPr lang="en-ZA" sz="1400" dirty="0" smtClean="0"/>
              <a:t>/</a:t>
            </a:r>
            <a:r>
              <a:rPr lang="en-ZA" sz="1400" dirty="0" err="1" smtClean="0"/>
              <a:t>regurgitant</a:t>
            </a:r>
            <a:r>
              <a:rPr lang="en-ZA" sz="1400" dirty="0" smtClean="0"/>
              <a:t>.</a:t>
            </a:r>
          </a:p>
          <a:p>
            <a:pPr>
              <a:buNone/>
            </a:pPr>
            <a:r>
              <a:rPr lang="en-ZA" sz="1400" dirty="0" smtClean="0"/>
              <a:t>                  - Reoperation for residual lesions</a:t>
            </a:r>
          </a:p>
          <a:p>
            <a:pPr>
              <a:buNone/>
            </a:pPr>
            <a:r>
              <a:rPr lang="en-ZA" sz="1400" dirty="0" smtClean="0"/>
              <a:t>                  - Reoperation for recurrence</a:t>
            </a:r>
            <a:endParaRPr lang="en-ZA" sz="1600" dirty="0" smtClean="0"/>
          </a:p>
          <a:p>
            <a:endParaRPr lang="en-ZA" sz="1600" dirty="0" smtClean="0"/>
          </a:p>
          <a:p>
            <a:r>
              <a:rPr lang="en-ZA" sz="1600" dirty="0" smtClean="0"/>
              <a:t>Patients with </a:t>
            </a:r>
            <a:r>
              <a:rPr lang="en-ZA" sz="1600" dirty="0" err="1" smtClean="0"/>
              <a:t>nonrepaired</a:t>
            </a:r>
            <a:r>
              <a:rPr lang="en-ZA" sz="1600" dirty="0" smtClean="0"/>
              <a:t> malformations</a:t>
            </a:r>
          </a:p>
          <a:p>
            <a:pPr>
              <a:buNone/>
            </a:pPr>
            <a:r>
              <a:rPr lang="en-ZA" sz="1600" dirty="0" smtClean="0"/>
              <a:t>        </a:t>
            </a:r>
            <a:r>
              <a:rPr lang="en-ZA" sz="1400" dirty="0" smtClean="0"/>
              <a:t>Missed diagnoses</a:t>
            </a:r>
          </a:p>
          <a:p>
            <a:pPr>
              <a:buNone/>
            </a:pPr>
            <a:r>
              <a:rPr lang="en-ZA" sz="1400" dirty="0" smtClean="0"/>
              <a:t>                   - ASD ; Restrictive VSD ; </a:t>
            </a:r>
            <a:r>
              <a:rPr lang="en-ZA" sz="1400" dirty="0" err="1" smtClean="0"/>
              <a:t>Coarctation</a:t>
            </a:r>
            <a:r>
              <a:rPr lang="en-ZA" sz="1400" dirty="0" smtClean="0"/>
              <a:t> ; PAPVC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Complex lesions that underwent palliation</a:t>
            </a:r>
          </a:p>
          <a:p>
            <a:pPr>
              <a:buNone/>
            </a:pPr>
            <a:endParaRPr lang="en-ZA" sz="1600" dirty="0" smtClean="0"/>
          </a:p>
          <a:p>
            <a:r>
              <a:rPr lang="en-ZA" sz="1600" dirty="0" smtClean="0"/>
              <a:t>Patients with acquired disease not related to malformation</a:t>
            </a:r>
          </a:p>
          <a:p>
            <a:pPr>
              <a:buNone/>
            </a:pPr>
            <a:r>
              <a:rPr lang="en-ZA" sz="1600" dirty="0" smtClean="0"/>
              <a:t>        </a:t>
            </a:r>
            <a:r>
              <a:rPr lang="en-ZA" sz="1400" dirty="0" smtClean="0"/>
              <a:t>CABG, Aortic root replacement or Maze procedures for complications</a:t>
            </a:r>
          </a:p>
          <a:p>
            <a:pPr>
              <a:buNone/>
            </a:pPr>
            <a:r>
              <a:rPr lang="en-ZA" sz="1400" dirty="0" smtClean="0"/>
              <a:t>         </a:t>
            </a:r>
          </a:p>
          <a:p>
            <a:pPr>
              <a:buNone/>
            </a:pPr>
            <a:r>
              <a:rPr lang="en-ZA" sz="1400" dirty="0" smtClean="0"/>
              <a:t>         A thorough cardiac evaluation and knowledge of previous procedures are of </a:t>
            </a:r>
          </a:p>
          <a:p>
            <a:pPr>
              <a:buNone/>
            </a:pPr>
            <a:r>
              <a:rPr lang="en-ZA" sz="1400" dirty="0" smtClean="0"/>
              <a:t>         critical importance. </a:t>
            </a:r>
            <a:endParaRPr lang="en-ZA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Multiorgan</a:t>
            </a:r>
            <a:r>
              <a:rPr lang="en-ZA" sz="2800" dirty="0" smtClean="0"/>
              <a:t> involvement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r>
              <a:rPr lang="en-ZA" sz="1600" dirty="0" smtClean="0"/>
              <a:t>Myocardial involvement</a:t>
            </a:r>
          </a:p>
          <a:p>
            <a:pPr>
              <a:buNone/>
            </a:pPr>
            <a:r>
              <a:rPr lang="en-ZA" sz="1600" dirty="0" smtClean="0"/>
              <a:t>        </a:t>
            </a:r>
            <a:r>
              <a:rPr lang="en-ZA" sz="1400" dirty="0" smtClean="0"/>
              <a:t>Function is generally impaired : Abnormal ventricular morphology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Ventricular hypertrophy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Longstanding volume or pressure loading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Fibrosis / Scarring </a:t>
            </a:r>
            <a:endParaRPr lang="en-ZA" sz="1600" dirty="0" smtClean="0"/>
          </a:p>
          <a:p>
            <a:endParaRPr lang="en-ZA" sz="1600" dirty="0" smtClean="0"/>
          </a:p>
          <a:p>
            <a:r>
              <a:rPr lang="en-ZA" sz="1600" dirty="0" smtClean="0"/>
              <a:t>Pulmonary involvement</a:t>
            </a:r>
          </a:p>
          <a:p>
            <a:pPr>
              <a:buNone/>
            </a:pPr>
            <a:r>
              <a:rPr lang="en-ZA" sz="1600" dirty="0" smtClean="0"/>
              <a:t>       </a:t>
            </a:r>
            <a:r>
              <a:rPr lang="en-ZA" sz="1400" dirty="0" smtClean="0"/>
              <a:t>Almost constant and </a:t>
            </a:r>
            <a:r>
              <a:rPr lang="en-ZA" sz="1400" dirty="0" err="1" smtClean="0"/>
              <a:t>multifactorial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    - </a:t>
            </a:r>
            <a:r>
              <a:rPr lang="en-ZA" sz="1400" dirty="0" smtClean="0"/>
              <a:t>Pulmonary Arterial </a:t>
            </a:r>
            <a:r>
              <a:rPr lang="en-ZA" sz="1400" dirty="0" smtClean="0"/>
              <a:t>Hypertension (Systemic-to-Pulmonary shunting)</a:t>
            </a:r>
          </a:p>
          <a:p>
            <a:pPr>
              <a:buNone/>
            </a:pPr>
            <a:r>
              <a:rPr lang="en-ZA" sz="1400" dirty="0" smtClean="0"/>
              <a:t>                    - Pulmonary arterial or venous obstruction (Native or iatrogenic)</a:t>
            </a:r>
          </a:p>
          <a:p>
            <a:pPr>
              <a:buNone/>
            </a:pPr>
            <a:r>
              <a:rPr lang="en-ZA" sz="1400" dirty="0" smtClean="0"/>
              <a:t>                    - AV malformations</a:t>
            </a:r>
          </a:p>
          <a:p>
            <a:pPr>
              <a:buNone/>
            </a:pPr>
            <a:r>
              <a:rPr lang="en-ZA" sz="1400" dirty="0" smtClean="0"/>
              <a:t>                    - Chronic </a:t>
            </a:r>
            <a:r>
              <a:rPr lang="en-ZA" sz="1400" dirty="0" err="1" smtClean="0"/>
              <a:t>thrombo</a:t>
            </a:r>
            <a:r>
              <a:rPr lang="en-ZA" sz="1400" dirty="0" smtClean="0"/>
              <a:t>-embolic events</a:t>
            </a:r>
            <a:endParaRPr lang="en-ZA" sz="1600" dirty="0" smtClean="0"/>
          </a:p>
          <a:p>
            <a:endParaRPr lang="en-ZA" sz="1600" dirty="0" smtClean="0"/>
          </a:p>
          <a:p>
            <a:r>
              <a:rPr lang="en-ZA" sz="1600" dirty="0" smtClean="0"/>
              <a:t>Other organ involvement</a:t>
            </a:r>
          </a:p>
          <a:p>
            <a:pPr>
              <a:buNone/>
            </a:pPr>
            <a:r>
              <a:rPr lang="en-ZA" sz="1600" dirty="0" smtClean="0"/>
              <a:t>        </a:t>
            </a:r>
            <a:r>
              <a:rPr lang="en-ZA" sz="1400" dirty="0" smtClean="0"/>
              <a:t>Longstanding cardiac malformations have a deleterious effect on several other systems</a:t>
            </a:r>
          </a:p>
          <a:p>
            <a:pPr>
              <a:buNone/>
            </a:pPr>
            <a:r>
              <a:rPr lang="en-ZA" sz="1400" dirty="0" smtClean="0"/>
              <a:t>                  - </a:t>
            </a:r>
            <a:r>
              <a:rPr lang="en-ZA" sz="1400" dirty="0" err="1" smtClean="0"/>
              <a:t>Hematological</a:t>
            </a:r>
            <a:r>
              <a:rPr lang="en-ZA" sz="1400" dirty="0" smtClean="0"/>
              <a:t> (</a:t>
            </a:r>
            <a:r>
              <a:rPr lang="en-ZA" sz="1400" dirty="0" err="1" smtClean="0"/>
              <a:t>eg</a:t>
            </a:r>
            <a:r>
              <a:rPr lang="en-ZA" sz="1400" dirty="0" smtClean="0"/>
              <a:t>, </a:t>
            </a:r>
            <a:r>
              <a:rPr lang="en-ZA" sz="1400" dirty="0" err="1" smtClean="0"/>
              <a:t>Polycythemia</a:t>
            </a:r>
            <a:r>
              <a:rPr lang="en-ZA" sz="1400" dirty="0" smtClean="0"/>
              <a:t>)</a:t>
            </a:r>
          </a:p>
          <a:p>
            <a:pPr>
              <a:buNone/>
            </a:pPr>
            <a:r>
              <a:rPr lang="en-ZA" sz="1400" dirty="0" smtClean="0"/>
              <a:t>                  - Renal impairment</a:t>
            </a:r>
          </a:p>
          <a:p>
            <a:pPr>
              <a:buNone/>
            </a:pPr>
            <a:r>
              <a:rPr lang="en-ZA" sz="1400" dirty="0" smtClean="0"/>
              <a:t>                  - Neurological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Comorbidities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1600" dirty="0" smtClean="0"/>
              <a:t>Coronary artery disease should be suspected and assessed in all patients    </a:t>
            </a:r>
          </a:p>
          <a:p>
            <a:pPr>
              <a:buNone/>
            </a:pPr>
            <a:r>
              <a:rPr lang="en-ZA" sz="1600" dirty="0" smtClean="0"/>
              <a:t>older than 45 yrs.</a:t>
            </a:r>
          </a:p>
          <a:p>
            <a:pPr>
              <a:buNone/>
            </a:pPr>
            <a:endParaRPr lang="en-ZA" sz="1600" dirty="0" smtClean="0"/>
          </a:p>
          <a:p>
            <a:pPr>
              <a:buNone/>
            </a:pPr>
            <a:endParaRPr lang="en-ZA" sz="1600" dirty="0" smtClean="0"/>
          </a:p>
          <a:p>
            <a:pPr>
              <a:buNone/>
            </a:pPr>
            <a:r>
              <a:rPr lang="en-ZA" sz="1600" dirty="0" smtClean="0"/>
              <a:t>The presence of </a:t>
            </a:r>
            <a:r>
              <a:rPr lang="en-ZA" sz="1600" dirty="0" err="1" smtClean="0"/>
              <a:t>cerebrovascular</a:t>
            </a:r>
            <a:r>
              <a:rPr lang="en-ZA" sz="1600" dirty="0" smtClean="0"/>
              <a:t> disease should be evaluated in all patients</a:t>
            </a:r>
          </a:p>
          <a:p>
            <a:pPr>
              <a:buNone/>
            </a:pPr>
            <a:r>
              <a:rPr lang="en-ZA" sz="1600" dirty="0" smtClean="0"/>
              <a:t>w</a:t>
            </a:r>
            <a:r>
              <a:rPr lang="en-ZA" sz="1600" dirty="0" smtClean="0"/>
              <a:t>ith </a:t>
            </a:r>
            <a:r>
              <a:rPr lang="en-ZA" sz="1600" dirty="0" smtClean="0"/>
              <a:t>potential risk factors. (</a:t>
            </a:r>
            <a:r>
              <a:rPr lang="en-ZA" sz="1600" dirty="0" err="1" smtClean="0"/>
              <a:t>Incl</a:t>
            </a:r>
            <a:r>
              <a:rPr lang="en-ZA" sz="1600" dirty="0" smtClean="0"/>
              <a:t>: Hypertension ; Diabetes ; Hypercholesterolemia)</a:t>
            </a:r>
          </a:p>
          <a:p>
            <a:pPr>
              <a:buNone/>
            </a:pPr>
            <a:endParaRPr lang="en-ZA" sz="1600" dirty="0" smtClean="0"/>
          </a:p>
          <a:p>
            <a:pPr>
              <a:buNone/>
            </a:pPr>
            <a:endParaRPr lang="en-ZA" sz="1600" dirty="0" smtClean="0"/>
          </a:p>
          <a:p>
            <a:pPr>
              <a:buNone/>
            </a:pPr>
            <a:r>
              <a:rPr lang="en-ZA" sz="1600" dirty="0" smtClean="0"/>
              <a:t>Chromosomal or other </a:t>
            </a:r>
            <a:r>
              <a:rPr lang="en-ZA" sz="1600" dirty="0" err="1" smtClean="0"/>
              <a:t>extracardiac</a:t>
            </a:r>
            <a:r>
              <a:rPr lang="en-ZA" sz="1600" dirty="0" smtClean="0"/>
              <a:t> </a:t>
            </a:r>
            <a:r>
              <a:rPr lang="en-ZA" sz="1600" dirty="0" err="1" smtClean="0"/>
              <a:t>sysndromes</a:t>
            </a:r>
            <a:r>
              <a:rPr lang="en-ZA" sz="1600" dirty="0" smtClean="0"/>
              <a:t> might add additional risk to the </a:t>
            </a:r>
          </a:p>
          <a:p>
            <a:pPr>
              <a:buNone/>
            </a:pPr>
            <a:r>
              <a:rPr lang="en-ZA" sz="1600" dirty="0" smtClean="0"/>
              <a:t>b</a:t>
            </a:r>
            <a:r>
              <a:rPr lang="en-ZA" sz="1600" dirty="0" smtClean="0"/>
              <a:t>aseline </a:t>
            </a:r>
            <a:r>
              <a:rPr lang="en-ZA" sz="1600" dirty="0" smtClean="0"/>
              <a:t>profile of these patients.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Technical challenges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r>
              <a:rPr lang="en-ZA" sz="1600" dirty="0" smtClean="0"/>
              <a:t>Preservation of myocardial function</a:t>
            </a:r>
          </a:p>
          <a:p>
            <a:pPr>
              <a:buNone/>
            </a:pPr>
            <a:r>
              <a:rPr lang="en-ZA" sz="1600" dirty="0" smtClean="0"/>
              <a:t>            </a:t>
            </a:r>
            <a:r>
              <a:rPr lang="en-ZA" sz="1400" dirty="0" smtClean="0"/>
              <a:t>Limit/Avoid aortic cross clamping</a:t>
            </a:r>
          </a:p>
          <a:p>
            <a:pPr>
              <a:buNone/>
            </a:pPr>
            <a:r>
              <a:rPr lang="en-ZA" sz="1400" dirty="0" smtClean="0"/>
              <a:t>              </a:t>
            </a:r>
            <a:r>
              <a:rPr lang="en-ZA" sz="1400" dirty="0" err="1" smtClean="0"/>
              <a:t>Antegrade</a:t>
            </a:r>
            <a:r>
              <a:rPr lang="en-ZA" sz="1400" dirty="0" smtClean="0"/>
              <a:t> and retrograde </a:t>
            </a:r>
            <a:r>
              <a:rPr lang="en-ZA" sz="1400" dirty="0" err="1" smtClean="0"/>
              <a:t>cardioplegia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Appropriate venting</a:t>
            </a:r>
          </a:p>
          <a:p>
            <a:pPr>
              <a:buNone/>
            </a:pPr>
            <a:r>
              <a:rPr lang="en-ZA" sz="1400" dirty="0" smtClean="0"/>
              <a:t>              Topical and systemic cooling</a:t>
            </a:r>
          </a:p>
          <a:p>
            <a:pPr>
              <a:buNone/>
            </a:pPr>
            <a:endParaRPr lang="en-ZA" sz="1600" dirty="0" smtClean="0"/>
          </a:p>
          <a:p>
            <a:r>
              <a:rPr lang="en-ZA" sz="1600" dirty="0" smtClean="0"/>
              <a:t>Cardiopulmonary Bypass technique</a:t>
            </a:r>
          </a:p>
          <a:p>
            <a:pPr>
              <a:buNone/>
            </a:pPr>
            <a:r>
              <a:rPr lang="en-ZA" sz="1600" dirty="0" smtClean="0"/>
              <a:t>       </a:t>
            </a:r>
            <a:r>
              <a:rPr lang="en-ZA" sz="1400" dirty="0" smtClean="0"/>
              <a:t>       Well established </a:t>
            </a:r>
            <a:r>
              <a:rPr lang="en-ZA" sz="1400" dirty="0" err="1" smtClean="0"/>
              <a:t>aortopulmonary</a:t>
            </a:r>
            <a:r>
              <a:rPr lang="en-ZA" sz="1400" dirty="0" smtClean="0"/>
              <a:t> collaterals in cyanotic patients</a:t>
            </a:r>
          </a:p>
          <a:p>
            <a:pPr>
              <a:buNone/>
            </a:pPr>
            <a:r>
              <a:rPr lang="en-ZA" sz="1400" dirty="0" smtClean="0"/>
              <a:t>                          Management  - Preoperative occlusion</a:t>
            </a:r>
          </a:p>
          <a:p>
            <a:pPr>
              <a:buNone/>
            </a:pPr>
            <a:r>
              <a:rPr lang="en-ZA" sz="1400" dirty="0" smtClean="0"/>
              <a:t>                              </a:t>
            </a:r>
            <a:r>
              <a:rPr lang="en-ZA" sz="900" dirty="0" smtClean="0"/>
              <a:t> </a:t>
            </a:r>
            <a:r>
              <a:rPr lang="en-ZA" sz="1400" dirty="0" smtClean="0"/>
              <a:t>    </a:t>
            </a:r>
            <a:r>
              <a:rPr lang="en-ZA" sz="800" dirty="0" smtClean="0"/>
              <a:t> </a:t>
            </a:r>
            <a:r>
              <a:rPr lang="en-ZA" sz="1400" dirty="0" smtClean="0"/>
              <a:t>                 - Surgical </a:t>
            </a:r>
            <a:r>
              <a:rPr lang="en-ZA" sz="1400" dirty="0" err="1" smtClean="0"/>
              <a:t>unifocalization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                                    - Deep hypothermic low-flow CPB</a:t>
            </a:r>
          </a:p>
          <a:p>
            <a:pPr>
              <a:buNone/>
            </a:pPr>
            <a:r>
              <a:rPr lang="en-ZA" sz="1400" dirty="0" smtClean="0"/>
              <a:t>               </a:t>
            </a:r>
            <a:endParaRPr lang="en-ZA" sz="1600" dirty="0" smtClean="0"/>
          </a:p>
          <a:p>
            <a:r>
              <a:rPr lang="en-ZA" sz="1600" dirty="0" smtClean="0"/>
              <a:t>Vascular access</a:t>
            </a:r>
          </a:p>
          <a:p>
            <a:pPr>
              <a:buNone/>
            </a:pPr>
            <a:r>
              <a:rPr lang="en-ZA" sz="1600" dirty="0" smtClean="0"/>
              <a:t>             </a:t>
            </a:r>
            <a:r>
              <a:rPr lang="en-ZA" sz="1400" dirty="0" smtClean="0"/>
              <a:t>Peripheral or central vascular access might be compromised in patients who</a:t>
            </a:r>
          </a:p>
          <a:p>
            <a:pPr>
              <a:buNone/>
            </a:pPr>
            <a:r>
              <a:rPr lang="en-ZA" sz="1400" dirty="0" smtClean="0"/>
              <a:t>               have undergone multiple diagnostic or therapeutic procedures </a:t>
            </a:r>
          </a:p>
          <a:p>
            <a:pPr>
              <a:buNone/>
            </a:pPr>
            <a:endParaRPr lang="en-ZA" sz="1400" dirty="0" smtClean="0"/>
          </a:p>
          <a:p>
            <a:r>
              <a:rPr lang="en-ZA" sz="1600" dirty="0" smtClean="0"/>
              <a:t>Redo </a:t>
            </a:r>
            <a:r>
              <a:rPr lang="en-ZA" sz="1600" dirty="0" err="1" smtClean="0"/>
              <a:t>sternotomy</a:t>
            </a:r>
            <a:endParaRPr lang="en-ZA" sz="1600" dirty="0" smtClean="0"/>
          </a:p>
          <a:p>
            <a:pPr>
              <a:buNone/>
            </a:pPr>
            <a:r>
              <a:rPr lang="en-ZA" sz="1400" dirty="0" smtClean="0"/>
              <a:t>                Patients present after multiple </a:t>
            </a:r>
            <a:r>
              <a:rPr lang="en-ZA" sz="1400" dirty="0" err="1" smtClean="0"/>
              <a:t>sternotomies</a:t>
            </a:r>
            <a:r>
              <a:rPr lang="en-ZA" sz="1400" dirty="0" smtClean="0"/>
              <a:t> and </a:t>
            </a:r>
            <a:r>
              <a:rPr lang="en-ZA" sz="1400" dirty="0" err="1" smtClean="0"/>
              <a:t>thoracotomies</a:t>
            </a:r>
            <a:r>
              <a:rPr lang="en-ZA" sz="1400" dirty="0" smtClean="0"/>
              <a:t>.</a:t>
            </a:r>
          </a:p>
          <a:p>
            <a:pPr>
              <a:buNone/>
            </a:pPr>
            <a:r>
              <a:rPr lang="en-ZA" sz="1400" dirty="0" smtClean="0"/>
              <a:t>               Assessment of apposing structures is crucial. </a:t>
            </a:r>
            <a:endParaRPr lang="en-ZA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pPr lvl="5">
              <a:buNone/>
            </a:pPr>
            <a:endParaRPr lang="en-ZA" sz="1400" dirty="0" smtClean="0"/>
          </a:p>
          <a:p>
            <a:r>
              <a:rPr lang="en-ZA" sz="1600" dirty="0" smtClean="0"/>
              <a:t>Interventional catheterization</a:t>
            </a:r>
          </a:p>
          <a:p>
            <a:pPr>
              <a:buNone/>
            </a:pPr>
            <a:r>
              <a:rPr lang="en-ZA" sz="1600" dirty="0" smtClean="0"/>
              <a:t>        </a:t>
            </a:r>
            <a:r>
              <a:rPr lang="en-ZA" sz="1400" dirty="0" smtClean="0"/>
              <a:t>      Adjunct to surgical treatment : Preoperative (</a:t>
            </a:r>
            <a:r>
              <a:rPr lang="en-ZA" sz="1400" dirty="0" err="1" smtClean="0"/>
              <a:t>eg</a:t>
            </a:r>
            <a:r>
              <a:rPr lang="en-ZA" sz="1400" dirty="0" smtClean="0"/>
              <a:t>, </a:t>
            </a:r>
            <a:r>
              <a:rPr lang="en-ZA" sz="1400" dirty="0" err="1" smtClean="0"/>
              <a:t>aortopulmonary</a:t>
            </a:r>
            <a:r>
              <a:rPr lang="en-ZA" sz="1400" dirty="0" smtClean="0"/>
              <a:t> shunt occlusion)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     </a:t>
            </a:r>
            <a:r>
              <a:rPr lang="en-ZA" sz="1400" dirty="0" err="1" smtClean="0"/>
              <a:t>Intraoperative</a:t>
            </a:r>
            <a:r>
              <a:rPr lang="en-ZA" sz="1400" dirty="0" smtClean="0"/>
              <a:t> (</a:t>
            </a:r>
            <a:r>
              <a:rPr lang="en-ZA" sz="1400" dirty="0" err="1" smtClean="0"/>
              <a:t>eg</a:t>
            </a:r>
            <a:r>
              <a:rPr lang="en-ZA" sz="1400" dirty="0" smtClean="0"/>
              <a:t>, Pulmonary artery </a:t>
            </a:r>
            <a:r>
              <a:rPr lang="en-ZA" sz="1400" dirty="0" err="1" smtClean="0"/>
              <a:t>stenting</a:t>
            </a:r>
            <a:r>
              <a:rPr lang="en-ZA" sz="1400" dirty="0" smtClean="0"/>
              <a:t>)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           Postoperative (</a:t>
            </a:r>
            <a:r>
              <a:rPr lang="en-ZA" sz="1400" dirty="0" err="1" smtClean="0"/>
              <a:t>eg</a:t>
            </a:r>
            <a:r>
              <a:rPr lang="en-ZA" sz="1400" dirty="0" smtClean="0"/>
              <a:t>, Occlusion of residual shunts)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In certain cases it can eliminate the need for surgery (</a:t>
            </a:r>
            <a:r>
              <a:rPr lang="en-ZA" sz="1200" dirty="0" smtClean="0"/>
              <a:t>Pulmonary valve implantation</a:t>
            </a:r>
            <a:r>
              <a:rPr lang="en-ZA" sz="1400" dirty="0" smtClean="0"/>
              <a:t>)</a:t>
            </a:r>
            <a:endParaRPr lang="en-ZA" sz="1200" dirty="0" smtClean="0"/>
          </a:p>
          <a:p>
            <a:endParaRPr lang="en-ZA" sz="1600" dirty="0" smtClean="0"/>
          </a:p>
          <a:p>
            <a:endParaRPr lang="en-ZA" sz="1600" dirty="0" smtClean="0"/>
          </a:p>
          <a:p>
            <a:r>
              <a:rPr lang="en-ZA" sz="1600" dirty="0" smtClean="0"/>
              <a:t>Transplantation</a:t>
            </a:r>
          </a:p>
          <a:p>
            <a:pPr>
              <a:buNone/>
            </a:pPr>
            <a:r>
              <a:rPr lang="en-ZA" sz="1600" dirty="0" smtClean="0"/>
              <a:t>              </a:t>
            </a:r>
            <a:r>
              <a:rPr lang="en-ZA" sz="1400" dirty="0" smtClean="0"/>
              <a:t>Final palliation for a significant number of ACHD patients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Specific considerations : Sensitization from previous transfusions</a:t>
            </a:r>
          </a:p>
          <a:p>
            <a:pPr>
              <a:buNone/>
            </a:pPr>
            <a:r>
              <a:rPr lang="en-ZA" sz="1400" dirty="0" smtClean="0"/>
              <a:t>                                                           </a:t>
            </a:r>
            <a:r>
              <a:rPr lang="en-ZA" sz="1400" dirty="0" err="1" smtClean="0"/>
              <a:t>Fontan</a:t>
            </a:r>
            <a:r>
              <a:rPr lang="en-ZA" sz="1400" dirty="0" smtClean="0"/>
              <a:t>  - Protein-losing </a:t>
            </a:r>
            <a:r>
              <a:rPr lang="en-ZA" sz="1400" dirty="0" err="1" smtClean="0"/>
              <a:t>enteropathy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                                                                        - Pulmonary </a:t>
            </a:r>
            <a:r>
              <a:rPr lang="en-ZA" sz="1400" dirty="0" err="1" smtClean="0"/>
              <a:t>arteriovenous</a:t>
            </a:r>
            <a:r>
              <a:rPr lang="en-ZA" sz="1400" dirty="0" smtClean="0"/>
              <a:t> malformations</a:t>
            </a:r>
            <a:endParaRPr lang="en-ZA" sz="1600" dirty="0" smtClean="0"/>
          </a:p>
          <a:p>
            <a:pPr>
              <a:buNone/>
            </a:pPr>
            <a:r>
              <a:rPr lang="en-ZA" sz="1400" dirty="0" smtClean="0"/>
              <a:t>                </a:t>
            </a: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 </a:t>
            </a:r>
            <a:r>
              <a:rPr lang="en-ZA" sz="1400" dirty="0" smtClean="0"/>
              <a:t>               </a:t>
            </a:r>
            <a:r>
              <a:rPr lang="en-ZA" sz="1400" dirty="0" smtClean="0"/>
              <a:t>Combined </a:t>
            </a:r>
            <a:r>
              <a:rPr lang="en-ZA" sz="1400" dirty="0" err="1" smtClean="0"/>
              <a:t>multiorgan</a:t>
            </a:r>
            <a:r>
              <a:rPr lang="en-ZA" sz="1400" dirty="0" smtClean="0"/>
              <a:t> transplant adds to the complexity of the surgery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outcom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040560" cy="64807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n-ZA" sz="2800" dirty="0" smtClean="0"/>
              <a:t>Data from UFS (1995-2015)</a:t>
            </a:r>
            <a:endParaRPr lang="en-ZA" sz="2800" dirty="0"/>
          </a:p>
        </p:txBody>
      </p:sp>
      <p:pic>
        <p:nvPicPr>
          <p:cNvPr id="4" name="Content Placeholder 3" descr="UFS ACH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696744" cy="51860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Prevalence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r>
              <a:rPr lang="en-ZA" sz="1400" dirty="0" smtClean="0"/>
              <a:t>Remarkable advances in diagnostic methods, medical management, interventional techniques, congenital heart surgery and </a:t>
            </a:r>
            <a:r>
              <a:rPr lang="en-ZA" sz="1400" dirty="0" err="1" smtClean="0"/>
              <a:t>perioperative</a:t>
            </a:r>
            <a:r>
              <a:rPr lang="en-ZA" sz="1400" dirty="0" smtClean="0"/>
              <a:t> management have led to a shift in population demographics.</a:t>
            </a:r>
            <a:endParaRPr lang="en-ZA" sz="1400" dirty="0"/>
          </a:p>
        </p:txBody>
      </p:sp>
      <p:pic>
        <p:nvPicPr>
          <p:cNvPr id="5" name="Picture 4" descr="proportion of deat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65438"/>
            <a:ext cx="7568956" cy="4692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3889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1400" dirty="0" smtClean="0"/>
              <a:t>From 1987 to 2005 (</a:t>
            </a:r>
            <a:r>
              <a:rPr lang="en-ZA" sz="1400" i="1" dirty="0" smtClean="0"/>
              <a:t>Montreal Heart Institute Adult Congenital </a:t>
            </a:r>
            <a:r>
              <a:rPr lang="en-ZA" sz="1400" i="1" dirty="0" err="1" smtClean="0"/>
              <a:t>Center</a:t>
            </a:r>
            <a:r>
              <a:rPr lang="en-ZA" sz="1400" dirty="0" smtClean="0"/>
              <a:t>)</a:t>
            </a:r>
          </a:p>
          <a:p>
            <a:pPr>
              <a:buNone/>
            </a:pPr>
            <a:endParaRPr lang="en-ZA" sz="1400" dirty="0" smtClean="0"/>
          </a:p>
          <a:p>
            <a:r>
              <a:rPr lang="en-ZA" sz="1400" dirty="0" smtClean="0"/>
              <a:t>&gt;30% reduction in mortality was reported among patients with congenital heart disease</a:t>
            </a:r>
          </a:p>
          <a:p>
            <a:r>
              <a:rPr lang="en-ZA" sz="1400" dirty="0" smtClean="0"/>
              <a:t>67% mortality reduction in children with complex lesions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b="1" dirty="0" smtClean="0"/>
              <a:t>More that 85% of children born with heart defects are now expected to survive to adulthood.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r>
              <a:rPr lang="en-ZA" sz="1400" dirty="0" smtClean="0"/>
              <a:t>Median age at death for simple to moderate defects increased from 60 to 75 years.</a:t>
            </a:r>
          </a:p>
          <a:p>
            <a:r>
              <a:rPr lang="en-ZA" sz="1400" dirty="0" smtClean="0"/>
              <a:t>Median age at death for severe or complex defects increased from 2 to 23 years</a:t>
            </a:r>
          </a:p>
          <a:p>
            <a:endParaRPr lang="en-ZA" sz="1400" dirty="0"/>
          </a:p>
        </p:txBody>
      </p:sp>
      <p:pic>
        <p:nvPicPr>
          <p:cNvPr id="4" name="Picture 3" descr="torch-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6632"/>
            <a:ext cx="424847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en-ZA" sz="2800" dirty="0" smtClean="0"/>
              <a:t>Burden of disease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1400" dirty="0" smtClean="0"/>
              <a:t>A Systemic review analyzed data of ten publications on the prevalence of ACHD in</a:t>
            </a:r>
          </a:p>
          <a:p>
            <a:pPr>
              <a:buNone/>
            </a:pPr>
            <a:r>
              <a:rPr lang="en-ZA" sz="1400" dirty="0" smtClean="0"/>
              <a:t>developed countries between 2001 to 2011.</a:t>
            </a:r>
          </a:p>
          <a:p>
            <a:pPr>
              <a:buNone/>
            </a:pPr>
            <a:r>
              <a:rPr lang="en-ZA" sz="1400" dirty="0" smtClean="0"/>
              <a:t>The prevalence rate generally ranged from 1.7-4.1 per 1000 adults, and have steadily</a:t>
            </a:r>
          </a:p>
          <a:p>
            <a:pPr>
              <a:buNone/>
            </a:pPr>
            <a:r>
              <a:rPr lang="en-ZA" sz="1400" dirty="0" smtClean="0"/>
              <a:t>Increased to 6.12 per 1000 adults.</a:t>
            </a:r>
          </a:p>
          <a:p>
            <a:pPr>
              <a:buNone/>
            </a:pPr>
            <a:endParaRPr lang="en-ZA" sz="1400" dirty="0" smtClean="0"/>
          </a:p>
        </p:txBody>
      </p:sp>
      <p:pic>
        <p:nvPicPr>
          <p:cNvPr id="5" name="Picture 4" descr="BURDEN OF DISEA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8040223" cy="4248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F2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20880" cy="59781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achd-5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8092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Evolution of ACHD care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1400" dirty="0" smtClean="0"/>
              <a:t>Jane Somerville(UK) and Joseph </a:t>
            </a:r>
            <a:r>
              <a:rPr lang="en-ZA" sz="1400" dirty="0" err="1" smtClean="0"/>
              <a:t>Perloff</a:t>
            </a:r>
            <a:r>
              <a:rPr lang="en-ZA" sz="1400" dirty="0" smtClean="0"/>
              <a:t>(US) were the first advocate for specialized ACHD</a:t>
            </a:r>
          </a:p>
          <a:p>
            <a:pPr>
              <a:buNone/>
            </a:pPr>
            <a:r>
              <a:rPr lang="en-ZA" sz="1400" dirty="0" smtClean="0"/>
              <a:t>care.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ACHD represented a small minority of the adult cardiology population.</a:t>
            </a:r>
          </a:p>
          <a:p>
            <a:pPr>
              <a:buNone/>
            </a:pPr>
            <a:r>
              <a:rPr lang="en-ZA" sz="1400" dirty="0" smtClean="0"/>
              <a:t>ACHD </a:t>
            </a:r>
            <a:r>
              <a:rPr lang="en-ZA" sz="1400" dirty="0" err="1" smtClean="0"/>
              <a:t>vs</a:t>
            </a:r>
            <a:r>
              <a:rPr lang="en-ZA" sz="1400" dirty="0" smtClean="0"/>
              <a:t> CAD 1:25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Paediatric Cardiology were managing ACHD, with newly acquired “adult” cardiac diseases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A need for specialized care was established and against this background the first ACHD </a:t>
            </a:r>
          </a:p>
          <a:p>
            <a:pPr>
              <a:buNone/>
            </a:pPr>
            <a:r>
              <a:rPr lang="en-ZA" sz="1400" dirty="0" smtClean="0"/>
              <a:t>Units began to develop in western countries.</a:t>
            </a:r>
          </a:p>
          <a:p>
            <a:pPr>
              <a:buNone/>
            </a:pPr>
            <a:endParaRPr lang="en-ZA" sz="1400" dirty="0" smtClean="0"/>
          </a:p>
          <a:p>
            <a:r>
              <a:rPr lang="en-ZA" sz="1400" dirty="0" smtClean="0"/>
              <a:t>Toronto 1959</a:t>
            </a:r>
          </a:p>
          <a:p>
            <a:r>
              <a:rPr lang="en-ZA" sz="1400" dirty="0" smtClean="0"/>
              <a:t>European 1964</a:t>
            </a:r>
            <a:endParaRPr lang="en-ZA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Models of ACHD care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1400" dirty="0" smtClean="0"/>
              <a:t>A common model of care advocated the European,  Canadian, Australian and USA ACHD</a:t>
            </a:r>
          </a:p>
          <a:p>
            <a:pPr>
              <a:buNone/>
            </a:pPr>
            <a:r>
              <a:rPr lang="en-ZA" sz="1400" dirty="0" smtClean="0"/>
              <a:t>working groups is for adults with CHD to be assessed at least once by a dedicated ACHD </a:t>
            </a:r>
          </a:p>
          <a:p>
            <a:pPr>
              <a:buNone/>
            </a:pPr>
            <a:r>
              <a:rPr lang="en-ZA" sz="1400" dirty="0" err="1" smtClean="0"/>
              <a:t>center</a:t>
            </a:r>
            <a:r>
              <a:rPr lang="en-ZA" sz="1400" dirty="0" smtClean="0"/>
              <a:t> with inter-professional team-based care.</a:t>
            </a:r>
          </a:p>
          <a:p>
            <a:pPr>
              <a:buNone/>
            </a:pPr>
            <a:endParaRPr lang="en-ZA" sz="1400" dirty="0" smtClean="0"/>
          </a:p>
          <a:p>
            <a:pPr>
              <a:buNone/>
            </a:pPr>
            <a:r>
              <a:rPr lang="en-ZA" sz="1400" dirty="0" smtClean="0"/>
              <a:t>Several national cardiac societies and the ESC have published recommendations for a </a:t>
            </a:r>
          </a:p>
          <a:p>
            <a:pPr>
              <a:buNone/>
            </a:pPr>
            <a:r>
              <a:rPr lang="en-ZA" sz="1400" dirty="0" smtClean="0"/>
              <a:t>comprehensive ACHD program:</a:t>
            </a:r>
          </a:p>
          <a:p>
            <a:endParaRPr lang="en-ZA" sz="1400" dirty="0" smtClean="0"/>
          </a:p>
          <a:p>
            <a:r>
              <a:rPr lang="en-ZA" sz="1400" dirty="0" smtClean="0"/>
              <a:t>Staff requirements</a:t>
            </a:r>
          </a:p>
          <a:p>
            <a:pPr>
              <a:buNone/>
            </a:pPr>
            <a:r>
              <a:rPr lang="en-ZA" sz="1400" dirty="0" smtClean="0"/>
              <a:t>             ACHD cardiologist with advanced specific training</a:t>
            </a:r>
          </a:p>
          <a:p>
            <a:pPr>
              <a:buNone/>
            </a:pPr>
            <a:r>
              <a:rPr lang="en-ZA" sz="1400" dirty="0" smtClean="0"/>
              <a:t>             Qualified congenital cardiac surgeon (With specific training in ACHD)</a:t>
            </a:r>
          </a:p>
          <a:p>
            <a:pPr>
              <a:buNone/>
            </a:pPr>
            <a:r>
              <a:rPr lang="en-ZA" sz="1400" dirty="0" smtClean="0"/>
              <a:t>             Cardiac anaesthetic service</a:t>
            </a:r>
          </a:p>
          <a:p>
            <a:pPr>
              <a:buNone/>
            </a:pPr>
            <a:r>
              <a:rPr lang="en-ZA" sz="1400" dirty="0" smtClean="0"/>
              <a:t>             Interventional cardiologist with ACHD expertise</a:t>
            </a:r>
          </a:p>
          <a:p>
            <a:pPr>
              <a:buNone/>
            </a:pPr>
            <a:r>
              <a:rPr lang="en-ZA" sz="1400" dirty="0" smtClean="0"/>
              <a:t>             Interventional </a:t>
            </a:r>
            <a:r>
              <a:rPr lang="en-ZA" sz="1400" dirty="0" err="1" smtClean="0"/>
              <a:t>electrophysiologist</a:t>
            </a:r>
            <a:r>
              <a:rPr lang="en-ZA" sz="1400" dirty="0" smtClean="0"/>
              <a:t> with ACHD expertise</a:t>
            </a:r>
          </a:p>
          <a:p>
            <a:pPr>
              <a:buNone/>
            </a:pPr>
            <a:r>
              <a:rPr lang="en-ZA" sz="1400" dirty="0" smtClean="0"/>
              <a:t>             Advanced cardiac imaging specialist</a:t>
            </a:r>
          </a:p>
          <a:p>
            <a:pPr>
              <a:buNone/>
            </a:pPr>
            <a:r>
              <a:rPr lang="en-ZA" sz="1400" dirty="0" smtClean="0"/>
              <a:t>             Transition coordinator/Nurse educator/Advanced practice nurse</a:t>
            </a:r>
            <a:endParaRPr lang="en-ZA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2437</TotalTime>
  <Words>1278</Words>
  <Application>Microsoft Office PowerPoint</Application>
  <PresentationFormat>On-screen Show (4:3)</PresentationFormat>
  <Paragraphs>256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Verve</vt:lpstr>
      <vt:lpstr>The growing epidemic of Adult Congenital Heart Disease</vt:lpstr>
      <vt:lpstr>Introduction</vt:lpstr>
      <vt:lpstr>Prevalence </vt:lpstr>
      <vt:lpstr>Slide 4</vt:lpstr>
      <vt:lpstr>Burden of disease</vt:lpstr>
      <vt:lpstr>Slide 6</vt:lpstr>
      <vt:lpstr>Slide 7</vt:lpstr>
      <vt:lpstr>Evolution of ACHD care</vt:lpstr>
      <vt:lpstr>Models of ACHD care</vt:lpstr>
      <vt:lpstr>Slide 10</vt:lpstr>
      <vt:lpstr>Training and education</vt:lpstr>
      <vt:lpstr>Overview of common issues</vt:lpstr>
      <vt:lpstr>Slide 13</vt:lpstr>
      <vt:lpstr>Slide 14</vt:lpstr>
      <vt:lpstr>Slide 15</vt:lpstr>
      <vt:lpstr>Slide 16</vt:lpstr>
      <vt:lpstr>Slide 17</vt:lpstr>
      <vt:lpstr>Slide 18</vt:lpstr>
      <vt:lpstr>Challenges of ACHD Surgery</vt:lpstr>
      <vt:lpstr>Anatomo-clinical diversity</vt:lpstr>
      <vt:lpstr>Multiorgan involvement</vt:lpstr>
      <vt:lpstr>Comorbidities</vt:lpstr>
      <vt:lpstr>Technical challenges</vt:lpstr>
      <vt:lpstr>Slide 24</vt:lpstr>
      <vt:lpstr>Slide 25</vt:lpstr>
      <vt:lpstr>Data from UFS (1995-2015)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growing epidemic of Adult Congenital Heart Disease</dc:title>
  <dc:creator>martin</dc:creator>
  <cp:lastModifiedBy>martin</cp:lastModifiedBy>
  <cp:revision>30</cp:revision>
  <dcterms:created xsi:type="dcterms:W3CDTF">2015-07-07T14:24:25Z</dcterms:created>
  <dcterms:modified xsi:type="dcterms:W3CDTF">2015-07-11T06:04:47Z</dcterms:modified>
</cp:coreProperties>
</file>