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0"/>
  </p:notesMasterIdLst>
  <p:sldIdLst>
    <p:sldId id="256" r:id="rId2"/>
    <p:sldId id="327" r:id="rId3"/>
    <p:sldId id="335" r:id="rId4"/>
    <p:sldId id="337" r:id="rId5"/>
    <p:sldId id="338" r:id="rId6"/>
    <p:sldId id="261" r:id="rId7"/>
    <p:sldId id="264" r:id="rId8"/>
    <p:sldId id="265" r:id="rId9"/>
    <p:sldId id="266" r:id="rId10"/>
    <p:sldId id="268" r:id="rId11"/>
    <p:sldId id="330" r:id="rId12"/>
    <p:sldId id="270" r:id="rId13"/>
    <p:sldId id="271" r:id="rId14"/>
    <p:sldId id="272" r:id="rId15"/>
    <p:sldId id="274" r:id="rId16"/>
    <p:sldId id="276" r:id="rId17"/>
    <p:sldId id="277" r:id="rId18"/>
    <p:sldId id="280" r:id="rId19"/>
    <p:sldId id="286" r:id="rId20"/>
    <p:sldId id="297" r:id="rId21"/>
    <p:sldId id="299" r:id="rId22"/>
    <p:sldId id="301" r:id="rId23"/>
    <p:sldId id="331" r:id="rId24"/>
    <p:sldId id="302" r:id="rId25"/>
    <p:sldId id="304" r:id="rId26"/>
    <p:sldId id="307" r:id="rId27"/>
    <p:sldId id="308" r:id="rId28"/>
    <p:sldId id="314" r:id="rId29"/>
    <p:sldId id="339" r:id="rId30"/>
    <p:sldId id="315" r:id="rId31"/>
    <p:sldId id="316" r:id="rId32"/>
    <p:sldId id="317" r:id="rId33"/>
    <p:sldId id="319" r:id="rId34"/>
    <p:sldId id="320" r:id="rId35"/>
    <p:sldId id="321" r:id="rId36"/>
    <p:sldId id="334" r:id="rId37"/>
    <p:sldId id="332" r:id="rId38"/>
    <p:sldId id="32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F2F2-2284-EF47-8B0E-70402A83E3A1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9DC6-34AF-FF4B-A100-F899936E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Long-term survival of patients with a functional single ventricle. Starting point of the follow-up duration: from birth.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B9A2E-085C-45DF-BF65-386C4874E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661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0E3DC8-4B4D-744F-8F52-C2671A3C9782}" type="datetimeFigureOut">
              <a:rPr lang="en-US" smtClean="0"/>
              <a:t>2015/07/10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9534C98-DE7E-3945-8FA6-116C57B342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378" y="747700"/>
            <a:ext cx="7772400" cy="1072759"/>
          </a:xfrm>
        </p:spPr>
        <p:txBody>
          <a:bodyPr/>
          <a:lstStyle/>
          <a:p>
            <a:r>
              <a:rPr lang="en-US" b="1" dirty="0" smtClean="0"/>
              <a:t>Single ventricle Circulation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111" y="1860910"/>
            <a:ext cx="7704667" cy="377789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University of Cape Town</a:t>
            </a:r>
          </a:p>
          <a:p>
            <a:r>
              <a:rPr lang="en-US" sz="2400" dirty="0" err="1" smtClean="0"/>
              <a:t>Christiaan</a:t>
            </a:r>
            <a:r>
              <a:rPr lang="en-US" sz="2400" dirty="0" smtClean="0"/>
              <a:t> </a:t>
            </a:r>
            <a:r>
              <a:rPr lang="en-US" sz="2400" dirty="0" smtClean="0"/>
              <a:t>Barnard Division of Cardiothoracic Surgery</a:t>
            </a:r>
          </a:p>
          <a:p>
            <a:r>
              <a:rPr lang="en-US" sz="2400" dirty="0" smtClean="0"/>
              <a:t>Groote Schuur Hospital </a:t>
            </a:r>
          </a:p>
          <a:p>
            <a:r>
              <a:rPr lang="en-US" sz="2400" dirty="0" smtClean="0"/>
              <a:t>Red Cross War Memorial Children’s Hospital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pPr algn="r"/>
            <a:r>
              <a:rPr lang="en-US" sz="2400" b="1" dirty="0" smtClean="0"/>
              <a:t>Rodgers </a:t>
            </a:r>
            <a:r>
              <a:rPr lang="en-US" sz="2400" b="1" dirty="0"/>
              <a:t>M</a:t>
            </a:r>
            <a:r>
              <a:rPr lang="en-US" sz="2400" b="1" dirty="0" smtClean="0"/>
              <a:t>anganyi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47482"/>
            <a:ext cx="4094410" cy="20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b="1" dirty="0" smtClean="0"/>
              <a:t>Anatomy</a:t>
            </a:r>
            <a:endParaRPr 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524010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Blood flow to the coronary and cerebral circulations is </a:t>
            </a:r>
            <a:r>
              <a:rPr lang="en-US" sz="2400" b="1" dirty="0" smtClean="0">
                <a:solidFill>
                  <a:srgbClr val="FF0000"/>
                </a:solidFill>
              </a:rPr>
              <a:t>retrograde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Usually little or no flow through aortic </a:t>
            </a:r>
            <a:r>
              <a:rPr lang="en-US" sz="2000" dirty="0" smtClean="0"/>
              <a:t>valve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Postnatal decline in PVR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Renders: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 	</a:t>
            </a:r>
            <a:r>
              <a:rPr lang="en-US" sz="2000" b="1" dirty="0" smtClean="0"/>
              <a:t>S</a:t>
            </a:r>
            <a:r>
              <a:rPr lang="en-US" sz="2000" b="1" dirty="0" smtClean="0"/>
              <a:t>ystemic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/>
              <a:t>	Ductal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	</a:t>
            </a:r>
            <a:r>
              <a:rPr lang="en-US" sz="2000" b="1" dirty="0"/>
              <a:t>C</a:t>
            </a:r>
            <a:r>
              <a:rPr lang="en-US" sz="2000" b="1" dirty="0" smtClean="0"/>
              <a:t>oronary 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	</a:t>
            </a:r>
            <a:r>
              <a:rPr lang="en-US" sz="2000" b="1" dirty="0" smtClean="0"/>
              <a:t>C</a:t>
            </a:r>
            <a:r>
              <a:rPr lang="en-US" sz="2000" b="1" dirty="0" smtClean="0"/>
              <a:t>erebral </a:t>
            </a:r>
            <a:r>
              <a:rPr lang="en-US" sz="2000" b="1" dirty="0" smtClean="0"/>
              <a:t>vascular beds </a:t>
            </a:r>
            <a:r>
              <a:rPr lang="en-US" sz="2000" dirty="0" smtClean="0"/>
              <a:t>at risk for </a:t>
            </a:r>
            <a:r>
              <a:rPr lang="en-US" sz="2000" dirty="0" err="1" smtClean="0"/>
              <a:t>hypoperfusion</a:t>
            </a:r>
            <a:r>
              <a:rPr lang="en-US" sz="2000" dirty="0" smtClean="0"/>
              <a:t> secondary to pulmonary run-off 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083" r="17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8961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34899"/>
            <a:ext cx="4040188" cy="7827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63872"/>
            <a:ext cx="4040188" cy="446229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Qp</a:t>
            </a:r>
            <a:r>
              <a:rPr lang="en-US" b="1" dirty="0" smtClean="0"/>
              <a:t>&lt;Qs	</a:t>
            </a:r>
          </a:p>
          <a:p>
            <a:pPr lvl="1"/>
            <a:r>
              <a:rPr lang="en-US" dirty="0" smtClean="0"/>
              <a:t>Severe </a:t>
            </a:r>
            <a:r>
              <a:rPr lang="en-US" dirty="0"/>
              <a:t>c</a:t>
            </a:r>
            <a:r>
              <a:rPr lang="en-US" dirty="0" smtClean="0"/>
              <a:t>yanosis</a:t>
            </a:r>
          </a:p>
          <a:p>
            <a:pPr lvl="1"/>
            <a:r>
              <a:rPr lang="en-US" dirty="0" smtClean="0"/>
              <a:t>Shock</a:t>
            </a:r>
          </a:p>
          <a:p>
            <a:pPr lvl="1"/>
            <a:endParaRPr lang="en-US" dirty="0"/>
          </a:p>
          <a:p>
            <a:r>
              <a:rPr lang="en-US" b="1" dirty="0" err="1" smtClean="0"/>
              <a:t>Qp</a:t>
            </a:r>
            <a:r>
              <a:rPr lang="en-US" b="1" dirty="0" smtClean="0"/>
              <a:t>=Qs</a:t>
            </a:r>
          </a:p>
          <a:p>
            <a:pPr lvl="1"/>
            <a:r>
              <a:rPr lang="en-US" dirty="0" smtClean="0"/>
              <a:t>Mild cyanosis</a:t>
            </a:r>
          </a:p>
          <a:p>
            <a:pPr lvl="1"/>
            <a:r>
              <a:rPr lang="en-US" dirty="0" smtClean="0"/>
              <a:t>Rather stable</a:t>
            </a:r>
          </a:p>
          <a:p>
            <a:r>
              <a:rPr lang="en-US" b="1" dirty="0" err="1" smtClean="0"/>
              <a:t>Qp</a:t>
            </a:r>
            <a:r>
              <a:rPr lang="en-US" b="1" dirty="0" smtClean="0"/>
              <a:t>&gt;&gt;Qs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eart failure</a:t>
            </a:r>
          </a:p>
          <a:p>
            <a:pPr lvl="1"/>
            <a:r>
              <a:rPr lang="en-US" dirty="0" smtClean="0"/>
              <a:t>Cardiogenic shock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74639"/>
            <a:ext cx="404177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Diagnostic tools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63872"/>
            <a:ext cx="4041775" cy="4462291"/>
          </a:xfrm>
        </p:spPr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Examination</a:t>
            </a:r>
          </a:p>
          <a:p>
            <a:r>
              <a:rPr lang="en-US" dirty="0" smtClean="0"/>
              <a:t>ECG</a:t>
            </a:r>
          </a:p>
          <a:p>
            <a:r>
              <a:rPr lang="en-US" dirty="0" smtClean="0"/>
              <a:t>Blood gas, pulse </a:t>
            </a:r>
            <a:r>
              <a:rPr lang="en-US" dirty="0" err="1" smtClean="0"/>
              <a:t>Oxymetry</a:t>
            </a:r>
            <a:endParaRPr lang="en-US" dirty="0" smtClean="0"/>
          </a:p>
          <a:p>
            <a:r>
              <a:rPr lang="en-US" dirty="0" smtClean="0"/>
              <a:t>CXR</a:t>
            </a:r>
          </a:p>
          <a:p>
            <a:r>
              <a:rPr lang="en-US" sz="3600" b="1" dirty="0" smtClean="0"/>
              <a:t>ECHO</a:t>
            </a:r>
          </a:p>
          <a:p>
            <a:r>
              <a:rPr lang="en-US" dirty="0" smtClean="0"/>
              <a:t>Cardiac </a:t>
            </a:r>
            <a:r>
              <a:rPr lang="en-US" dirty="0" err="1" smtClean="0"/>
              <a:t>cath</a:t>
            </a:r>
            <a:r>
              <a:rPr lang="en-US" dirty="0" smtClean="0"/>
              <a:t> &amp; Angiography</a:t>
            </a:r>
          </a:p>
          <a:p>
            <a:r>
              <a:rPr lang="en-US" dirty="0" smtClean="0"/>
              <a:t>Cardiac MRI and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9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561"/>
            <a:ext cx="8042276" cy="875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Treatment</a:t>
            </a:r>
            <a:endParaRPr lang="en-US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8222"/>
            <a:ext cx="8229600" cy="512233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aim of initial management :</a:t>
            </a:r>
          </a:p>
          <a:p>
            <a:pPr eaLnBrk="1" hangingPunct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is to </a:t>
            </a:r>
            <a:r>
              <a:rPr lang="en-US" dirty="0" err="1" smtClean="0">
                <a:solidFill>
                  <a:srgbClr val="0000FF"/>
                </a:solidFill>
              </a:rPr>
              <a:t>optimise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Qp</a:t>
            </a:r>
            <a:r>
              <a:rPr lang="en-US" dirty="0" smtClean="0">
                <a:solidFill>
                  <a:srgbClr val="0000FF"/>
                </a:solidFill>
              </a:rPr>
              <a:t> and Qs in a manner that provides adequate end organ oxygen delivery without overloading the single ventricle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This balancing act is only temporizing and serves to allow patient to survive to definitive treatment stage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82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Treatment options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18952" y="1182225"/>
            <a:ext cx="8467848" cy="5675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Supportive care</a:t>
            </a:r>
          </a:p>
          <a:p>
            <a:pPr lvl="1" eaLnBrk="1" hangingPunct="1">
              <a:defRPr/>
            </a:pPr>
            <a:r>
              <a:rPr lang="en-US" dirty="0" smtClean="0"/>
              <a:t>Only option up to 25 years ago</a:t>
            </a:r>
          </a:p>
          <a:p>
            <a:pPr lvl="1" eaLnBrk="1" hangingPunct="1">
              <a:defRPr/>
            </a:pPr>
            <a:r>
              <a:rPr lang="en-US" dirty="0" smtClean="0"/>
              <a:t>Is still main option of treatment in many countries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Staged reconstruction</a:t>
            </a:r>
          </a:p>
          <a:p>
            <a:pPr lvl="1" eaLnBrk="1" hangingPunct="1">
              <a:defRPr/>
            </a:pPr>
            <a:r>
              <a:rPr lang="en-US" dirty="0" smtClean="0"/>
              <a:t>Stage I Norwood Procedure</a:t>
            </a:r>
          </a:p>
          <a:p>
            <a:pPr lvl="1" eaLnBrk="1" hangingPunct="1">
              <a:defRPr/>
            </a:pPr>
            <a:r>
              <a:rPr lang="en-US" dirty="0" smtClean="0"/>
              <a:t>Stage II Bi-directional Glenn or Hemi-</a:t>
            </a:r>
            <a:r>
              <a:rPr lang="en-US" dirty="0" err="1" smtClean="0"/>
              <a:t>Fontan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Stage III </a:t>
            </a:r>
            <a:r>
              <a:rPr lang="en-US" dirty="0" err="1" smtClean="0"/>
              <a:t>Fontan</a:t>
            </a:r>
            <a:r>
              <a:rPr lang="en-US" dirty="0" smtClean="0"/>
              <a:t> Procedure</a:t>
            </a:r>
          </a:p>
          <a:p>
            <a:pPr lvl="1"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Hybrid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Transplant</a:t>
            </a:r>
          </a:p>
          <a:p>
            <a:pPr lvl="2"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238" y="4487532"/>
            <a:ext cx="3059723" cy="23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Goals of Surgery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Unobstructed systemic blood flow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To maximize oxygen delivery and minimize ventricular hypertrophy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Limited pulmonary blood flow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To minimize ventricular volume load and the risk of pulmonary hypertension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Unobstructed pulmonary venous return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To minimize secondary pulmonary artery hypertension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Minimize likelihood of pulmonary artery distortion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Avoid dysrhythmias</a:t>
            </a:r>
          </a:p>
        </p:txBody>
      </p:sp>
    </p:spTree>
    <p:extLst>
      <p:ext uri="{BB962C8B-B14F-4D97-AF65-F5344CB8AC3E}">
        <p14:creationId xmlns:p14="http://schemas.microsoft.com/office/powerpoint/2010/main" val="1310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 – Norwood palliation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39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The goal of the Norwood is </a:t>
            </a:r>
            <a:r>
              <a:rPr lang="en-US" b="1" dirty="0" smtClean="0"/>
              <a:t>to:</a:t>
            </a:r>
          </a:p>
          <a:p>
            <a:pPr eaLnBrk="1" hangingPunct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tabilize </a:t>
            </a:r>
            <a:r>
              <a:rPr lang="en-US" dirty="0" smtClean="0"/>
              <a:t>and balance the parallel </a:t>
            </a:r>
            <a:r>
              <a:rPr lang="en-US" dirty="0" smtClean="0"/>
              <a:t>circuit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 smtClean="0"/>
              <a:t>the pulmonary vascular bed </a:t>
            </a: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reserve </a:t>
            </a:r>
            <a:r>
              <a:rPr lang="en-US" dirty="0" smtClean="0"/>
              <a:t>ventricular </a:t>
            </a:r>
            <a:r>
              <a:rPr lang="en-US" dirty="0" smtClean="0"/>
              <a:t>function</a:t>
            </a:r>
          </a:p>
          <a:p>
            <a:pPr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b="1" i="1" dirty="0" smtClean="0"/>
              <a:t>Adequate oxygen delivery allows for the growth necessary for a hemi-</a:t>
            </a:r>
            <a:r>
              <a:rPr lang="en-US" b="1" i="1" dirty="0" err="1" smtClean="0"/>
              <a:t>fontan</a:t>
            </a:r>
            <a:r>
              <a:rPr lang="en-US" b="1" i="1" dirty="0" smtClean="0"/>
              <a:t> or BDG to be performed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9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b="1" dirty="0" smtClean="0"/>
              <a:t>Norwood stage 1</a:t>
            </a:r>
            <a:endParaRPr lang="en-US" b="1" dirty="0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267" y="1371600"/>
            <a:ext cx="4724400" cy="54173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Native ascending and transverse aortic arch is incorporated into a neo-aorta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A</a:t>
            </a:r>
            <a:r>
              <a:rPr lang="en-US" sz="2000" dirty="0" smtClean="0"/>
              <a:t>utologous </a:t>
            </a:r>
            <a:r>
              <a:rPr lang="en-US" sz="2000" dirty="0" smtClean="0"/>
              <a:t>pulmonary </a:t>
            </a:r>
            <a:r>
              <a:rPr lang="en-US" sz="2000" dirty="0" smtClean="0"/>
              <a:t>homograft---&gt; creat</a:t>
            </a:r>
            <a:r>
              <a:rPr lang="en-US" sz="2000" dirty="0" smtClean="0"/>
              <a:t>e neo-aorta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Neo-aorta </a:t>
            </a:r>
            <a:r>
              <a:rPr lang="en-US" sz="2000" dirty="0" smtClean="0"/>
              <a:t>attached to proximal </a:t>
            </a:r>
            <a:r>
              <a:rPr lang="en-US" sz="2000" dirty="0" smtClean="0"/>
              <a:t>pulmonary artery trunk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Neo-aorta provides systemic outflow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Important that the neo-aorta is free of obstruction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Obstruction is poorly tolerated by the single ventricle and is associated with increased </a:t>
            </a:r>
            <a:r>
              <a:rPr lang="en-US" sz="1800" dirty="0" err="1" smtClean="0"/>
              <a:t>interstage</a:t>
            </a:r>
            <a:r>
              <a:rPr lang="en-US" sz="1800" dirty="0" smtClean="0"/>
              <a:t> mortality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199" r="12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6386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b="1" dirty="0"/>
              <a:t>Norwood stage 1</a:t>
            </a:r>
            <a:endParaRPr lang="en-US" dirty="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502117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Distal MPA is closed 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Pulmonary flow </a:t>
            </a:r>
            <a:r>
              <a:rPr lang="en-US" sz="2800" dirty="0" smtClean="0"/>
              <a:t>-&gt;</a:t>
            </a:r>
            <a:r>
              <a:rPr lang="en-US" sz="2800" dirty="0" smtClean="0"/>
              <a:t> </a:t>
            </a:r>
            <a:r>
              <a:rPr lang="en-US" sz="2800" dirty="0" smtClean="0"/>
              <a:t>restrictive shunt from the right innominate artery to the </a:t>
            </a:r>
            <a:r>
              <a:rPr lang="en-US" sz="2800" dirty="0" smtClean="0"/>
              <a:t>RPA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400" b="1" dirty="0" smtClean="0"/>
              <a:t>Modified BTS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145" b="5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5449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91113"/>
            <a:ext cx="8229600" cy="599869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ventricle has just been through hypothermic cardiopulmonary bypass with myocardial ischemia/</a:t>
            </a:r>
            <a:r>
              <a:rPr lang="en-US" sz="2800" dirty="0" smtClean="0"/>
              <a:t>arrest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Vascular endothelium of the systemic and pulmonary circulations have also been subjected to bypass and </a:t>
            </a:r>
            <a:r>
              <a:rPr lang="en-US" sz="2800" dirty="0" smtClean="0"/>
              <a:t>injury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Combined effect is a systemic inflammatory and adrenergic stress </a:t>
            </a:r>
            <a:r>
              <a:rPr lang="en-US" sz="2800" dirty="0" smtClean="0"/>
              <a:t>response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The ventricle can also </a:t>
            </a:r>
            <a:r>
              <a:rPr lang="en-US" sz="2800" dirty="0" smtClean="0">
                <a:solidFill>
                  <a:srgbClr val="0000FF"/>
                </a:solidFill>
              </a:rPr>
              <a:t>shows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 low cardiac output syndrome in the first </a:t>
            </a:r>
            <a:r>
              <a:rPr lang="en-US" sz="2800" dirty="0" smtClean="0">
                <a:solidFill>
                  <a:srgbClr val="0000FF"/>
                </a:solidFill>
              </a:rPr>
              <a:t>hours to a day post </a:t>
            </a:r>
            <a:r>
              <a:rPr lang="en-US" sz="2800" dirty="0" smtClean="0">
                <a:solidFill>
                  <a:srgbClr val="0000FF"/>
                </a:solidFill>
              </a:rPr>
              <a:t>op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34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Coronary circulation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Single right ventricle coronary blood flow occurs predominantly in diastole</a:t>
            </a:r>
          </a:p>
          <a:p>
            <a:pPr lvl="1" eaLnBrk="1" hangingPunct="1"/>
            <a:r>
              <a:rPr lang="en-US" dirty="0" smtClean="0"/>
              <a:t>Like an in series LV</a:t>
            </a:r>
          </a:p>
          <a:p>
            <a:pPr eaLnBrk="1" hangingPunct="1"/>
            <a:r>
              <a:rPr lang="en-US" dirty="0" smtClean="0"/>
              <a:t>When pulmonary flow is supplied by a shunt from a systemic artery, increases in SVR lead to increased pulmonary flow, and increased diastolic pulmonary run-</a:t>
            </a:r>
            <a:r>
              <a:rPr lang="en-US" dirty="0" smtClean="0"/>
              <a:t>off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This can lead to myocardial ischemia….and sudden death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rbel" charset="0"/>
              </a:rPr>
              <a:t>A heart that lacks two well-developed </a:t>
            </a:r>
            <a:r>
              <a:rPr lang="en-GB" dirty="0" smtClean="0">
                <a:latin typeface="Corbel" charset="0"/>
              </a:rPr>
              <a:t>ventricles</a:t>
            </a:r>
          </a:p>
          <a:p>
            <a:r>
              <a:rPr lang="en-US" dirty="0" smtClean="0">
                <a:latin typeface="Corbel" charset="0"/>
              </a:rPr>
              <a:t>A</a:t>
            </a:r>
            <a:r>
              <a:rPr lang="en-GB" dirty="0" err="1" smtClean="0">
                <a:latin typeface="Corbel" charset="0"/>
              </a:rPr>
              <a:t>ny</a:t>
            </a:r>
            <a:r>
              <a:rPr lang="en-GB" dirty="0" smtClean="0">
                <a:latin typeface="Corbel" charset="0"/>
              </a:rPr>
              <a:t> cardiac defect that would not allow biventricular repair</a:t>
            </a:r>
            <a:endParaRPr lang="en-US" dirty="0"/>
          </a:p>
          <a:p>
            <a:pPr eaLnBrk="1" hangingPunct="1"/>
            <a:r>
              <a:rPr lang="en-US" altLang="ja-JP" dirty="0" smtClean="0"/>
              <a:t>It </a:t>
            </a:r>
            <a:r>
              <a:rPr lang="en-US" altLang="ja-JP" dirty="0" smtClean="0"/>
              <a:t>includes </a:t>
            </a:r>
            <a:r>
              <a:rPr lang="en-US" altLang="ja-JP" dirty="0" smtClean="0"/>
              <a:t>those lesions </a:t>
            </a:r>
            <a:r>
              <a:rPr lang="en-US" altLang="ja-JP" dirty="0" smtClean="0"/>
              <a:t>are termed </a:t>
            </a:r>
            <a:r>
              <a:rPr lang="en-US" altLang="ja-JP" dirty="0" smtClean="0"/>
              <a:t>as </a:t>
            </a:r>
            <a:r>
              <a:rPr lang="en-US" altLang="ja-JP" dirty="0" smtClean="0"/>
              <a:t>both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HLHS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3366FF"/>
                </a:solidFill>
              </a:rPr>
              <a:t>HRHS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HLHS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is far more common, and the strategy for palliation of both lesions is </a:t>
            </a:r>
            <a:r>
              <a:rPr lang="en-US" dirty="0" smtClean="0"/>
              <a:t>similar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57" y="3196384"/>
            <a:ext cx="4374443" cy="28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304800"/>
            <a:ext cx="8682763" cy="6858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II – Partial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Cavopulmonary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Anastomosis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7848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After stage I, there are two problems</a:t>
            </a:r>
          </a:p>
          <a:p>
            <a:pPr lvl="1" eaLnBrk="1" hangingPunct="1"/>
            <a:r>
              <a:rPr lang="en-US" dirty="0" smtClean="0"/>
              <a:t>Cyanosis</a:t>
            </a:r>
          </a:p>
          <a:p>
            <a:pPr lvl="1" eaLnBrk="1" hangingPunct="1"/>
            <a:r>
              <a:rPr lang="en-US" dirty="0" smtClean="0"/>
              <a:t>Excessive ventricular volume </a:t>
            </a:r>
            <a:r>
              <a:rPr lang="en-US" dirty="0" smtClean="0"/>
              <a:t>load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Fontan</a:t>
            </a:r>
            <a:r>
              <a:rPr lang="en-US" dirty="0" smtClean="0"/>
              <a:t> </a:t>
            </a:r>
            <a:r>
              <a:rPr lang="en-US" dirty="0" smtClean="0"/>
              <a:t>addresses</a:t>
            </a:r>
            <a:r>
              <a:rPr lang="en-US" dirty="0" smtClean="0"/>
              <a:t> </a:t>
            </a:r>
            <a:r>
              <a:rPr lang="en-US" dirty="0" smtClean="0"/>
              <a:t>both of the above, but must come after an </a:t>
            </a:r>
            <a:r>
              <a:rPr lang="en-US" b="1" dirty="0" smtClean="0"/>
              <a:t>intermediate </a:t>
            </a:r>
            <a:r>
              <a:rPr lang="en-US" b="1" dirty="0" smtClean="0"/>
              <a:t>step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198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613006"/>
            <a:ext cx="8686800" cy="624499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Reasons for a staged </a:t>
            </a:r>
            <a:r>
              <a:rPr lang="en-US" b="1" dirty="0" smtClean="0"/>
              <a:t>repair</a:t>
            </a:r>
          </a:p>
          <a:p>
            <a:pPr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fontan</a:t>
            </a:r>
            <a:r>
              <a:rPr lang="en-US" dirty="0" smtClean="0"/>
              <a:t> requires low PVR to allow for passive pulmonary flow</a:t>
            </a:r>
          </a:p>
          <a:p>
            <a:pPr lvl="2" eaLnBrk="1" hangingPunct="1">
              <a:defRPr/>
            </a:pPr>
            <a:r>
              <a:rPr lang="en-US" dirty="0" smtClean="0"/>
              <a:t>PVR does not reach nadir until 6-8 </a:t>
            </a:r>
            <a:r>
              <a:rPr lang="en-US" dirty="0" smtClean="0"/>
              <a:t>months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Furthermore, following the high </a:t>
            </a:r>
            <a:r>
              <a:rPr lang="en-US" dirty="0" err="1" smtClean="0"/>
              <a:t>Qp:Qs</a:t>
            </a:r>
            <a:r>
              <a:rPr lang="en-US" dirty="0" smtClean="0"/>
              <a:t> state of pre-</a:t>
            </a:r>
            <a:r>
              <a:rPr lang="en-US" dirty="0" err="1" smtClean="0"/>
              <a:t>norwood</a:t>
            </a:r>
            <a:r>
              <a:rPr lang="en-US" dirty="0" smtClean="0"/>
              <a:t>, the pulmonary vasculature can be </a:t>
            </a:r>
            <a:r>
              <a:rPr lang="en-US" dirty="0" smtClean="0"/>
              <a:t>reactive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3">
              <a:defRPr/>
            </a:pPr>
            <a:r>
              <a:rPr lang="en-US" sz="1800" b="1" dirty="0" smtClean="0"/>
              <a:t>Which is exacerbated by the stress of bypass</a:t>
            </a:r>
          </a:p>
          <a:p>
            <a:pPr lvl="3">
              <a:defRPr/>
            </a:pPr>
            <a:endParaRPr lang="en-US" sz="1800" dirty="0" smtClean="0"/>
          </a:p>
          <a:p>
            <a:pPr lvl="2">
              <a:defRPr/>
            </a:pPr>
            <a:r>
              <a:rPr lang="en-US" sz="2200" dirty="0" smtClean="0"/>
              <a:t>The </a:t>
            </a:r>
            <a:r>
              <a:rPr lang="en-US" sz="2200" dirty="0"/>
              <a:t>parallel circulation single ventricle is relatively hypertrophied and dilated secondary to volume </a:t>
            </a:r>
            <a:r>
              <a:rPr lang="en-US" sz="2200" dirty="0" smtClean="0"/>
              <a:t>overload</a:t>
            </a:r>
          </a:p>
          <a:p>
            <a:pPr lvl="2">
              <a:defRPr/>
            </a:pPr>
            <a:endParaRPr lang="en-US" sz="2200" dirty="0"/>
          </a:p>
          <a:p>
            <a:pPr lvl="2">
              <a:defRPr/>
            </a:pPr>
            <a:r>
              <a:rPr lang="en-US" sz="2200" dirty="0" smtClean="0"/>
              <a:t>A </a:t>
            </a:r>
            <a:r>
              <a:rPr lang="en-US" sz="2200" dirty="0"/>
              <a:t>loss of ventricular filling secondary to increases in PVR would lead to </a:t>
            </a:r>
            <a:r>
              <a:rPr lang="en-US" sz="2200" dirty="0" smtClean="0"/>
              <a:t>critically </a:t>
            </a:r>
            <a:r>
              <a:rPr lang="en-US" sz="2200" dirty="0"/>
              <a:t>decreased CO</a:t>
            </a:r>
          </a:p>
          <a:p>
            <a:pPr lvl="3" eaLnBrk="1" hangingPunct="1">
              <a:defRPr/>
            </a:pPr>
            <a:endParaRPr lang="en-US" sz="1800" dirty="0" smtClean="0"/>
          </a:p>
          <a:p>
            <a:pPr lvl="3" eaLnBrk="1" hangingPunct="1">
              <a:defRPr/>
            </a:pPr>
            <a:endParaRPr lang="en-US" sz="1800" dirty="0" smtClean="0"/>
          </a:p>
          <a:p>
            <a:pPr lvl="3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5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97057" y="459754"/>
            <a:ext cx="8489743" cy="566640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solution is a staged procedure that allows for more gradual ventricular unloading and </a:t>
            </a:r>
            <a:r>
              <a:rPr lang="en-US" dirty="0" smtClean="0"/>
              <a:t>remodeling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Also allows for adjustment of the upper body venous and lymphatic systems to deal with an increase in venous pressure prior to the </a:t>
            </a:r>
            <a:r>
              <a:rPr lang="en-US" dirty="0" err="1" smtClean="0"/>
              <a:t>Fontan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Usually performed around 4-6 months of age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3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6" y="677170"/>
            <a:ext cx="7849657" cy="776054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CPC Pre – Op Evaluation</a:t>
            </a:r>
            <a:br>
              <a:rPr lang="en-US" b="1" dirty="0" smtClean="0"/>
            </a:br>
            <a:r>
              <a:rPr lang="en-US" b="1" dirty="0" smtClean="0"/>
              <a:t>Glenn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Non-invasive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Medical History</a:t>
            </a:r>
          </a:p>
          <a:p>
            <a:r>
              <a:rPr lang="en-US" dirty="0" smtClean="0"/>
              <a:t>Physical exam</a:t>
            </a:r>
          </a:p>
          <a:p>
            <a:r>
              <a:rPr lang="en-US" dirty="0" smtClean="0"/>
              <a:t>Blood gasses</a:t>
            </a:r>
          </a:p>
          <a:p>
            <a:r>
              <a:rPr lang="en-US" dirty="0" smtClean="0"/>
              <a:t>CXR</a:t>
            </a:r>
          </a:p>
          <a:p>
            <a:endParaRPr lang="en-US" dirty="0" smtClean="0"/>
          </a:p>
          <a:p>
            <a:r>
              <a:rPr lang="en-US" b="1" dirty="0" err="1" smtClean="0"/>
              <a:t>ECHOcardiography</a:t>
            </a:r>
            <a:endParaRPr lang="en-US" b="1" dirty="0" smtClean="0"/>
          </a:p>
          <a:p>
            <a:pPr lvl="1"/>
            <a:r>
              <a:rPr lang="en-US" b="1" dirty="0" smtClean="0"/>
              <a:t>Ventricular function</a:t>
            </a:r>
          </a:p>
          <a:p>
            <a:pPr lvl="1"/>
            <a:r>
              <a:rPr lang="en-US" b="1" dirty="0" smtClean="0"/>
              <a:t>AV valve function</a:t>
            </a:r>
          </a:p>
          <a:p>
            <a:pPr lvl="1"/>
            <a:r>
              <a:rPr lang="en-US" b="1" dirty="0" smtClean="0"/>
              <a:t>Aortic outflow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Invasive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Cardiac </a:t>
            </a:r>
            <a:r>
              <a:rPr lang="en-US" b="1" dirty="0" err="1" smtClean="0"/>
              <a:t>Catheterasation</a:t>
            </a:r>
            <a:endParaRPr lang="en-US" b="1" dirty="0" smtClean="0"/>
          </a:p>
          <a:p>
            <a:pPr lvl="1"/>
            <a:r>
              <a:rPr lang="en-US" b="1" dirty="0" smtClean="0"/>
              <a:t>Diagnostic</a:t>
            </a:r>
          </a:p>
          <a:p>
            <a:pPr lvl="2"/>
            <a:r>
              <a:rPr lang="en-US" dirty="0" smtClean="0"/>
              <a:t>PVR</a:t>
            </a:r>
          </a:p>
          <a:p>
            <a:pPr lvl="2"/>
            <a:r>
              <a:rPr lang="en-US" dirty="0" smtClean="0"/>
              <a:t>TPG</a:t>
            </a:r>
          </a:p>
          <a:p>
            <a:pPr lvl="2"/>
            <a:r>
              <a:rPr lang="en-US" dirty="0" smtClean="0"/>
              <a:t>Vessel diameter</a:t>
            </a:r>
          </a:p>
          <a:p>
            <a:pPr lvl="3"/>
            <a:r>
              <a:rPr lang="en-US" dirty="0" smtClean="0"/>
              <a:t>Nakata index</a:t>
            </a:r>
          </a:p>
          <a:p>
            <a:pPr lvl="3"/>
            <a:r>
              <a:rPr lang="en-US" dirty="0" err="1" smtClean="0"/>
              <a:t>McGoon</a:t>
            </a:r>
            <a:r>
              <a:rPr lang="en-US" dirty="0" smtClean="0"/>
              <a:t> index</a:t>
            </a:r>
          </a:p>
          <a:p>
            <a:pPr lvl="2"/>
            <a:r>
              <a:rPr lang="en-US" dirty="0" smtClean="0"/>
              <a:t>Ventricular function</a:t>
            </a:r>
          </a:p>
          <a:p>
            <a:pPr lvl="2"/>
            <a:r>
              <a:rPr lang="en-US" dirty="0" smtClean="0"/>
              <a:t>Aortic outflow</a:t>
            </a:r>
          </a:p>
          <a:p>
            <a:pPr lvl="1"/>
            <a:r>
              <a:rPr lang="en-US" b="1" dirty="0" smtClean="0"/>
              <a:t>Therapeutic </a:t>
            </a:r>
            <a:r>
              <a:rPr lang="en-US" b="1" dirty="0" err="1" smtClean="0"/>
              <a:t>Cath</a:t>
            </a:r>
            <a:endParaRPr lang="en-US" b="1" dirty="0" smtClean="0"/>
          </a:p>
          <a:p>
            <a:pPr lvl="2"/>
            <a:r>
              <a:rPr lang="en-US" dirty="0" err="1" smtClean="0"/>
              <a:t>Coarctation</a:t>
            </a:r>
            <a:endParaRPr lang="en-US" dirty="0" smtClean="0"/>
          </a:p>
          <a:p>
            <a:pPr lvl="2"/>
            <a:r>
              <a:rPr lang="en-US" dirty="0" err="1" smtClean="0"/>
              <a:t>Pulm</a:t>
            </a:r>
            <a:r>
              <a:rPr lang="en-US" dirty="0" smtClean="0"/>
              <a:t> artery stenosis</a:t>
            </a:r>
          </a:p>
          <a:p>
            <a:pPr lvl="2"/>
            <a:r>
              <a:rPr lang="en-US" dirty="0" smtClean="0"/>
              <a:t>MAPCA </a:t>
            </a:r>
            <a:r>
              <a:rPr lang="en-US" dirty="0" err="1" smtClean="0"/>
              <a:t>embolisation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0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Bidirectional Glenn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5425" cy="535923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400" dirty="0" smtClean="0"/>
              <a:t>The RV/PA or BT shunt is removed</a:t>
            </a:r>
          </a:p>
          <a:p>
            <a:pPr lvl="1" eaLnBrk="1" hangingPunct="1">
              <a:defRPr/>
            </a:pPr>
            <a:r>
              <a:rPr lang="en-US" sz="2000" dirty="0" smtClean="0"/>
              <a:t>This volume unloads the ventricle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NB in improving outcome in single ventricle </a:t>
            </a:r>
            <a:r>
              <a:rPr lang="en-US" sz="2000" dirty="0" smtClean="0">
                <a:solidFill>
                  <a:srgbClr val="0000FF"/>
                </a:solidFill>
              </a:rPr>
              <a:t>palliation</a:t>
            </a:r>
          </a:p>
          <a:p>
            <a:pPr lvl="1" eaLnBrk="1" hangingPunct="1">
              <a:defRPr/>
            </a:pPr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2400" dirty="0" smtClean="0"/>
              <a:t>SVC is anastomosed end to side with the </a:t>
            </a:r>
            <a:r>
              <a:rPr lang="en-US" sz="2400" dirty="0" smtClean="0"/>
              <a:t>RPA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Is more compatible with an </a:t>
            </a:r>
            <a:r>
              <a:rPr lang="en-US" sz="2400" dirty="0" err="1" smtClean="0"/>
              <a:t>extracardiac</a:t>
            </a:r>
            <a:r>
              <a:rPr lang="en-US" sz="2400" dirty="0" smtClean="0"/>
              <a:t> </a:t>
            </a:r>
            <a:r>
              <a:rPr lang="en-US" sz="2400" dirty="0" err="1" smtClean="0"/>
              <a:t>fontan</a:t>
            </a:r>
            <a:r>
              <a:rPr lang="en-US" sz="2400" dirty="0" smtClean="0"/>
              <a:t> procedure at a later stage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22" r="1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5806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II Physiology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53276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/>
              <a:t>Half the blood to the heart comes from the IVC, half from the pulmonary veins</a:t>
            </a:r>
          </a:p>
          <a:p>
            <a:pPr eaLnBrk="1" hangingPunct="1">
              <a:defRPr/>
            </a:pPr>
            <a:r>
              <a:rPr lang="en-US" sz="2400" dirty="0" err="1" smtClean="0"/>
              <a:t>Qp:Qs</a:t>
            </a:r>
            <a:r>
              <a:rPr lang="en-US" sz="2400" dirty="0" smtClean="0"/>
              <a:t> is now 0.5</a:t>
            </a:r>
          </a:p>
          <a:p>
            <a:pPr eaLnBrk="1" hangingPunct="1">
              <a:defRPr/>
            </a:pPr>
            <a:r>
              <a:rPr lang="en-US" sz="2400" dirty="0" smtClean="0"/>
              <a:t>SaO2 about 75-85%</a:t>
            </a:r>
          </a:p>
          <a:p>
            <a:pPr lvl="1" eaLnBrk="1" hangingPunct="1">
              <a:defRPr/>
            </a:pPr>
            <a:r>
              <a:rPr lang="en-US" sz="2000" dirty="0" smtClean="0"/>
              <a:t>Infants with bigger heads have higher </a:t>
            </a:r>
            <a:r>
              <a:rPr lang="en-US" sz="2000" dirty="0" smtClean="0"/>
              <a:t>saturations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Excessive volume load is now eliminated</a:t>
            </a: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3366FF"/>
                </a:solidFill>
              </a:rPr>
              <a:t>Ventricle now pumps only Qs</a:t>
            </a:r>
          </a:p>
          <a:p>
            <a:pPr lvl="1" eaLnBrk="1" hangingPunct="1">
              <a:defRPr/>
            </a:pPr>
            <a:r>
              <a:rPr lang="en-US" sz="2000" dirty="0" smtClean="0"/>
              <a:t>Decreased cavity dimension and increased wall thickness improves tricuspid function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4935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II Physiology</a:t>
            </a:r>
            <a:endParaRPr lang="en-US" dirty="0" smtClean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495549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Pulmonary flow can be impaired by</a:t>
            </a:r>
          </a:p>
          <a:p>
            <a:pPr lvl="1" eaLnBrk="1" hangingPunct="1"/>
            <a:r>
              <a:rPr lang="en-US" sz="2400" dirty="0" smtClean="0"/>
              <a:t>High PVR</a:t>
            </a:r>
          </a:p>
          <a:p>
            <a:pPr lvl="1" eaLnBrk="1" hangingPunct="1"/>
            <a:r>
              <a:rPr lang="en-US" sz="2400" dirty="0" smtClean="0"/>
              <a:t>Increased atrial pressures</a:t>
            </a:r>
          </a:p>
          <a:p>
            <a:pPr lvl="2" eaLnBrk="1" hangingPunct="1"/>
            <a:r>
              <a:rPr lang="en-US" sz="2000" dirty="0" smtClean="0"/>
              <a:t>AV valve dysfunction</a:t>
            </a:r>
          </a:p>
          <a:p>
            <a:pPr lvl="2" eaLnBrk="1" hangingPunct="1"/>
            <a:r>
              <a:rPr lang="en-US" sz="2000" dirty="0" smtClean="0"/>
              <a:t>Ventricular diastolic dysfunction</a:t>
            </a:r>
          </a:p>
          <a:p>
            <a:pPr eaLnBrk="1" hangingPunct="1"/>
            <a:r>
              <a:rPr lang="en-US" sz="2800" dirty="0" smtClean="0"/>
              <a:t>A low </a:t>
            </a:r>
            <a:r>
              <a:rPr lang="en-US" sz="2800" dirty="0" err="1" smtClean="0"/>
              <a:t>transpulmonary</a:t>
            </a:r>
            <a:r>
              <a:rPr lang="en-US" sz="2800" dirty="0" smtClean="0"/>
              <a:t> gradient with a good CO </a:t>
            </a:r>
            <a:r>
              <a:rPr lang="en-US" sz="2800" dirty="0" smtClean="0"/>
              <a:t>is the desired outcome</a:t>
            </a:r>
            <a:endParaRPr lang="en-US" sz="2800" dirty="0" smtClean="0"/>
          </a:p>
        </p:txBody>
      </p:sp>
      <p:pic>
        <p:nvPicPr>
          <p:cNvPr id="788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2639" y="1685765"/>
            <a:ext cx="3804161" cy="3809392"/>
          </a:xfrm>
        </p:spPr>
      </p:pic>
    </p:spTree>
    <p:extLst>
      <p:ext uri="{BB962C8B-B14F-4D97-AF65-F5344CB8AC3E}">
        <p14:creationId xmlns:p14="http://schemas.microsoft.com/office/powerpoint/2010/main" val="15414215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868362"/>
          </a:xfrm>
        </p:spPr>
        <p:txBody>
          <a:bodyPr/>
          <a:lstStyle/>
          <a:p>
            <a:pPr algn="r"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Post-Op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issues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Ventilator management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LCOS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Hypoxemia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Elevated SVC pressures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18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III -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Fontan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84638" y="1600200"/>
            <a:ext cx="8402162" cy="507718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 final step in single ventricle </a:t>
            </a:r>
            <a:r>
              <a:rPr lang="en-US" sz="2800" dirty="0" smtClean="0"/>
              <a:t>palliation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When is the stage II patient ready</a:t>
            </a:r>
            <a:r>
              <a:rPr lang="en-US" sz="2800" b="1" dirty="0" smtClean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Usually about 6 months following stage </a:t>
            </a:r>
            <a:r>
              <a:rPr lang="en-US" sz="2400" dirty="0" smtClean="0"/>
              <a:t>II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Increasing growth and activity increases venous return from lower </a:t>
            </a:r>
            <a:r>
              <a:rPr lang="en-US" sz="2400" dirty="0" smtClean="0"/>
              <a:t>limbs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When the ventricle has remodeled and displays good function on </a:t>
            </a:r>
            <a:r>
              <a:rPr lang="en-US" sz="2400" dirty="0" smtClean="0"/>
              <a:t>echo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Good AV valve </a:t>
            </a:r>
            <a:r>
              <a:rPr lang="en-US" sz="2400" dirty="0" smtClean="0"/>
              <a:t>function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Small </a:t>
            </a:r>
            <a:r>
              <a:rPr lang="en-US" sz="2400" dirty="0" err="1" smtClean="0"/>
              <a:t>transpulmonary</a:t>
            </a:r>
            <a:r>
              <a:rPr lang="en-US" sz="2400" dirty="0" smtClean="0"/>
              <a:t> pressure gradient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Low ventricular end diastolic </a:t>
            </a:r>
            <a:r>
              <a:rPr lang="en-US" sz="2400" dirty="0" smtClean="0"/>
              <a:t>pressure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Most centers aim for completion between 12-24 months of age</a:t>
            </a:r>
          </a:p>
        </p:txBody>
      </p:sp>
    </p:spTree>
    <p:extLst>
      <p:ext uri="{BB962C8B-B14F-4D97-AF65-F5344CB8AC3E}">
        <p14:creationId xmlns:p14="http://schemas.microsoft.com/office/powerpoint/2010/main" val="18269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275" y="218931"/>
            <a:ext cx="823071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Table 1 </a:t>
            </a:r>
            <a:r>
              <a:rPr lang="en-US" sz="2800" b="1" dirty="0" err="1"/>
              <a:t>Choussat’s</a:t>
            </a:r>
            <a:r>
              <a:rPr lang="en-US" sz="2800" b="1" dirty="0"/>
              <a:t> ten </a:t>
            </a:r>
            <a:r>
              <a:rPr lang="en-US" sz="2800" b="1" dirty="0" smtClean="0"/>
              <a:t>commandments</a:t>
            </a:r>
          </a:p>
          <a:p>
            <a:endParaRPr lang="en-US" sz="2000" dirty="0"/>
          </a:p>
          <a:p>
            <a:endParaRPr lang="en-US" sz="1600" dirty="0"/>
          </a:p>
          <a:p>
            <a:endParaRPr lang="en-US" sz="2000" dirty="0"/>
          </a:p>
          <a:p>
            <a:r>
              <a:rPr lang="en-US" sz="2000" b="1" dirty="0"/>
              <a:t>Ten Commandments for an ideal </a:t>
            </a:r>
            <a:r>
              <a:rPr lang="en-US" sz="2000" b="1" dirty="0" err="1"/>
              <a:t>Fontan</a:t>
            </a:r>
            <a:r>
              <a:rPr lang="en-US" sz="2000" b="1" dirty="0"/>
              <a:t> operation </a:t>
            </a:r>
            <a:r>
              <a:rPr lang="en-US" sz="2000" b="1" dirty="0" smtClean="0"/>
              <a:t>result.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Age &gt;4 </a:t>
            </a:r>
            <a:r>
              <a:rPr lang="en-US" sz="2000" dirty="0"/>
              <a:t>years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Sinus rhythm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Normal systemic venous return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Normal right atrial volume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Mean pulmonary artery pressure </a:t>
            </a:r>
            <a:r>
              <a:rPr lang="en-US" sz="2000" dirty="0" smtClean="0"/>
              <a:t>&lt;15 </a:t>
            </a:r>
            <a:r>
              <a:rPr lang="en-US" sz="2000" dirty="0"/>
              <a:t>mm Hg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Pulmonary arteriolar resistance </a:t>
            </a:r>
            <a:r>
              <a:rPr lang="en-US" sz="2000" dirty="0" smtClean="0"/>
              <a:t>&lt;4 </a:t>
            </a:r>
            <a:r>
              <a:rPr lang="en-US" sz="2000" dirty="0"/>
              <a:t>Wood units/m2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Pulmonary artery–aorta </a:t>
            </a:r>
            <a:r>
              <a:rPr lang="en-US" sz="2000" dirty="0" smtClean="0"/>
              <a:t>ratio&gt;0.75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Left-ventricular ejection fraction </a:t>
            </a:r>
            <a:r>
              <a:rPr lang="en-US" sz="2000" dirty="0" smtClean="0"/>
              <a:t>&gt;0.60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Competent mitral valve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Absence of pulmonary artery </a:t>
            </a:r>
            <a:r>
              <a:rPr lang="en-US" sz="2000" dirty="0" smtClean="0"/>
              <a:t>distortion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451915" y="5943601"/>
            <a:ext cx="3692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i="1" dirty="0" err="1"/>
              <a:t>Pediatr</a:t>
            </a:r>
            <a:r>
              <a:rPr lang="en-US" sz="1100" i="1" dirty="0"/>
              <a:t> </a:t>
            </a:r>
            <a:r>
              <a:rPr lang="en-US" sz="1100" i="1" dirty="0" err="1"/>
              <a:t>Cardiol</a:t>
            </a:r>
            <a:r>
              <a:rPr lang="en-US" sz="1100" i="1" dirty="0"/>
              <a:t>. 2010 Nov;31(8):1131-4. </a:t>
            </a:r>
            <a:r>
              <a:rPr lang="en-US" sz="1100" i="1" dirty="0" err="1"/>
              <a:t>doi</a:t>
            </a:r>
            <a:r>
              <a:rPr lang="en-US" sz="1100" i="1" dirty="0"/>
              <a:t>: 10.1007/s00246-010-9811-9. </a:t>
            </a:r>
            <a:r>
              <a:rPr lang="en-US" sz="1100" i="1" dirty="0" err="1"/>
              <a:t>Epub</a:t>
            </a:r>
            <a:r>
              <a:rPr lang="en-US" sz="1100" i="1" dirty="0"/>
              <a:t> 2010 Oct 20.</a:t>
            </a:r>
          </a:p>
          <a:p>
            <a:pPr algn="just"/>
            <a:r>
              <a:rPr lang="en-US" sz="1100" i="1" dirty="0" err="1"/>
              <a:t>Fontan</a:t>
            </a:r>
            <a:r>
              <a:rPr lang="en-US" sz="1100" i="1" dirty="0"/>
              <a:t> "Ten Commandments" revisited and revised.</a:t>
            </a:r>
          </a:p>
          <a:p>
            <a:pPr algn="just"/>
            <a:r>
              <a:rPr lang="en-US" sz="1100" i="1" dirty="0"/>
              <a:t>Stern HJ.</a:t>
            </a:r>
          </a:p>
        </p:txBody>
      </p:sp>
    </p:spTree>
    <p:extLst>
      <p:ext uri="{BB962C8B-B14F-4D97-AF65-F5344CB8AC3E}">
        <p14:creationId xmlns:p14="http://schemas.microsoft.com/office/powerpoint/2010/main" val="424837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anatomic abnormalities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Variations of single RV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Tricuspid atresia</a:t>
            </a:r>
          </a:p>
          <a:p>
            <a:r>
              <a:rPr lang="en-US" dirty="0" smtClean="0"/>
              <a:t>DIRV</a:t>
            </a:r>
          </a:p>
          <a:p>
            <a:r>
              <a:rPr lang="en-US" dirty="0" smtClean="0"/>
              <a:t>Unbalanced ACV defects</a:t>
            </a:r>
          </a:p>
          <a:p>
            <a:r>
              <a:rPr lang="en-US" dirty="0" smtClean="0"/>
              <a:t>PA with intact IVS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Variations of Single LV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Mitral atresia</a:t>
            </a:r>
          </a:p>
          <a:p>
            <a:pPr lvl="1"/>
            <a:r>
              <a:rPr lang="en-US" dirty="0" smtClean="0"/>
              <a:t>DORV</a:t>
            </a:r>
          </a:p>
          <a:p>
            <a:pPr lvl="1"/>
            <a:r>
              <a:rPr lang="en-US" dirty="0" smtClean="0"/>
              <a:t>HLHS</a:t>
            </a:r>
          </a:p>
          <a:p>
            <a:r>
              <a:rPr lang="en-US" dirty="0" smtClean="0"/>
              <a:t>Aortic Atresia</a:t>
            </a:r>
          </a:p>
          <a:p>
            <a:pPr lvl="1"/>
            <a:r>
              <a:rPr lang="en-US" dirty="0" smtClean="0"/>
              <a:t>HLHS</a:t>
            </a:r>
          </a:p>
          <a:p>
            <a:pPr lvl="1"/>
            <a:r>
              <a:rPr lang="en-US" dirty="0" smtClean="0"/>
              <a:t>Large VSD ( normal LV)</a:t>
            </a:r>
          </a:p>
          <a:p>
            <a:r>
              <a:rPr lang="en-US" dirty="0" smtClean="0"/>
              <a:t>Unbalanced AVC defects</a:t>
            </a:r>
          </a:p>
          <a:p>
            <a:r>
              <a:rPr lang="en-US" dirty="0" err="1" smtClean="0"/>
              <a:t>Shone’s</a:t>
            </a:r>
            <a:r>
              <a:rPr lang="en-US" dirty="0" smtClean="0"/>
              <a:t> complex</a:t>
            </a:r>
          </a:p>
        </p:txBody>
      </p:sp>
    </p:spTree>
    <p:extLst>
      <p:ext uri="{BB962C8B-B14F-4D97-AF65-F5344CB8AC3E}">
        <p14:creationId xmlns:p14="http://schemas.microsoft.com/office/powerpoint/2010/main" val="124775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III -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Fontan</a:t>
            </a:r>
            <a:endParaRPr lang="en-US" dirty="0" smtClean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Lateral baffle</a:t>
            </a:r>
          </a:p>
          <a:p>
            <a:pPr lvl="1" eaLnBrk="1" hangingPunct="1">
              <a:defRPr/>
            </a:pPr>
            <a:r>
              <a:rPr lang="en-US" sz="2400" smtClean="0"/>
              <a:t>Blood from IVC directed into RPA via a baffle in the lateral portion of the RA</a:t>
            </a:r>
          </a:p>
          <a:p>
            <a:pPr lvl="1" eaLnBrk="1" hangingPunct="1">
              <a:defRPr/>
            </a:pPr>
            <a:r>
              <a:rPr lang="en-US" sz="2400" smtClean="0"/>
              <a:t>If the preceding operation was a hemi-fontan, then IVC to RPA continuity is achieved by removing the RA patch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908" b="3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55423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Stage III -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Fontan</a:t>
            </a:r>
            <a:endParaRPr lang="en-US" dirty="0" smtClean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86200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smtClean="0"/>
              <a:t>Extracardiac Fontan</a:t>
            </a:r>
          </a:p>
          <a:p>
            <a:pPr lvl="1" eaLnBrk="1" hangingPunct="1">
              <a:defRPr/>
            </a:pPr>
            <a:r>
              <a:rPr lang="en-US" sz="2000" smtClean="0"/>
              <a:t>A conduit of PTFE tubing or aortic allograft is placed between IVC and RPA</a:t>
            </a:r>
          </a:p>
          <a:p>
            <a:pPr eaLnBrk="1" hangingPunct="1">
              <a:defRPr/>
            </a:pPr>
            <a:r>
              <a:rPr lang="en-US" sz="2400" smtClean="0"/>
              <a:t>Advantages</a:t>
            </a:r>
          </a:p>
          <a:p>
            <a:pPr lvl="1" eaLnBrk="1" hangingPunct="1">
              <a:defRPr/>
            </a:pPr>
            <a:r>
              <a:rPr lang="en-US" sz="2000" smtClean="0"/>
              <a:t>Limited bypass</a:t>
            </a:r>
          </a:p>
          <a:p>
            <a:pPr lvl="1" eaLnBrk="1" hangingPunct="1">
              <a:defRPr/>
            </a:pPr>
            <a:r>
              <a:rPr lang="en-US" sz="2000" smtClean="0"/>
              <a:t>Atrial arrythmias less common</a:t>
            </a:r>
          </a:p>
          <a:p>
            <a:pPr eaLnBrk="1" hangingPunct="1">
              <a:defRPr/>
            </a:pPr>
            <a:r>
              <a:rPr lang="en-US" sz="2400" smtClean="0"/>
              <a:t>Disadvantage</a:t>
            </a:r>
          </a:p>
          <a:p>
            <a:pPr lvl="1" eaLnBrk="1" hangingPunct="1">
              <a:defRPr/>
            </a:pPr>
            <a:r>
              <a:rPr lang="en-US" sz="2000" smtClean="0"/>
              <a:t>Conduit cannot increase in size as pt. grows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069" b="9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56606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b="1" dirty="0" err="1" smtClean="0"/>
              <a:t>Fontan</a:t>
            </a:r>
            <a:r>
              <a:rPr lang="en-US" b="1" dirty="0" smtClean="0"/>
              <a:t> -Fenestration</a:t>
            </a:r>
            <a:endParaRPr lang="en-US" b="1" dirty="0" smtClean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484602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In both operations, poor ventricular compliance or increased PVR is a concern</a:t>
            </a:r>
          </a:p>
          <a:p>
            <a:pPr lvl="1" eaLnBrk="1" hangingPunct="1">
              <a:defRPr/>
            </a:pPr>
            <a:r>
              <a:rPr lang="en-US" sz="2400" dirty="0" smtClean="0"/>
              <a:t>Both lead to decreased pulmonary flow, and, possibly, decreased preload</a:t>
            </a:r>
          </a:p>
          <a:p>
            <a:pPr eaLnBrk="1" hangingPunct="1">
              <a:defRPr/>
            </a:pPr>
            <a:r>
              <a:rPr lang="en-US" sz="2800" dirty="0" smtClean="0"/>
              <a:t>Often a fenestration is left in the baffle or conduit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271" b="12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67488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Fontan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Physiology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528388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Qp:Qs</a:t>
            </a:r>
            <a:r>
              <a:rPr lang="en-US" sz="2400" dirty="0" smtClean="0"/>
              <a:t> is equal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Ventricle supplies Qs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Systemic venous pressure drives </a:t>
            </a:r>
            <a:r>
              <a:rPr lang="en-US" sz="2000" dirty="0" err="1" smtClean="0"/>
              <a:t>Qp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Shunt through fenestration lowers SaO2 </a:t>
            </a:r>
            <a:r>
              <a:rPr lang="en-US" sz="2400" dirty="0" smtClean="0"/>
              <a:t>slightly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Pulmonary flow is non-pulsatile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Increases pulmonary vascular bed impedance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Decreases capillary recruitment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962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r="2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66832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Fontan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Physiology</a:t>
            </a:r>
            <a:endParaRPr lang="en-US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Flow through </a:t>
            </a:r>
            <a:r>
              <a:rPr lang="en-US" sz="2800" dirty="0" err="1" smtClean="0"/>
              <a:t>pulm</a:t>
            </a:r>
            <a:r>
              <a:rPr lang="en-US" sz="2800" dirty="0" smtClean="0"/>
              <a:t> </a:t>
            </a:r>
            <a:r>
              <a:rPr lang="en-US" sz="2800" dirty="0" smtClean="0"/>
              <a:t>vascular </a:t>
            </a:r>
            <a:r>
              <a:rPr lang="en-US" sz="2800" dirty="0" smtClean="0"/>
              <a:t>bed </a:t>
            </a:r>
            <a:r>
              <a:rPr lang="en-US" sz="2800" dirty="0" err="1" smtClean="0"/>
              <a:t>dependant</a:t>
            </a:r>
            <a:r>
              <a:rPr lang="en-US" sz="2800" dirty="0" smtClean="0"/>
              <a:t> upon those factors that lend to a low </a:t>
            </a:r>
            <a:r>
              <a:rPr lang="en-US" sz="2800" dirty="0" err="1" smtClean="0"/>
              <a:t>transpulmonary</a:t>
            </a:r>
            <a:r>
              <a:rPr lang="en-US" sz="2800" dirty="0" smtClean="0"/>
              <a:t> pressure gradient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Good ventricular systolic and diastolic function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AV valve competence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Low PVR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Elevated pulmonary artery pressures leads to higher fluid replacement to maintain high SVC pressures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Third spacing leads to effusions, ascites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Acsites</a:t>
            </a:r>
            <a:r>
              <a:rPr lang="en-US" sz="2400" dirty="0" smtClean="0"/>
              <a:t> increases required ventilator pressures, decreases renal perfusion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52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858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Post-Op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concerns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50333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Ventilator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Minimal PEEP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Low </a:t>
            </a:r>
            <a:r>
              <a:rPr lang="en-US" dirty="0" smtClean="0"/>
              <a:t>set rate with high </a:t>
            </a:r>
            <a:r>
              <a:rPr lang="en-US" dirty="0" smtClean="0"/>
              <a:t>PS</a:t>
            </a:r>
            <a:r>
              <a:rPr lang="en-US" dirty="0"/>
              <a:t>	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LCOS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Anatomic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Pump failure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Increase in PVR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Low Preload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Cyanosis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Atelectasis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Poor </a:t>
            </a:r>
            <a:r>
              <a:rPr lang="en-US" dirty="0" err="1" smtClean="0"/>
              <a:t>Pulm</a:t>
            </a:r>
            <a:r>
              <a:rPr lang="en-US" dirty="0" smtClean="0"/>
              <a:t> blood flow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Anaemia</a:t>
            </a:r>
            <a:r>
              <a:rPr lang="en-US" dirty="0" smtClean="0"/>
              <a:t> or LCOS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Arrhythmias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Pace to avoid AV synchrony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/>
          </a:p>
          <a:p>
            <a:pPr lvl="1">
              <a:lnSpc>
                <a:spcPct val="90000"/>
              </a:lnSpc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4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Long-term survival of patients with a functional single ventricle.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20" y="979303"/>
            <a:ext cx="61286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09120" y="5972307"/>
            <a:ext cx="391824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Jeong Ryul Lee et al. Eur J Cardiothorac Surg 2003;24:716-722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2003 Elsevier B.V.</a:t>
            </a:r>
          </a:p>
        </p:txBody>
      </p:sp>
    </p:spTree>
    <p:extLst>
      <p:ext uri="{BB962C8B-B14F-4D97-AF65-F5344CB8AC3E}">
        <p14:creationId xmlns:p14="http://schemas.microsoft.com/office/powerpoint/2010/main" val="2910978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9754"/>
            <a:ext cx="84103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Medium and long-term outcomes of </a:t>
            </a:r>
            <a:r>
              <a:rPr lang="en-US" sz="2400" b="1" dirty="0" err="1"/>
              <a:t>Fontan</a:t>
            </a:r>
            <a:r>
              <a:rPr lang="en-US" sz="2400" b="1" dirty="0"/>
              <a:t> operation</a:t>
            </a:r>
            <a:r>
              <a:rPr lang="en-US" sz="2400" b="1" dirty="0" smtClean="0"/>
              <a:t>.</a:t>
            </a:r>
          </a:p>
          <a:p>
            <a:endParaRPr lang="en-US" b="1" dirty="0"/>
          </a:p>
          <a:p>
            <a:pPr algn="just"/>
            <a:r>
              <a:rPr lang="en-US" sz="1600" dirty="0" err="1"/>
              <a:t>Chungsomprasong</a:t>
            </a:r>
            <a:r>
              <a:rPr lang="en-US" sz="1600" dirty="0"/>
              <a:t> P1, </a:t>
            </a:r>
            <a:r>
              <a:rPr lang="en-US" sz="1600" dirty="0" err="1"/>
              <a:t>Soongswang</a:t>
            </a:r>
            <a:r>
              <a:rPr lang="en-US" sz="1600" dirty="0"/>
              <a:t> J, Nana A, </a:t>
            </a:r>
            <a:r>
              <a:rPr lang="en-US" sz="1600" dirty="0" err="1"/>
              <a:t>Durongpisitkul</a:t>
            </a:r>
            <a:r>
              <a:rPr lang="en-US" sz="1600" dirty="0"/>
              <a:t> K, </a:t>
            </a:r>
            <a:r>
              <a:rPr lang="en-US" sz="1600" dirty="0" err="1"/>
              <a:t>Loahaprasitiporn</a:t>
            </a:r>
            <a:r>
              <a:rPr lang="en-US" sz="1600" dirty="0"/>
              <a:t> D, </a:t>
            </a:r>
            <a:r>
              <a:rPr lang="en-US" sz="1600" dirty="0" err="1"/>
              <a:t>Vijansorn</a:t>
            </a:r>
            <a:r>
              <a:rPr lang="en-US" sz="1600" dirty="0"/>
              <a:t> C, </a:t>
            </a:r>
            <a:r>
              <a:rPr lang="en-US" sz="1600" dirty="0" err="1"/>
              <a:t>Sriyodchartti</a:t>
            </a:r>
            <a:r>
              <a:rPr lang="en-US" sz="1600" dirty="0"/>
              <a:t> </a:t>
            </a:r>
            <a:r>
              <a:rPr lang="en-US" sz="1200" dirty="0"/>
              <a:t>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8744" y="1690860"/>
            <a:ext cx="557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Med </a:t>
            </a:r>
            <a:r>
              <a:rPr lang="en-US" dirty="0" err="1"/>
              <a:t>Assoc</a:t>
            </a:r>
            <a:r>
              <a:rPr lang="en-US" dirty="0"/>
              <a:t> Thai. 2011 Mar;94(3):323-30.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5210" y="2060192"/>
            <a:ext cx="44228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Results: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9275" y="2649060"/>
            <a:ext cx="709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Survival rates were 88.7%, 85.3%, and 83.8% at 1 year, 5 years, and 10 years, </a:t>
            </a:r>
            <a:r>
              <a:rPr lang="en-US" dirty="0" smtClean="0"/>
              <a:t>respectively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9275" y="3327745"/>
            <a:ext cx="7311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10-years survival rates of the patients that underwent lateral tunnel, </a:t>
            </a:r>
            <a:r>
              <a:rPr lang="en-US" dirty="0" err="1"/>
              <a:t>extracardiac</a:t>
            </a:r>
            <a:r>
              <a:rPr lang="en-US" dirty="0"/>
              <a:t> conduit and </a:t>
            </a:r>
            <a:r>
              <a:rPr lang="en-US" dirty="0" err="1"/>
              <a:t>atriopulmonary</a:t>
            </a:r>
            <a:r>
              <a:rPr lang="en-US" dirty="0"/>
              <a:t> connection were 80.7%, 88% and 84.3%, respectively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275" y="4575649"/>
            <a:ext cx="75300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Conclusion</a:t>
            </a:r>
            <a:r>
              <a:rPr lang="en-US" sz="2400" dirty="0" smtClean="0"/>
              <a:t>: </a:t>
            </a:r>
            <a:r>
              <a:rPr lang="en-US" dirty="0" smtClean="0"/>
              <a:t>Cardiac </a:t>
            </a:r>
            <a:r>
              <a:rPr lang="en-US" dirty="0"/>
              <a:t>diagnoses were </a:t>
            </a:r>
            <a:r>
              <a:rPr lang="en-US" b="1" u="sng" dirty="0">
                <a:solidFill>
                  <a:srgbClr val="008000"/>
                </a:solidFill>
              </a:rPr>
              <a:t>not significantly differen</a:t>
            </a:r>
            <a:r>
              <a:rPr lang="en-US" dirty="0"/>
              <a:t>t in the medium and long-term survival rate of post </a:t>
            </a:r>
            <a:r>
              <a:rPr lang="en-US" dirty="0" err="1"/>
              <a:t>Fontan</a:t>
            </a:r>
            <a:r>
              <a:rPr lang="en-US" dirty="0"/>
              <a:t> patients, freedom from </a:t>
            </a:r>
            <a:r>
              <a:rPr lang="en-US" u="sng" dirty="0"/>
              <a:t>arrhythmia</a:t>
            </a:r>
            <a:r>
              <a:rPr lang="en-US" dirty="0"/>
              <a:t>, </a:t>
            </a:r>
            <a:r>
              <a:rPr lang="en-US" u="sng" dirty="0"/>
              <a:t>re-intervention </a:t>
            </a:r>
            <a:r>
              <a:rPr lang="en-US" dirty="0"/>
              <a:t>and </a:t>
            </a:r>
            <a:r>
              <a:rPr lang="en-US" u="sng" dirty="0"/>
              <a:t>systemic </a:t>
            </a:r>
            <a:r>
              <a:rPr lang="en-US" u="sng" dirty="0" err="1"/>
              <a:t>atrioventricular</a:t>
            </a:r>
            <a:r>
              <a:rPr lang="en-US" u="sng" dirty="0"/>
              <a:t> regurgitation</a:t>
            </a:r>
            <a:r>
              <a:rPr lang="en-US" dirty="0"/>
              <a:t>. Types of </a:t>
            </a:r>
            <a:r>
              <a:rPr lang="en-US" dirty="0" err="1"/>
              <a:t>Fontan</a:t>
            </a:r>
            <a:r>
              <a:rPr lang="en-US" dirty="0"/>
              <a:t> operation did not affect long-term survival rate or long-term complications</a:t>
            </a:r>
            <a:r>
              <a:rPr lang="en-US" dirty="0">
                <a:solidFill>
                  <a:srgbClr val="FF0000"/>
                </a:solidFill>
              </a:rPr>
              <a:t>. Mean pulmonary artery pressure of more than 18 mmHg was the only risk factor to the survival rate.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References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54163" cy="4902038"/>
          </a:xfrm>
        </p:spPr>
        <p:txBody>
          <a:bodyPr>
            <a:noAutofit/>
          </a:bodyPr>
          <a:lstStyle/>
          <a:p>
            <a:r>
              <a:rPr lang="en-US" dirty="0"/>
              <a:t>Paul </a:t>
            </a:r>
            <a:r>
              <a:rPr lang="en-US" dirty="0" err="1"/>
              <a:t>Khairy</a:t>
            </a:r>
            <a:r>
              <a:rPr lang="en-US" dirty="0"/>
              <a:t>, MD, PhD et </a:t>
            </a:r>
            <a:r>
              <a:rPr lang="en-US" dirty="0" err="1"/>
              <a:t>al</a:t>
            </a:r>
            <a:r>
              <a:rPr lang="en-US" i="1" dirty="0" err="1"/>
              <a:t>.Circulation</a:t>
            </a:r>
            <a:r>
              <a:rPr lang="en-US" dirty="0"/>
              <a:t>.</a:t>
            </a:r>
            <a:r>
              <a:rPr lang="en-GB" dirty="0"/>
              <a:t> </a:t>
            </a:r>
            <a:r>
              <a:rPr lang="en-GB" dirty="0" smtClean="0"/>
              <a:t>2008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Chang </a:t>
            </a:r>
            <a:r>
              <a:rPr lang="en-US" dirty="0" smtClean="0"/>
              <a:t>et al, Pediatric Cardiac Intensive Care, LWW, 1998</a:t>
            </a:r>
          </a:p>
          <a:p>
            <a:pPr eaLnBrk="1" hangingPunct="1"/>
            <a:r>
              <a:rPr lang="en-US" dirty="0" smtClean="0"/>
              <a:t>Schwartz S et al, </a:t>
            </a:r>
            <a:r>
              <a:rPr lang="en-US" u="sng" dirty="0" smtClean="0"/>
              <a:t>Single Ventricle Physiology</a:t>
            </a:r>
            <a:r>
              <a:rPr lang="en-US" dirty="0" smtClean="0"/>
              <a:t>, Critical Care Clinics 2003;19:393-411</a:t>
            </a:r>
          </a:p>
          <a:p>
            <a:pPr eaLnBrk="1" hangingPunct="1"/>
            <a:r>
              <a:rPr lang="en-US" dirty="0" smtClean="0"/>
              <a:t>Walker SG, et al, </a:t>
            </a:r>
            <a:r>
              <a:rPr lang="en-US" u="sng" dirty="0" smtClean="0"/>
              <a:t>Single Ventricle Physiology – Perioperative implications</a:t>
            </a:r>
            <a:r>
              <a:rPr lang="en-US" dirty="0" smtClean="0"/>
              <a:t>, Seminars in </a:t>
            </a:r>
            <a:r>
              <a:rPr lang="en-US" dirty="0" err="1" smtClean="0"/>
              <a:t>Ped</a:t>
            </a:r>
            <a:r>
              <a:rPr lang="en-US" dirty="0" smtClean="0"/>
              <a:t> </a:t>
            </a:r>
            <a:r>
              <a:rPr lang="en-US" dirty="0" err="1" smtClean="0"/>
              <a:t>Surg</a:t>
            </a:r>
            <a:r>
              <a:rPr lang="en-US" dirty="0" smtClean="0"/>
              <a:t>, 2004, 188-202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1" y="1948482"/>
            <a:ext cx="7731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Heart Transplantation for Congenital Heart Disease in the First Year of Life</a:t>
            </a:r>
          </a:p>
          <a:p>
            <a:pPr algn="just"/>
            <a:r>
              <a:rPr lang="en-US" dirty="0" smtClean="0"/>
              <a:t>	</a:t>
            </a:r>
            <a:r>
              <a:rPr lang="en-US" dirty="0" err="1" smtClean="0"/>
              <a:t>Chinnock</a:t>
            </a:r>
            <a:r>
              <a:rPr lang="en-US" dirty="0" smtClean="0"/>
              <a:t> </a:t>
            </a:r>
            <a:r>
              <a:rPr lang="en-US" dirty="0"/>
              <a:t>RE, Bailey LL - (2011)</a:t>
            </a:r>
          </a:p>
        </p:txBody>
      </p:sp>
    </p:spTree>
    <p:extLst>
      <p:ext uri="{BB962C8B-B14F-4D97-AF65-F5344CB8AC3E}">
        <p14:creationId xmlns:p14="http://schemas.microsoft.com/office/powerpoint/2010/main" val="42194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8155" b="8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56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48" y="107576"/>
            <a:ext cx="8903152" cy="1336956"/>
          </a:xfrm>
        </p:spPr>
        <p:txBody>
          <a:bodyPr/>
          <a:lstStyle/>
          <a:p>
            <a:r>
              <a:rPr lang="en-US" sz="3600" b="1" dirty="0" smtClean="0"/>
              <a:t>Two ventricles with </a:t>
            </a:r>
            <a:r>
              <a:rPr lang="en-US" sz="3600" b="1" dirty="0" err="1" smtClean="0"/>
              <a:t>incorrrectible</a:t>
            </a:r>
            <a:r>
              <a:rPr lang="en-US" sz="3600" b="1" dirty="0" smtClean="0"/>
              <a:t> abnormalities for biventricular repair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Severe TOF with PA</a:t>
            </a:r>
          </a:p>
          <a:p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r>
              <a:rPr lang="en-US" dirty="0" smtClean="0"/>
              <a:t>TAPVR</a:t>
            </a:r>
          </a:p>
          <a:p>
            <a:r>
              <a:rPr lang="en-US" dirty="0" err="1" smtClean="0"/>
              <a:t>Ebstein’s</a:t>
            </a:r>
            <a:r>
              <a:rPr lang="en-US" dirty="0" smtClean="0"/>
              <a:t> Anomaly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38398" r="-38398"/>
          <a:stretch>
            <a:fillRect/>
          </a:stretch>
        </p:blipFill>
        <p:spPr>
          <a:xfrm>
            <a:off x="3329103" y="1575458"/>
            <a:ext cx="669891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HLHS - 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First described in 1952 by Lev as the pathologic complex </a:t>
            </a:r>
            <a:r>
              <a:rPr lang="ja-JP" altLang="en-US" b="1" dirty="0" smtClean="0"/>
              <a:t>“</a:t>
            </a:r>
            <a:r>
              <a:rPr lang="en-US" altLang="ja-JP" b="1" i="1" dirty="0" smtClean="0"/>
              <a:t>hypoplasia of the aortic tract</a:t>
            </a:r>
            <a:r>
              <a:rPr lang="ja-JP" altLang="en-US" b="1" i="1" dirty="0" smtClean="0"/>
              <a:t>”</a:t>
            </a:r>
            <a:r>
              <a:rPr lang="en-US" altLang="ja-JP" b="1" i="1" dirty="0" smtClean="0"/>
              <a:t>,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included cases of</a:t>
            </a:r>
            <a:r>
              <a:rPr lang="en-US" altLang="ja-JP" dirty="0" smtClean="0"/>
              <a:t>:</a:t>
            </a:r>
          </a:p>
          <a:p>
            <a:pPr eaLnBrk="1" hangingPunct="1"/>
            <a:endParaRPr lang="en-US" altLang="ja-JP" dirty="0" smtClean="0"/>
          </a:p>
          <a:p>
            <a:pPr lvl="1" eaLnBrk="1" hangingPunct="1"/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i="1" dirty="0" smtClean="0">
                <a:solidFill>
                  <a:srgbClr val="008000"/>
                </a:solidFill>
              </a:rPr>
              <a:t>ypoplasia </a:t>
            </a:r>
            <a:r>
              <a:rPr lang="en-US" i="1" dirty="0" smtClean="0">
                <a:solidFill>
                  <a:srgbClr val="008000"/>
                </a:solidFill>
              </a:rPr>
              <a:t>of the aorta and VSD</a:t>
            </a:r>
          </a:p>
          <a:p>
            <a:pPr lvl="1" eaLnBrk="1" hangingPunct="1"/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i="1" dirty="0" smtClean="0">
                <a:solidFill>
                  <a:srgbClr val="008000"/>
                </a:solidFill>
              </a:rPr>
              <a:t>ypoplasia </a:t>
            </a:r>
            <a:r>
              <a:rPr lang="en-US" i="1" dirty="0" smtClean="0">
                <a:solidFill>
                  <a:srgbClr val="008000"/>
                </a:solidFill>
              </a:rPr>
              <a:t>of the aorta with aortic stenosis or atresia, with or without mitral stenosis or </a:t>
            </a:r>
            <a:r>
              <a:rPr lang="en-US" i="1" dirty="0" smtClean="0">
                <a:solidFill>
                  <a:srgbClr val="008000"/>
                </a:solidFill>
              </a:rPr>
              <a:t>atresia</a:t>
            </a:r>
          </a:p>
          <a:p>
            <a:pPr lvl="1" eaLnBrk="1" hangingPunct="1"/>
            <a:endParaRPr lang="en-US" i="1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US" dirty="0" smtClean="0"/>
              <a:t>In 1958, Noonan and </a:t>
            </a:r>
            <a:r>
              <a:rPr lang="en-US" dirty="0" err="1" smtClean="0"/>
              <a:t>Nadas</a:t>
            </a:r>
            <a:r>
              <a:rPr lang="en-US" dirty="0" smtClean="0"/>
              <a:t> termed these lesions as </a:t>
            </a:r>
            <a:r>
              <a:rPr lang="ja-JP" altLang="en-US" b="1" i="1" dirty="0" smtClean="0"/>
              <a:t>“</a:t>
            </a:r>
            <a:r>
              <a:rPr lang="en-US" altLang="ja-JP" b="1" i="1" dirty="0" err="1" smtClean="0"/>
              <a:t>hypoplastic</a:t>
            </a:r>
            <a:r>
              <a:rPr lang="en-US" altLang="ja-JP" b="1" i="1" dirty="0" smtClean="0"/>
              <a:t> left heart syndrome</a:t>
            </a:r>
            <a:r>
              <a:rPr lang="ja-JP" altLang="en-US" b="1" i="1" dirty="0" smtClean="0"/>
              <a:t>”</a:t>
            </a:r>
            <a:r>
              <a:rPr lang="en-US" altLang="ja-JP" b="1" i="1" dirty="0" smtClean="0"/>
              <a:t>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4463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Epidemiology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" y="1904696"/>
            <a:ext cx="9144000" cy="495330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Lethal condition </a:t>
            </a:r>
            <a:r>
              <a:rPr lang="en-US" sz="2800" dirty="0" smtClean="0"/>
              <a:t>prior to 1980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Each year, approximately 1000 infants with HLHS are born in the 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Prevalence: 1 per 6000-7000 live births.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pathologic series, </a:t>
            </a: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it </a:t>
            </a:r>
            <a:r>
              <a:rPr lang="en-US" sz="2400" dirty="0" smtClean="0">
                <a:solidFill>
                  <a:srgbClr val="FF0000"/>
                </a:solidFill>
              </a:rPr>
              <a:t>accounts for 1.4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2.9</a:t>
            </a:r>
            <a:r>
              <a:rPr lang="en-US" sz="2400" dirty="0" smtClean="0">
                <a:solidFill>
                  <a:srgbClr val="FF0000"/>
                </a:solidFill>
              </a:rPr>
              <a:t>% </a:t>
            </a:r>
            <a:r>
              <a:rPr lang="en-US" sz="2400" dirty="0" smtClean="0">
                <a:solidFill>
                  <a:srgbClr val="FF0000"/>
                </a:solidFill>
              </a:rPr>
              <a:t>of congenital heart disease.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Third most common cause of critical CHD in the newborn.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23% of all neonatal mortality from CHD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Male predominance: 57-70%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algn="r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3366FF"/>
                </a:solidFill>
              </a:rPr>
              <a:t>Paul </a:t>
            </a:r>
            <a:r>
              <a:rPr lang="en-US" sz="1800" dirty="0" err="1">
                <a:solidFill>
                  <a:srgbClr val="3366FF"/>
                </a:solidFill>
              </a:rPr>
              <a:t>Khairy</a:t>
            </a:r>
            <a:r>
              <a:rPr lang="en-US" sz="1800" dirty="0">
                <a:solidFill>
                  <a:srgbClr val="3366FF"/>
                </a:solidFill>
              </a:rPr>
              <a:t>, MD, PhD et </a:t>
            </a:r>
            <a:r>
              <a:rPr lang="en-US" sz="1800" dirty="0" err="1">
                <a:solidFill>
                  <a:srgbClr val="3366FF"/>
                </a:solidFill>
              </a:rPr>
              <a:t>al</a:t>
            </a:r>
            <a:r>
              <a:rPr lang="en-US" sz="1800" i="1" dirty="0" err="1">
                <a:solidFill>
                  <a:srgbClr val="3366FF"/>
                </a:solidFill>
              </a:rPr>
              <a:t>.Circulation</a:t>
            </a:r>
            <a:r>
              <a:rPr lang="en-US" sz="1800" dirty="0">
                <a:solidFill>
                  <a:srgbClr val="3366FF"/>
                </a:solidFill>
              </a:rPr>
              <a:t>.</a:t>
            </a:r>
            <a:r>
              <a:rPr lang="en-GB" sz="1800" dirty="0">
                <a:solidFill>
                  <a:srgbClr val="3366FF"/>
                </a:solidFill>
              </a:rPr>
              <a:t> 2008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5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91000" cy="497738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Underdevelopment of the left side of the </a:t>
            </a:r>
            <a:r>
              <a:rPr lang="en-US" sz="2800" dirty="0" smtClean="0"/>
              <a:t>heart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 atresia of the aortic or mitral orifice</a:t>
            </a:r>
          </a:p>
          <a:p>
            <a:pPr lvl="1" eaLnBrk="1" hangingPunct="1">
              <a:defRPr/>
            </a:pPr>
            <a:r>
              <a:rPr lang="en-US" sz="2400" dirty="0" smtClean="0"/>
              <a:t> hypoplasia of the ascending aorta</a:t>
            </a:r>
            <a:r>
              <a:rPr lang="en-US" sz="2400" dirty="0" smtClean="0"/>
              <a:t>.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The left ventricle may be small and nonfunctional or totally </a:t>
            </a:r>
            <a:r>
              <a:rPr lang="en-US" sz="2800" dirty="0" err="1" smtClean="0"/>
              <a:t>atretic</a:t>
            </a:r>
            <a:endParaRPr lang="en-US" sz="28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72343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b="1" dirty="0" smtClean="0"/>
              <a:t>Anatomy</a:t>
            </a:r>
            <a:endParaRPr lang="en-US" b="1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548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 Pulmonary venous return from LA to RA through a large PFO or ASD</a:t>
            </a:r>
          </a:p>
          <a:p>
            <a:pPr eaLnBrk="1" hangingPunct="1">
              <a:defRPr/>
            </a:pPr>
            <a:r>
              <a:rPr lang="en-US" sz="2800" dirty="0" smtClean="0"/>
              <a:t>Systemic venous blood mixes with pulmonary venous blood in the RA and RV</a:t>
            </a:r>
          </a:p>
          <a:p>
            <a:pPr eaLnBrk="1" hangingPunct="1">
              <a:defRPr/>
            </a:pPr>
            <a:r>
              <a:rPr lang="en-US" sz="2800" dirty="0" smtClean="0"/>
              <a:t>RV ejects blood into a large MPA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184" b="8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4704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5809</TotalTime>
  <Words>1856</Words>
  <Application>Microsoft Macintosh PowerPoint</Application>
  <PresentationFormat>On-screen Show (4:3)</PresentationFormat>
  <Paragraphs>366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Breeze</vt:lpstr>
      <vt:lpstr>Single ventricle Circulation </vt:lpstr>
      <vt:lpstr>Definition</vt:lpstr>
      <vt:lpstr>Common anatomic abnormalities</vt:lpstr>
      <vt:lpstr>PowerPoint Presentation</vt:lpstr>
      <vt:lpstr>Two ventricles with incorrrectible abnormalities for biventricular repair</vt:lpstr>
      <vt:lpstr>HLHS - History</vt:lpstr>
      <vt:lpstr>Epidemiology</vt:lpstr>
      <vt:lpstr>Anatomy</vt:lpstr>
      <vt:lpstr>Anatomy</vt:lpstr>
      <vt:lpstr>Anatomy</vt:lpstr>
      <vt:lpstr>PowerPoint Presentation</vt:lpstr>
      <vt:lpstr>Treatment</vt:lpstr>
      <vt:lpstr>Treatment options</vt:lpstr>
      <vt:lpstr>Goals of Surgery</vt:lpstr>
      <vt:lpstr>Stage I – Norwood palliation</vt:lpstr>
      <vt:lpstr>Norwood stage 1</vt:lpstr>
      <vt:lpstr>Norwood stage 1</vt:lpstr>
      <vt:lpstr>PowerPoint Presentation</vt:lpstr>
      <vt:lpstr>Coronary circulation</vt:lpstr>
      <vt:lpstr>Stage II – Partial Cavopulmonary Anastomosis</vt:lpstr>
      <vt:lpstr>PowerPoint Presentation</vt:lpstr>
      <vt:lpstr>PowerPoint Presentation</vt:lpstr>
      <vt:lpstr>PCPC Pre – Op Evaluation Glenn</vt:lpstr>
      <vt:lpstr>Bidirectional Glenn</vt:lpstr>
      <vt:lpstr>Stage II Physiology</vt:lpstr>
      <vt:lpstr>Stage II Physiology</vt:lpstr>
      <vt:lpstr>Post-Op issues</vt:lpstr>
      <vt:lpstr>Stage III - Fontan</vt:lpstr>
      <vt:lpstr>PowerPoint Presentation</vt:lpstr>
      <vt:lpstr>Stage III - Fontan</vt:lpstr>
      <vt:lpstr>Stage III - Fontan</vt:lpstr>
      <vt:lpstr>Fontan -Fenestration</vt:lpstr>
      <vt:lpstr>Fontan Physiology</vt:lpstr>
      <vt:lpstr>Fontan Physiology</vt:lpstr>
      <vt:lpstr>Post-Op concerns   </vt:lpstr>
      <vt:lpstr>PowerPoint Presentation</vt:lpstr>
      <vt:lpstr>PowerPoint Presentation</vt:lpstr>
      <vt:lpstr>References</vt:lpstr>
    </vt:vector>
  </TitlesOfParts>
  <Company>Groote Schuur Hospital ( Cardiothoracic Surgery)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ventricle </dc:title>
  <dc:creator>Rodgers Manganyi</dc:creator>
  <cp:lastModifiedBy>Rodgers Manganyi</cp:lastModifiedBy>
  <cp:revision>63</cp:revision>
  <dcterms:created xsi:type="dcterms:W3CDTF">2015-07-04T14:47:04Z</dcterms:created>
  <dcterms:modified xsi:type="dcterms:W3CDTF">2015-07-11T11:43:33Z</dcterms:modified>
</cp:coreProperties>
</file>