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74" r:id="rId3"/>
    <p:sldId id="286" r:id="rId4"/>
    <p:sldId id="290" r:id="rId5"/>
    <p:sldId id="273" r:id="rId6"/>
    <p:sldId id="272" r:id="rId7"/>
    <p:sldId id="288" r:id="rId8"/>
    <p:sldId id="329" r:id="rId9"/>
    <p:sldId id="330" r:id="rId10"/>
    <p:sldId id="287" r:id="rId11"/>
    <p:sldId id="328" r:id="rId12"/>
    <p:sldId id="265" r:id="rId13"/>
    <p:sldId id="311" r:id="rId14"/>
    <p:sldId id="312" r:id="rId15"/>
    <p:sldId id="284" r:id="rId16"/>
    <p:sldId id="309" r:id="rId17"/>
    <p:sldId id="271" r:id="rId18"/>
    <p:sldId id="313" r:id="rId19"/>
    <p:sldId id="324" r:id="rId20"/>
    <p:sldId id="314" r:id="rId21"/>
    <p:sldId id="325" r:id="rId22"/>
    <p:sldId id="315" r:id="rId23"/>
    <p:sldId id="316" r:id="rId24"/>
    <p:sldId id="317" r:id="rId25"/>
    <p:sldId id="318" r:id="rId26"/>
    <p:sldId id="319" r:id="rId27"/>
    <p:sldId id="320" r:id="rId28"/>
    <p:sldId id="327" r:id="rId29"/>
    <p:sldId id="321" r:id="rId30"/>
    <p:sldId id="326" r:id="rId31"/>
    <p:sldId id="291" r:id="rId32"/>
    <p:sldId id="295" r:id="rId33"/>
    <p:sldId id="292" r:id="rId34"/>
    <p:sldId id="293" r:id="rId35"/>
    <p:sldId id="303" r:id="rId36"/>
    <p:sldId id="322" r:id="rId37"/>
    <p:sldId id="32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9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2E6414-BF9D-1844-A6F0-5343BF67A243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E172C2-14E2-844C-AB36-F5E8DE2753D0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 smtClean="0"/>
            <a:t>Ascending  aortic aneurysm surgery</a:t>
          </a:r>
          <a:endParaRPr lang="en-US" sz="1400" b="1" dirty="0"/>
        </a:p>
      </dgm:t>
    </dgm:pt>
    <dgm:pt modelId="{827D4A70-40C6-FC47-9307-C951FFC3F3A7}" type="parTrans" cxnId="{3B662139-4AAA-5441-AC62-240E7FF9D1EC}">
      <dgm:prSet/>
      <dgm:spPr/>
      <dgm:t>
        <a:bodyPr/>
        <a:lstStyle/>
        <a:p>
          <a:endParaRPr lang="en-US" sz="1400"/>
        </a:p>
      </dgm:t>
    </dgm:pt>
    <dgm:pt modelId="{0F84FA4C-9341-F44D-9085-AB2AE9F1F6AA}" type="sibTrans" cxnId="{3B662139-4AAA-5441-AC62-240E7FF9D1EC}">
      <dgm:prSet/>
      <dgm:spPr/>
      <dgm:t>
        <a:bodyPr/>
        <a:lstStyle/>
        <a:p>
          <a:endParaRPr lang="en-US" sz="1400"/>
        </a:p>
      </dgm:t>
    </dgm:pt>
    <dgm:pt modelId="{45B6248C-CE5B-7C4D-9A1F-4F8BD288597B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 smtClean="0"/>
            <a:t>Root replacement</a:t>
          </a:r>
          <a:endParaRPr lang="en-US" sz="1400" b="1" dirty="0"/>
        </a:p>
      </dgm:t>
    </dgm:pt>
    <dgm:pt modelId="{CFB79087-9603-D645-AFD3-4F35EA58A940}" type="parTrans" cxnId="{104B14CB-E4D8-1A41-BA7C-9E8D6A956B9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 smtClean="0"/>
            <a:t>Dilated root</a:t>
          </a:r>
          <a:endParaRPr lang="en-US" sz="1400" b="1" dirty="0"/>
        </a:p>
      </dgm:t>
    </dgm:pt>
    <dgm:pt modelId="{F17DBB5D-59E5-054A-9F98-4414A05EEFE4}" type="sibTrans" cxnId="{104B14CB-E4D8-1A41-BA7C-9E8D6A956B9C}">
      <dgm:prSet/>
      <dgm:spPr/>
      <dgm:t>
        <a:bodyPr/>
        <a:lstStyle/>
        <a:p>
          <a:endParaRPr lang="en-US" sz="1400"/>
        </a:p>
      </dgm:t>
    </dgm:pt>
    <dgm:pt modelId="{849CF2A9-92E9-5648-88D9-4ED2B5556FB0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 smtClean="0"/>
            <a:t>Valve sparing surgery     </a:t>
          </a:r>
          <a:endParaRPr lang="en-US" sz="1400" b="1" dirty="0"/>
        </a:p>
      </dgm:t>
    </dgm:pt>
    <dgm:pt modelId="{186A0E29-AE48-4B43-AA0C-0FE31895E8B4}" type="parTrans" cxnId="{91B2AD77-0CF4-4846-A673-B5CCAF8F5F8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 smtClean="0"/>
            <a:t>Normal valve</a:t>
          </a:r>
          <a:endParaRPr lang="en-US" sz="1400" b="1" dirty="0"/>
        </a:p>
      </dgm:t>
    </dgm:pt>
    <dgm:pt modelId="{E5C16A17-B02A-814B-A746-C71D02954973}" type="sibTrans" cxnId="{91B2AD77-0CF4-4846-A673-B5CCAF8F5F87}">
      <dgm:prSet/>
      <dgm:spPr/>
      <dgm:t>
        <a:bodyPr/>
        <a:lstStyle/>
        <a:p>
          <a:endParaRPr lang="en-US" sz="1400"/>
        </a:p>
      </dgm:t>
    </dgm:pt>
    <dgm:pt modelId="{032AD1A4-F591-974E-9093-B647E424D8F0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 smtClean="0"/>
            <a:t>Composite graft</a:t>
          </a:r>
        </a:p>
        <a:p>
          <a:r>
            <a:rPr lang="en-US" sz="1400" b="1" dirty="0" smtClean="0"/>
            <a:t>Homograft</a:t>
          </a:r>
        </a:p>
        <a:p>
          <a:r>
            <a:rPr lang="en-US" sz="1400" b="1" dirty="0" err="1" smtClean="0"/>
            <a:t>Xenograft</a:t>
          </a:r>
          <a:endParaRPr lang="en-US" sz="1400" b="1" dirty="0" smtClean="0"/>
        </a:p>
        <a:p>
          <a:r>
            <a:rPr lang="en-US" sz="1400" b="1" dirty="0" smtClean="0"/>
            <a:t>Pulmonary </a:t>
          </a:r>
          <a:r>
            <a:rPr lang="en-US" sz="1400" b="1" dirty="0" err="1" smtClean="0"/>
            <a:t>autograft</a:t>
          </a:r>
          <a:endParaRPr lang="en-US" sz="1400" b="1" dirty="0"/>
        </a:p>
      </dgm:t>
    </dgm:pt>
    <dgm:pt modelId="{58422ECD-6B0D-984C-AE6C-8C9438791E6A}" type="parTrans" cxnId="{B883884C-5BC9-2942-B503-2921580C0B6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 smtClean="0"/>
            <a:t>Diseased valve</a:t>
          </a:r>
          <a:endParaRPr lang="en-US" sz="1400" b="1" dirty="0"/>
        </a:p>
      </dgm:t>
    </dgm:pt>
    <dgm:pt modelId="{0968F810-35EE-864C-82EA-4D556E80E676}" type="sibTrans" cxnId="{B883884C-5BC9-2942-B503-2921580C0B62}">
      <dgm:prSet/>
      <dgm:spPr/>
      <dgm:t>
        <a:bodyPr/>
        <a:lstStyle/>
        <a:p>
          <a:endParaRPr lang="en-US" sz="1400"/>
        </a:p>
      </dgm:t>
    </dgm:pt>
    <dgm:pt modelId="{E6C5F9A3-B868-F94C-AC35-DDE3ADE3EE0B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 smtClean="0"/>
            <a:t>Ascending aorta replacement</a:t>
          </a:r>
          <a:endParaRPr lang="en-US" sz="1400" b="1" dirty="0"/>
        </a:p>
      </dgm:t>
    </dgm:pt>
    <dgm:pt modelId="{02ED7742-2446-5B4C-A485-42B4E9DA6E88}" type="parTrans" cxnId="{622AA9A1-74B3-0E4A-A712-59020446E8B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 smtClean="0"/>
            <a:t>Dilated aorta</a:t>
          </a:r>
          <a:endParaRPr lang="en-US" sz="1400" b="1" dirty="0"/>
        </a:p>
      </dgm:t>
    </dgm:pt>
    <dgm:pt modelId="{B3EAF437-D0ED-1445-8315-0C230686FDE1}" type="sibTrans" cxnId="{622AA9A1-74B3-0E4A-A712-59020446E8B9}">
      <dgm:prSet/>
      <dgm:spPr/>
      <dgm:t>
        <a:bodyPr/>
        <a:lstStyle/>
        <a:p>
          <a:endParaRPr lang="en-US" sz="1400"/>
        </a:p>
      </dgm:t>
    </dgm:pt>
    <dgm:pt modelId="{58502E78-C21D-6840-9CD6-283EC76038C7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 smtClean="0"/>
            <a:t>Closed distal anastomosi</a:t>
          </a:r>
          <a:r>
            <a:rPr lang="en-US" sz="1400" dirty="0" smtClean="0"/>
            <a:t>s</a:t>
          </a:r>
        </a:p>
      </dgm:t>
    </dgm:pt>
    <dgm:pt modelId="{B47B4622-0355-F942-B700-761C0E6D27BB}" type="parTrans" cxnId="{865C8452-C6E3-9245-851F-006BE700E9D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 smtClean="0"/>
            <a:t>Proximal to arch</a:t>
          </a:r>
          <a:endParaRPr lang="en-US" sz="1400" b="1" dirty="0"/>
        </a:p>
      </dgm:t>
    </dgm:pt>
    <dgm:pt modelId="{6FC2FA0A-6E10-7448-B65B-B99CD8135DF3}" type="sibTrans" cxnId="{865C8452-C6E3-9245-851F-006BE700E9D7}">
      <dgm:prSet/>
      <dgm:spPr/>
      <dgm:t>
        <a:bodyPr/>
        <a:lstStyle/>
        <a:p>
          <a:endParaRPr lang="en-US" sz="1400"/>
        </a:p>
      </dgm:t>
    </dgm:pt>
    <dgm:pt modelId="{96A76CC5-50EB-7342-8744-2991D72B7B9D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1400" b="1" dirty="0" smtClean="0"/>
            <a:t>Open distal anastomosis</a:t>
          </a:r>
        </a:p>
      </dgm:t>
    </dgm:pt>
    <dgm:pt modelId="{8977253E-B8DE-154A-B89F-A0A99024A9BC}" type="parTrans" cxnId="{9315D0DD-326D-1647-AF66-9A72DCBA450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 smtClean="0"/>
            <a:t>Extend to arch</a:t>
          </a:r>
          <a:endParaRPr lang="en-US" sz="1400" b="1" dirty="0"/>
        </a:p>
      </dgm:t>
    </dgm:pt>
    <dgm:pt modelId="{CCC6C2C8-9249-FC47-B8E7-334A49E9FA87}" type="sibTrans" cxnId="{9315D0DD-326D-1647-AF66-9A72DCBA4502}">
      <dgm:prSet/>
      <dgm:spPr/>
      <dgm:t>
        <a:bodyPr/>
        <a:lstStyle/>
        <a:p>
          <a:endParaRPr lang="en-US" sz="1400"/>
        </a:p>
      </dgm:t>
    </dgm:pt>
    <dgm:pt modelId="{2107B2C1-A558-5844-BEB6-331E92C8C84D}" type="pres">
      <dgm:prSet presAssocID="{392E6414-BF9D-1844-A6F0-5343BF67A24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506763-F8B9-1C46-81EA-D7C6B64774F4}" type="pres">
      <dgm:prSet presAssocID="{91E172C2-14E2-844C-AB36-F5E8DE2753D0}" presName="root1" presStyleCnt="0"/>
      <dgm:spPr/>
    </dgm:pt>
    <dgm:pt modelId="{49DD1009-9DFE-464A-A51D-269E8025D566}" type="pres">
      <dgm:prSet presAssocID="{91E172C2-14E2-844C-AB36-F5E8DE2753D0}" presName="LevelOneTextNode" presStyleLbl="node0" presStyleIdx="0" presStyleCnt="1" custScaleX="716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5BAE89-4DC6-0E44-BD58-D915FD0118ED}" type="pres">
      <dgm:prSet presAssocID="{91E172C2-14E2-844C-AB36-F5E8DE2753D0}" presName="level2hierChild" presStyleCnt="0"/>
      <dgm:spPr/>
    </dgm:pt>
    <dgm:pt modelId="{C2C2F8F1-BB57-1E49-A112-3F502871BA21}" type="pres">
      <dgm:prSet presAssocID="{CFB79087-9603-D645-AFD3-4F35EA58A940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A8B8EADE-B19A-AE48-A48A-451B41D41EC8}" type="pres">
      <dgm:prSet presAssocID="{CFB79087-9603-D645-AFD3-4F35EA58A94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B1A4737-8A05-CA43-AD10-A8318911C793}" type="pres">
      <dgm:prSet presAssocID="{45B6248C-CE5B-7C4D-9A1F-4F8BD288597B}" presName="root2" presStyleCnt="0"/>
      <dgm:spPr/>
    </dgm:pt>
    <dgm:pt modelId="{8981A77A-910C-7E48-9EE1-F339DE1ACB5F}" type="pres">
      <dgm:prSet presAssocID="{45B6248C-CE5B-7C4D-9A1F-4F8BD288597B}" presName="LevelTwoTextNode" presStyleLbl="node2" presStyleIdx="0" presStyleCnt="2" custScaleX="575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A4CB71-BBDC-5B4A-B5F6-5EC27CE58F4E}" type="pres">
      <dgm:prSet presAssocID="{45B6248C-CE5B-7C4D-9A1F-4F8BD288597B}" presName="level3hierChild" presStyleCnt="0"/>
      <dgm:spPr/>
    </dgm:pt>
    <dgm:pt modelId="{29898197-8EAD-8041-9C4C-8DCF6B395363}" type="pres">
      <dgm:prSet presAssocID="{186A0E29-AE48-4B43-AA0C-0FE31895E8B4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3B76B57E-C173-B347-99FC-B8D94E3570E3}" type="pres">
      <dgm:prSet presAssocID="{186A0E29-AE48-4B43-AA0C-0FE31895E8B4}" presName="connTx" presStyleLbl="parChTrans1D3" presStyleIdx="0" presStyleCnt="4"/>
      <dgm:spPr/>
      <dgm:t>
        <a:bodyPr/>
        <a:lstStyle/>
        <a:p>
          <a:endParaRPr lang="en-US"/>
        </a:p>
      </dgm:t>
    </dgm:pt>
    <dgm:pt modelId="{A1A8EAB3-B489-C845-AE13-B8414CAFEC09}" type="pres">
      <dgm:prSet presAssocID="{849CF2A9-92E9-5648-88D9-4ED2B5556FB0}" presName="root2" presStyleCnt="0"/>
      <dgm:spPr/>
    </dgm:pt>
    <dgm:pt modelId="{5C9EFEE7-2F3F-D84D-94B5-09C2A3A1A634}" type="pres">
      <dgm:prSet presAssocID="{849CF2A9-92E9-5648-88D9-4ED2B5556FB0}" presName="LevelTwoTextNode" presStyleLbl="node3" presStyleIdx="0" presStyleCnt="4" custScaleX="71046" custScaleY="1007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EB16BE-E1B6-DE4D-8CEB-6FD02C24ADB1}" type="pres">
      <dgm:prSet presAssocID="{849CF2A9-92E9-5648-88D9-4ED2B5556FB0}" presName="level3hierChild" presStyleCnt="0"/>
      <dgm:spPr/>
    </dgm:pt>
    <dgm:pt modelId="{6BB0E1AF-AA7C-E547-8FFC-7FFD45D3DDC9}" type="pres">
      <dgm:prSet presAssocID="{58422ECD-6B0D-984C-AE6C-8C9438791E6A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354743B3-6F91-BE41-B063-F3DF05AED134}" type="pres">
      <dgm:prSet presAssocID="{58422ECD-6B0D-984C-AE6C-8C9438791E6A}" presName="connTx" presStyleLbl="parChTrans1D3" presStyleIdx="1" presStyleCnt="4"/>
      <dgm:spPr/>
      <dgm:t>
        <a:bodyPr/>
        <a:lstStyle/>
        <a:p>
          <a:endParaRPr lang="en-US"/>
        </a:p>
      </dgm:t>
    </dgm:pt>
    <dgm:pt modelId="{46C1A472-78C5-4C4C-9EC2-A0D024DEC601}" type="pres">
      <dgm:prSet presAssocID="{032AD1A4-F591-974E-9093-B647E424D8F0}" presName="root2" presStyleCnt="0"/>
      <dgm:spPr/>
    </dgm:pt>
    <dgm:pt modelId="{D0A46BB5-35FD-7A4D-80D6-4408AD6942D0}" type="pres">
      <dgm:prSet presAssocID="{032AD1A4-F591-974E-9093-B647E424D8F0}" presName="LevelTwoTextNode" presStyleLbl="node3" presStyleIdx="1" presStyleCnt="4" custScaleX="739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13664D-2470-E94C-81CD-FF722C3156D5}" type="pres">
      <dgm:prSet presAssocID="{032AD1A4-F591-974E-9093-B647E424D8F0}" presName="level3hierChild" presStyleCnt="0"/>
      <dgm:spPr/>
    </dgm:pt>
    <dgm:pt modelId="{FAB26782-0CEB-1B49-905E-3CBA9CD523A4}" type="pres">
      <dgm:prSet presAssocID="{02ED7742-2446-5B4C-A485-42B4E9DA6E88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0D69BA4-498F-7340-A97F-DA5189591427}" type="pres">
      <dgm:prSet presAssocID="{02ED7742-2446-5B4C-A485-42B4E9DA6E88}" presName="connTx" presStyleLbl="parChTrans1D2" presStyleIdx="1" presStyleCnt="2"/>
      <dgm:spPr/>
      <dgm:t>
        <a:bodyPr/>
        <a:lstStyle/>
        <a:p>
          <a:endParaRPr lang="en-US"/>
        </a:p>
      </dgm:t>
    </dgm:pt>
    <dgm:pt modelId="{86B205CE-0F0C-9448-A88F-C30CFA94D814}" type="pres">
      <dgm:prSet presAssocID="{E6C5F9A3-B868-F94C-AC35-DDE3ADE3EE0B}" presName="root2" presStyleCnt="0"/>
      <dgm:spPr/>
    </dgm:pt>
    <dgm:pt modelId="{6BE02055-6E96-684E-ADDB-4913D428E4A7}" type="pres">
      <dgm:prSet presAssocID="{E6C5F9A3-B868-F94C-AC35-DDE3ADE3EE0B}" presName="LevelTwoTextNode" presStyleLbl="node2" presStyleIdx="1" presStyleCnt="2" custScaleX="50059" custScaleY="839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27694E-2DB0-C042-8324-3D5AD7C75356}" type="pres">
      <dgm:prSet presAssocID="{E6C5F9A3-B868-F94C-AC35-DDE3ADE3EE0B}" presName="level3hierChild" presStyleCnt="0"/>
      <dgm:spPr/>
    </dgm:pt>
    <dgm:pt modelId="{55C4B57C-1B27-674B-BC74-95B6A109C8CA}" type="pres">
      <dgm:prSet presAssocID="{8977253E-B8DE-154A-B89F-A0A99024A9BC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F92981B0-E7A6-2947-AAC2-780E9C42CA14}" type="pres">
      <dgm:prSet presAssocID="{8977253E-B8DE-154A-B89F-A0A99024A9BC}" presName="connTx" presStyleLbl="parChTrans1D3" presStyleIdx="2" presStyleCnt="4"/>
      <dgm:spPr/>
      <dgm:t>
        <a:bodyPr/>
        <a:lstStyle/>
        <a:p>
          <a:endParaRPr lang="en-US"/>
        </a:p>
      </dgm:t>
    </dgm:pt>
    <dgm:pt modelId="{E82AE2A4-FB44-F944-941D-F1F4246C18FC}" type="pres">
      <dgm:prSet presAssocID="{96A76CC5-50EB-7342-8744-2991D72B7B9D}" presName="root2" presStyleCnt="0"/>
      <dgm:spPr/>
    </dgm:pt>
    <dgm:pt modelId="{B04A8461-E47A-A44B-8889-BF1009A618B3}" type="pres">
      <dgm:prSet presAssocID="{96A76CC5-50EB-7342-8744-2991D72B7B9D}" presName="LevelTwoTextNode" presStyleLbl="node3" presStyleIdx="2" presStyleCnt="4" custScaleX="82449" custScaleY="614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41219E-6864-2241-ADB2-4CD7E6FB198F}" type="pres">
      <dgm:prSet presAssocID="{96A76CC5-50EB-7342-8744-2991D72B7B9D}" presName="level3hierChild" presStyleCnt="0"/>
      <dgm:spPr/>
    </dgm:pt>
    <dgm:pt modelId="{ADFE465E-3153-4E42-A6F7-020A431CFE9E}" type="pres">
      <dgm:prSet presAssocID="{B47B4622-0355-F942-B700-761C0E6D27BB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C0B6CFFC-FCF3-5D48-8463-745D053E30EB}" type="pres">
      <dgm:prSet presAssocID="{B47B4622-0355-F942-B700-761C0E6D27BB}" presName="connTx" presStyleLbl="parChTrans1D3" presStyleIdx="3" presStyleCnt="4"/>
      <dgm:spPr/>
      <dgm:t>
        <a:bodyPr/>
        <a:lstStyle/>
        <a:p>
          <a:endParaRPr lang="en-US"/>
        </a:p>
      </dgm:t>
    </dgm:pt>
    <dgm:pt modelId="{21A94AD5-4904-0D42-BC92-AAB21DE13C9F}" type="pres">
      <dgm:prSet presAssocID="{58502E78-C21D-6840-9CD6-283EC76038C7}" presName="root2" presStyleCnt="0"/>
      <dgm:spPr/>
    </dgm:pt>
    <dgm:pt modelId="{1E55E8CE-CAA8-9D4E-A68D-5D0DFA4105E2}" type="pres">
      <dgm:prSet presAssocID="{58502E78-C21D-6840-9CD6-283EC76038C7}" presName="LevelTwoTextNode" presStyleLbl="node3" presStyleIdx="3" presStyleCnt="4" custScaleX="85515" custScaleY="790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A8BFB6-A2E6-374A-8FFC-CE8F52FE1F3B}" type="pres">
      <dgm:prSet presAssocID="{58502E78-C21D-6840-9CD6-283EC76038C7}" presName="level3hierChild" presStyleCnt="0"/>
      <dgm:spPr/>
    </dgm:pt>
  </dgm:ptLst>
  <dgm:cxnLst>
    <dgm:cxn modelId="{5057F40D-0414-1544-9701-344B682EFCEB}" type="presOf" srcId="{58422ECD-6B0D-984C-AE6C-8C9438791E6A}" destId="{354743B3-6F91-BE41-B063-F3DF05AED134}" srcOrd="1" destOrd="0" presId="urn:microsoft.com/office/officeart/2005/8/layout/hierarchy2"/>
    <dgm:cxn modelId="{91B2AD77-0CF4-4846-A673-B5CCAF8F5F87}" srcId="{45B6248C-CE5B-7C4D-9A1F-4F8BD288597B}" destId="{849CF2A9-92E9-5648-88D9-4ED2B5556FB0}" srcOrd="0" destOrd="0" parTransId="{186A0E29-AE48-4B43-AA0C-0FE31895E8B4}" sibTransId="{E5C16A17-B02A-814B-A746-C71D02954973}"/>
    <dgm:cxn modelId="{FDE8E388-2443-AF49-BCBE-C7D77C81339C}" type="presOf" srcId="{B47B4622-0355-F942-B700-761C0E6D27BB}" destId="{C0B6CFFC-FCF3-5D48-8463-745D053E30EB}" srcOrd="1" destOrd="0" presId="urn:microsoft.com/office/officeart/2005/8/layout/hierarchy2"/>
    <dgm:cxn modelId="{C65BC4B3-4137-6D45-9999-2F69993DE7E0}" type="presOf" srcId="{CFB79087-9603-D645-AFD3-4F35EA58A940}" destId="{A8B8EADE-B19A-AE48-A48A-451B41D41EC8}" srcOrd="1" destOrd="0" presId="urn:microsoft.com/office/officeart/2005/8/layout/hierarchy2"/>
    <dgm:cxn modelId="{87416BEA-1B32-A946-A935-63C67FE380EB}" type="presOf" srcId="{45B6248C-CE5B-7C4D-9A1F-4F8BD288597B}" destId="{8981A77A-910C-7E48-9EE1-F339DE1ACB5F}" srcOrd="0" destOrd="0" presId="urn:microsoft.com/office/officeart/2005/8/layout/hierarchy2"/>
    <dgm:cxn modelId="{3B662139-4AAA-5441-AC62-240E7FF9D1EC}" srcId="{392E6414-BF9D-1844-A6F0-5343BF67A243}" destId="{91E172C2-14E2-844C-AB36-F5E8DE2753D0}" srcOrd="0" destOrd="0" parTransId="{827D4A70-40C6-FC47-9307-C951FFC3F3A7}" sibTransId="{0F84FA4C-9341-F44D-9085-AB2AE9F1F6AA}"/>
    <dgm:cxn modelId="{47968EA0-AE4C-3249-A64C-BB3F6EB8BBD8}" type="presOf" srcId="{B47B4622-0355-F942-B700-761C0E6D27BB}" destId="{ADFE465E-3153-4E42-A6F7-020A431CFE9E}" srcOrd="0" destOrd="0" presId="urn:microsoft.com/office/officeart/2005/8/layout/hierarchy2"/>
    <dgm:cxn modelId="{5FAD60A2-0E23-9F44-9960-A9CF43CC9E32}" type="presOf" srcId="{186A0E29-AE48-4B43-AA0C-0FE31895E8B4}" destId="{3B76B57E-C173-B347-99FC-B8D94E3570E3}" srcOrd="1" destOrd="0" presId="urn:microsoft.com/office/officeart/2005/8/layout/hierarchy2"/>
    <dgm:cxn modelId="{30907CD1-7F5E-B14B-93B3-2E48D178ED5F}" type="presOf" srcId="{392E6414-BF9D-1844-A6F0-5343BF67A243}" destId="{2107B2C1-A558-5844-BEB6-331E92C8C84D}" srcOrd="0" destOrd="0" presId="urn:microsoft.com/office/officeart/2005/8/layout/hierarchy2"/>
    <dgm:cxn modelId="{9315D0DD-326D-1647-AF66-9A72DCBA4502}" srcId="{E6C5F9A3-B868-F94C-AC35-DDE3ADE3EE0B}" destId="{96A76CC5-50EB-7342-8744-2991D72B7B9D}" srcOrd="0" destOrd="0" parTransId="{8977253E-B8DE-154A-B89F-A0A99024A9BC}" sibTransId="{CCC6C2C8-9249-FC47-B8E7-334A49E9FA87}"/>
    <dgm:cxn modelId="{865C8452-C6E3-9245-851F-006BE700E9D7}" srcId="{E6C5F9A3-B868-F94C-AC35-DDE3ADE3EE0B}" destId="{58502E78-C21D-6840-9CD6-283EC76038C7}" srcOrd="1" destOrd="0" parTransId="{B47B4622-0355-F942-B700-761C0E6D27BB}" sibTransId="{6FC2FA0A-6E10-7448-B65B-B99CD8135DF3}"/>
    <dgm:cxn modelId="{338EFD0C-4858-4B49-AD29-87117E182224}" type="presOf" srcId="{849CF2A9-92E9-5648-88D9-4ED2B5556FB0}" destId="{5C9EFEE7-2F3F-D84D-94B5-09C2A3A1A634}" srcOrd="0" destOrd="0" presId="urn:microsoft.com/office/officeart/2005/8/layout/hierarchy2"/>
    <dgm:cxn modelId="{B883884C-5BC9-2942-B503-2921580C0B62}" srcId="{45B6248C-CE5B-7C4D-9A1F-4F8BD288597B}" destId="{032AD1A4-F591-974E-9093-B647E424D8F0}" srcOrd="1" destOrd="0" parTransId="{58422ECD-6B0D-984C-AE6C-8C9438791E6A}" sibTransId="{0968F810-35EE-864C-82EA-4D556E80E676}"/>
    <dgm:cxn modelId="{2E0C054E-5F10-6B49-A71A-1AC60CDFC3DD}" type="presOf" srcId="{91E172C2-14E2-844C-AB36-F5E8DE2753D0}" destId="{49DD1009-9DFE-464A-A51D-269E8025D566}" srcOrd="0" destOrd="0" presId="urn:microsoft.com/office/officeart/2005/8/layout/hierarchy2"/>
    <dgm:cxn modelId="{C017D8A7-E72E-DB46-9E4B-5B1116BF33F6}" type="presOf" srcId="{8977253E-B8DE-154A-B89F-A0A99024A9BC}" destId="{F92981B0-E7A6-2947-AAC2-780E9C42CA14}" srcOrd="1" destOrd="0" presId="urn:microsoft.com/office/officeart/2005/8/layout/hierarchy2"/>
    <dgm:cxn modelId="{841C4D98-C569-AB41-A5EE-FA9EE63F0567}" type="presOf" srcId="{58502E78-C21D-6840-9CD6-283EC76038C7}" destId="{1E55E8CE-CAA8-9D4E-A68D-5D0DFA4105E2}" srcOrd="0" destOrd="0" presId="urn:microsoft.com/office/officeart/2005/8/layout/hierarchy2"/>
    <dgm:cxn modelId="{43644088-1989-4645-BF36-8D857DD97871}" type="presOf" srcId="{032AD1A4-F591-974E-9093-B647E424D8F0}" destId="{D0A46BB5-35FD-7A4D-80D6-4408AD6942D0}" srcOrd="0" destOrd="0" presId="urn:microsoft.com/office/officeart/2005/8/layout/hierarchy2"/>
    <dgm:cxn modelId="{622AA9A1-74B3-0E4A-A712-59020446E8B9}" srcId="{91E172C2-14E2-844C-AB36-F5E8DE2753D0}" destId="{E6C5F9A3-B868-F94C-AC35-DDE3ADE3EE0B}" srcOrd="1" destOrd="0" parTransId="{02ED7742-2446-5B4C-A485-42B4E9DA6E88}" sibTransId="{B3EAF437-D0ED-1445-8315-0C230686FDE1}"/>
    <dgm:cxn modelId="{0865FA0F-EAE0-4F4F-BD02-62EB4CF90704}" type="presOf" srcId="{E6C5F9A3-B868-F94C-AC35-DDE3ADE3EE0B}" destId="{6BE02055-6E96-684E-ADDB-4913D428E4A7}" srcOrd="0" destOrd="0" presId="urn:microsoft.com/office/officeart/2005/8/layout/hierarchy2"/>
    <dgm:cxn modelId="{2618B089-70A7-5A47-A99A-BA65DD776FFE}" type="presOf" srcId="{96A76CC5-50EB-7342-8744-2991D72B7B9D}" destId="{B04A8461-E47A-A44B-8889-BF1009A618B3}" srcOrd="0" destOrd="0" presId="urn:microsoft.com/office/officeart/2005/8/layout/hierarchy2"/>
    <dgm:cxn modelId="{5C88EC0E-70E7-364A-9860-0316DB34A7B1}" type="presOf" srcId="{02ED7742-2446-5B4C-A485-42B4E9DA6E88}" destId="{50D69BA4-498F-7340-A97F-DA5189591427}" srcOrd="1" destOrd="0" presId="urn:microsoft.com/office/officeart/2005/8/layout/hierarchy2"/>
    <dgm:cxn modelId="{7B798867-2CB8-D545-9D6F-69040229391E}" type="presOf" srcId="{58422ECD-6B0D-984C-AE6C-8C9438791E6A}" destId="{6BB0E1AF-AA7C-E547-8FFC-7FFD45D3DDC9}" srcOrd="0" destOrd="0" presId="urn:microsoft.com/office/officeart/2005/8/layout/hierarchy2"/>
    <dgm:cxn modelId="{B32C2EB5-CEFE-7748-8649-77F93F0117A9}" type="presOf" srcId="{02ED7742-2446-5B4C-A485-42B4E9DA6E88}" destId="{FAB26782-0CEB-1B49-905E-3CBA9CD523A4}" srcOrd="0" destOrd="0" presId="urn:microsoft.com/office/officeart/2005/8/layout/hierarchy2"/>
    <dgm:cxn modelId="{3D72F073-4C78-704F-9B86-4DF0468E109D}" type="presOf" srcId="{CFB79087-9603-D645-AFD3-4F35EA58A940}" destId="{C2C2F8F1-BB57-1E49-A112-3F502871BA21}" srcOrd="0" destOrd="0" presId="urn:microsoft.com/office/officeart/2005/8/layout/hierarchy2"/>
    <dgm:cxn modelId="{104B14CB-E4D8-1A41-BA7C-9E8D6A956B9C}" srcId="{91E172C2-14E2-844C-AB36-F5E8DE2753D0}" destId="{45B6248C-CE5B-7C4D-9A1F-4F8BD288597B}" srcOrd="0" destOrd="0" parTransId="{CFB79087-9603-D645-AFD3-4F35EA58A940}" sibTransId="{F17DBB5D-59E5-054A-9F98-4414A05EEFE4}"/>
    <dgm:cxn modelId="{AA26D55B-4D24-2040-B018-64B00A743947}" type="presOf" srcId="{186A0E29-AE48-4B43-AA0C-0FE31895E8B4}" destId="{29898197-8EAD-8041-9C4C-8DCF6B395363}" srcOrd="0" destOrd="0" presId="urn:microsoft.com/office/officeart/2005/8/layout/hierarchy2"/>
    <dgm:cxn modelId="{5431B038-0E80-BF46-94A1-1CCD13A28005}" type="presOf" srcId="{8977253E-B8DE-154A-B89F-A0A99024A9BC}" destId="{55C4B57C-1B27-674B-BC74-95B6A109C8CA}" srcOrd="0" destOrd="0" presId="urn:microsoft.com/office/officeart/2005/8/layout/hierarchy2"/>
    <dgm:cxn modelId="{8A18A50E-6015-D847-9DE7-3762B8920029}" type="presParOf" srcId="{2107B2C1-A558-5844-BEB6-331E92C8C84D}" destId="{E3506763-F8B9-1C46-81EA-D7C6B64774F4}" srcOrd="0" destOrd="0" presId="urn:microsoft.com/office/officeart/2005/8/layout/hierarchy2"/>
    <dgm:cxn modelId="{ACFCB722-1D95-8C44-8C6E-78D3F6A32D51}" type="presParOf" srcId="{E3506763-F8B9-1C46-81EA-D7C6B64774F4}" destId="{49DD1009-9DFE-464A-A51D-269E8025D566}" srcOrd="0" destOrd="0" presId="urn:microsoft.com/office/officeart/2005/8/layout/hierarchy2"/>
    <dgm:cxn modelId="{25A3C66B-AF5D-CB48-B2E5-A83469216711}" type="presParOf" srcId="{E3506763-F8B9-1C46-81EA-D7C6B64774F4}" destId="{1F5BAE89-4DC6-0E44-BD58-D915FD0118ED}" srcOrd="1" destOrd="0" presId="urn:microsoft.com/office/officeart/2005/8/layout/hierarchy2"/>
    <dgm:cxn modelId="{3A52DBF8-C1EA-0541-AB2A-41237B805F78}" type="presParOf" srcId="{1F5BAE89-4DC6-0E44-BD58-D915FD0118ED}" destId="{C2C2F8F1-BB57-1E49-A112-3F502871BA21}" srcOrd="0" destOrd="0" presId="urn:microsoft.com/office/officeart/2005/8/layout/hierarchy2"/>
    <dgm:cxn modelId="{93D6CB90-CC0D-1E44-9BDB-A4A074A720C8}" type="presParOf" srcId="{C2C2F8F1-BB57-1E49-A112-3F502871BA21}" destId="{A8B8EADE-B19A-AE48-A48A-451B41D41EC8}" srcOrd="0" destOrd="0" presId="urn:microsoft.com/office/officeart/2005/8/layout/hierarchy2"/>
    <dgm:cxn modelId="{F278BA5A-C8C3-F54A-8D86-81AC86C4C834}" type="presParOf" srcId="{1F5BAE89-4DC6-0E44-BD58-D915FD0118ED}" destId="{3B1A4737-8A05-CA43-AD10-A8318911C793}" srcOrd="1" destOrd="0" presId="urn:microsoft.com/office/officeart/2005/8/layout/hierarchy2"/>
    <dgm:cxn modelId="{4B78FE94-0F5C-F641-B75E-0C245CE1687B}" type="presParOf" srcId="{3B1A4737-8A05-CA43-AD10-A8318911C793}" destId="{8981A77A-910C-7E48-9EE1-F339DE1ACB5F}" srcOrd="0" destOrd="0" presId="urn:microsoft.com/office/officeart/2005/8/layout/hierarchy2"/>
    <dgm:cxn modelId="{D36CD2E1-A1EF-3241-9568-A9B0DDDA74C6}" type="presParOf" srcId="{3B1A4737-8A05-CA43-AD10-A8318911C793}" destId="{E6A4CB71-BBDC-5B4A-B5F6-5EC27CE58F4E}" srcOrd="1" destOrd="0" presId="urn:microsoft.com/office/officeart/2005/8/layout/hierarchy2"/>
    <dgm:cxn modelId="{65074B98-B188-7C4B-8C63-18E1DDB975C5}" type="presParOf" srcId="{E6A4CB71-BBDC-5B4A-B5F6-5EC27CE58F4E}" destId="{29898197-8EAD-8041-9C4C-8DCF6B395363}" srcOrd="0" destOrd="0" presId="urn:microsoft.com/office/officeart/2005/8/layout/hierarchy2"/>
    <dgm:cxn modelId="{CCD6EDA1-BD28-DA4D-9FB3-C144489A762D}" type="presParOf" srcId="{29898197-8EAD-8041-9C4C-8DCF6B395363}" destId="{3B76B57E-C173-B347-99FC-B8D94E3570E3}" srcOrd="0" destOrd="0" presId="urn:microsoft.com/office/officeart/2005/8/layout/hierarchy2"/>
    <dgm:cxn modelId="{7A15CEB0-B4F0-A44E-A78C-41FF9078EED0}" type="presParOf" srcId="{E6A4CB71-BBDC-5B4A-B5F6-5EC27CE58F4E}" destId="{A1A8EAB3-B489-C845-AE13-B8414CAFEC09}" srcOrd="1" destOrd="0" presId="urn:microsoft.com/office/officeart/2005/8/layout/hierarchy2"/>
    <dgm:cxn modelId="{1A981E9F-9590-AD44-9477-E963B7A6EFD0}" type="presParOf" srcId="{A1A8EAB3-B489-C845-AE13-B8414CAFEC09}" destId="{5C9EFEE7-2F3F-D84D-94B5-09C2A3A1A634}" srcOrd="0" destOrd="0" presId="urn:microsoft.com/office/officeart/2005/8/layout/hierarchy2"/>
    <dgm:cxn modelId="{FCC92340-7612-D744-890D-D97AFB6811BD}" type="presParOf" srcId="{A1A8EAB3-B489-C845-AE13-B8414CAFEC09}" destId="{81EB16BE-E1B6-DE4D-8CEB-6FD02C24ADB1}" srcOrd="1" destOrd="0" presId="urn:microsoft.com/office/officeart/2005/8/layout/hierarchy2"/>
    <dgm:cxn modelId="{915A3F00-691A-C84E-84EF-92E641255027}" type="presParOf" srcId="{E6A4CB71-BBDC-5B4A-B5F6-5EC27CE58F4E}" destId="{6BB0E1AF-AA7C-E547-8FFC-7FFD45D3DDC9}" srcOrd="2" destOrd="0" presId="urn:microsoft.com/office/officeart/2005/8/layout/hierarchy2"/>
    <dgm:cxn modelId="{0FC54C72-5D35-1C40-A988-03BE27DF4884}" type="presParOf" srcId="{6BB0E1AF-AA7C-E547-8FFC-7FFD45D3DDC9}" destId="{354743B3-6F91-BE41-B063-F3DF05AED134}" srcOrd="0" destOrd="0" presId="urn:microsoft.com/office/officeart/2005/8/layout/hierarchy2"/>
    <dgm:cxn modelId="{61DC604B-F6ED-7144-81A9-4AACA0B445E4}" type="presParOf" srcId="{E6A4CB71-BBDC-5B4A-B5F6-5EC27CE58F4E}" destId="{46C1A472-78C5-4C4C-9EC2-A0D024DEC601}" srcOrd="3" destOrd="0" presId="urn:microsoft.com/office/officeart/2005/8/layout/hierarchy2"/>
    <dgm:cxn modelId="{F0749069-D7F2-934D-9B9C-1229DA196C8D}" type="presParOf" srcId="{46C1A472-78C5-4C4C-9EC2-A0D024DEC601}" destId="{D0A46BB5-35FD-7A4D-80D6-4408AD6942D0}" srcOrd="0" destOrd="0" presId="urn:microsoft.com/office/officeart/2005/8/layout/hierarchy2"/>
    <dgm:cxn modelId="{8B61F6B1-C2AB-A44C-BFFA-C9E270CB5247}" type="presParOf" srcId="{46C1A472-78C5-4C4C-9EC2-A0D024DEC601}" destId="{CD13664D-2470-E94C-81CD-FF722C3156D5}" srcOrd="1" destOrd="0" presId="urn:microsoft.com/office/officeart/2005/8/layout/hierarchy2"/>
    <dgm:cxn modelId="{D96386A4-5DE9-9F48-9CA0-14517BFEE76B}" type="presParOf" srcId="{1F5BAE89-4DC6-0E44-BD58-D915FD0118ED}" destId="{FAB26782-0CEB-1B49-905E-3CBA9CD523A4}" srcOrd="2" destOrd="0" presId="urn:microsoft.com/office/officeart/2005/8/layout/hierarchy2"/>
    <dgm:cxn modelId="{39E5B4E9-C0CE-2444-BCD5-2A9B6C9DFB4F}" type="presParOf" srcId="{FAB26782-0CEB-1B49-905E-3CBA9CD523A4}" destId="{50D69BA4-498F-7340-A97F-DA5189591427}" srcOrd="0" destOrd="0" presId="urn:microsoft.com/office/officeart/2005/8/layout/hierarchy2"/>
    <dgm:cxn modelId="{1B83982B-DE10-7F4D-A3B2-6222171CF5AA}" type="presParOf" srcId="{1F5BAE89-4DC6-0E44-BD58-D915FD0118ED}" destId="{86B205CE-0F0C-9448-A88F-C30CFA94D814}" srcOrd="3" destOrd="0" presId="urn:microsoft.com/office/officeart/2005/8/layout/hierarchy2"/>
    <dgm:cxn modelId="{AA5A244C-FB8C-704A-8E92-18B8120FC557}" type="presParOf" srcId="{86B205CE-0F0C-9448-A88F-C30CFA94D814}" destId="{6BE02055-6E96-684E-ADDB-4913D428E4A7}" srcOrd="0" destOrd="0" presId="urn:microsoft.com/office/officeart/2005/8/layout/hierarchy2"/>
    <dgm:cxn modelId="{1BE1814D-04C9-BB41-8C78-2D5CB766A6BD}" type="presParOf" srcId="{86B205CE-0F0C-9448-A88F-C30CFA94D814}" destId="{CC27694E-2DB0-C042-8324-3D5AD7C75356}" srcOrd="1" destOrd="0" presId="urn:microsoft.com/office/officeart/2005/8/layout/hierarchy2"/>
    <dgm:cxn modelId="{3C58BEB7-5019-5B48-83ED-60CC50C8C256}" type="presParOf" srcId="{CC27694E-2DB0-C042-8324-3D5AD7C75356}" destId="{55C4B57C-1B27-674B-BC74-95B6A109C8CA}" srcOrd="0" destOrd="0" presId="urn:microsoft.com/office/officeart/2005/8/layout/hierarchy2"/>
    <dgm:cxn modelId="{302B461A-0153-A74F-BEE5-42CA0C2E2EE8}" type="presParOf" srcId="{55C4B57C-1B27-674B-BC74-95B6A109C8CA}" destId="{F92981B0-E7A6-2947-AAC2-780E9C42CA14}" srcOrd="0" destOrd="0" presId="urn:microsoft.com/office/officeart/2005/8/layout/hierarchy2"/>
    <dgm:cxn modelId="{DB8C7E05-C689-AC44-B0A1-21D78135796F}" type="presParOf" srcId="{CC27694E-2DB0-C042-8324-3D5AD7C75356}" destId="{E82AE2A4-FB44-F944-941D-F1F4246C18FC}" srcOrd="1" destOrd="0" presId="urn:microsoft.com/office/officeart/2005/8/layout/hierarchy2"/>
    <dgm:cxn modelId="{38A2CF03-0A28-504D-B683-51FFC8903733}" type="presParOf" srcId="{E82AE2A4-FB44-F944-941D-F1F4246C18FC}" destId="{B04A8461-E47A-A44B-8889-BF1009A618B3}" srcOrd="0" destOrd="0" presId="urn:microsoft.com/office/officeart/2005/8/layout/hierarchy2"/>
    <dgm:cxn modelId="{2585BE35-8165-DB44-966F-572D9179922A}" type="presParOf" srcId="{E82AE2A4-FB44-F944-941D-F1F4246C18FC}" destId="{DE41219E-6864-2241-ADB2-4CD7E6FB198F}" srcOrd="1" destOrd="0" presId="urn:microsoft.com/office/officeart/2005/8/layout/hierarchy2"/>
    <dgm:cxn modelId="{A28CDA59-54A9-1A49-8C34-DADA20BAD41E}" type="presParOf" srcId="{CC27694E-2DB0-C042-8324-3D5AD7C75356}" destId="{ADFE465E-3153-4E42-A6F7-020A431CFE9E}" srcOrd="2" destOrd="0" presId="urn:microsoft.com/office/officeart/2005/8/layout/hierarchy2"/>
    <dgm:cxn modelId="{ED5D30BE-2D98-414C-9DF9-3EB978098BCC}" type="presParOf" srcId="{ADFE465E-3153-4E42-A6F7-020A431CFE9E}" destId="{C0B6CFFC-FCF3-5D48-8463-745D053E30EB}" srcOrd="0" destOrd="0" presId="urn:microsoft.com/office/officeart/2005/8/layout/hierarchy2"/>
    <dgm:cxn modelId="{F4CC29DC-007F-654A-88CB-7D68BFE99DF7}" type="presParOf" srcId="{CC27694E-2DB0-C042-8324-3D5AD7C75356}" destId="{21A94AD5-4904-0D42-BC92-AAB21DE13C9F}" srcOrd="3" destOrd="0" presId="urn:microsoft.com/office/officeart/2005/8/layout/hierarchy2"/>
    <dgm:cxn modelId="{B1B5B682-27C3-8B4A-B90B-A681CDBE1C10}" type="presParOf" srcId="{21A94AD5-4904-0D42-BC92-AAB21DE13C9F}" destId="{1E55E8CE-CAA8-9D4E-A68D-5D0DFA4105E2}" srcOrd="0" destOrd="0" presId="urn:microsoft.com/office/officeart/2005/8/layout/hierarchy2"/>
    <dgm:cxn modelId="{318FDB45-808D-1749-9D66-105CFAE0F48E}" type="presParOf" srcId="{21A94AD5-4904-0D42-BC92-AAB21DE13C9F}" destId="{93A8BFB6-A2E6-374A-8FFC-CE8F52FE1F3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D1009-9DFE-464A-A51D-269E8025D566}">
      <dsp:nvSpPr>
        <dsp:cNvPr id="0" name=""/>
        <dsp:cNvSpPr/>
      </dsp:nvSpPr>
      <dsp:spPr>
        <a:xfrm>
          <a:off x="298820" y="2255512"/>
          <a:ext cx="2096409" cy="1462135"/>
        </a:xfrm>
        <a:prstGeom prst="roundRect">
          <a:avLst>
            <a:gd name="adj" fmla="val 10000"/>
          </a:avLst>
        </a:prstGeom>
        <a:solidFill>
          <a:schemeClr val="lt1"/>
        </a:solidFill>
        <a:ln w="31750" cap="flat" cmpd="sng" algn="ctr">
          <a:solidFill>
            <a:schemeClr val="dk1">
              <a:shade val="90000"/>
            </a:schemeClr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Ascending  aortic aneurysm surgery</a:t>
          </a:r>
          <a:endParaRPr lang="en-US" sz="1400" b="1" kern="1200" dirty="0"/>
        </a:p>
      </dsp:txBody>
      <dsp:txXfrm>
        <a:off x="341644" y="2298336"/>
        <a:ext cx="2010761" cy="1376487"/>
      </dsp:txXfrm>
    </dsp:sp>
    <dsp:sp modelId="{C2C2F8F1-BB57-1E49-A112-3F502871BA21}">
      <dsp:nvSpPr>
        <dsp:cNvPr id="0" name=""/>
        <dsp:cNvSpPr/>
      </dsp:nvSpPr>
      <dsp:spPr>
        <a:xfrm rot="18582868">
          <a:off x="2064764" y="2259190"/>
          <a:ext cx="1830638" cy="46582"/>
        </a:xfrm>
        <a:custGeom>
          <a:avLst/>
          <a:gdLst/>
          <a:ahLst/>
          <a:cxnLst/>
          <a:rect l="0" t="0" r="0" b="0"/>
          <a:pathLst>
            <a:path>
              <a:moveTo>
                <a:pt x="0" y="23291"/>
              </a:moveTo>
              <a:lnTo>
                <a:pt x="590666" y="23291"/>
              </a:lnTo>
            </a:path>
            <a:path>
              <a:moveTo>
                <a:pt x="1239971" y="23291"/>
              </a:moveTo>
              <a:lnTo>
                <a:pt x="1830638" y="23291"/>
              </a:lnTo>
            </a:path>
          </a:pathLst>
        </a:custGeom>
        <a:noFill/>
        <a:ln w="31750" cap="flat" cmpd="sng" algn="ctr">
          <a:solidFill>
            <a:schemeClr val="dk1">
              <a:shade val="90000"/>
            </a:schemeClr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Dilated root</a:t>
          </a:r>
          <a:endParaRPr lang="en-US" sz="1400" b="1" kern="1200" dirty="0"/>
        </a:p>
      </dsp:txBody>
      <dsp:txXfrm>
        <a:off x="2655431" y="2053651"/>
        <a:ext cx="649304" cy="457659"/>
      </dsp:txXfrm>
    </dsp:sp>
    <dsp:sp modelId="{8981A77A-910C-7E48-9EE1-F339DE1ACB5F}">
      <dsp:nvSpPr>
        <dsp:cNvPr id="0" name=""/>
        <dsp:cNvSpPr/>
      </dsp:nvSpPr>
      <dsp:spPr>
        <a:xfrm>
          <a:off x="3564938" y="847315"/>
          <a:ext cx="1682566" cy="1462135"/>
        </a:xfrm>
        <a:prstGeom prst="roundRect">
          <a:avLst>
            <a:gd name="adj" fmla="val 10000"/>
          </a:avLst>
        </a:prstGeom>
        <a:solidFill>
          <a:schemeClr val="lt1"/>
        </a:solidFill>
        <a:ln w="31750" cap="flat" cmpd="sng" algn="ctr">
          <a:solidFill>
            <a:schemeClr val="dk1">
              <a:shade val="90000"/>
            </a:schemeClr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Root replacement</a:t>
          </a:r>
          <a:endParaRPr lang="en-US" sz="1400" b="1" kern="1200" dirty="0"/>
        </a:p>
      </dsp:txBody>
      <dsp:txXfrm>
        <a:off x="3607762" y="890139"/>
        <a:ext cx="1596918" cy="1376487"/>
      </dsp:txXfrm>
    </dsp:sp>
    <dsp:sp modelId="{29898197-8EAD-8041-9C4C-8DCF6B395363}">
      <dsp:nvSpPr>
        <dsp:cNvPr id="0" name=""/>
        <dsp:cNvSpPr/>
      </dsp:nvSpPr>
      <dsp:spPr>
        <a:xfrm rot="19457599">
          <a:off x="5112108" y="1134728"/>
          <a:ext cx="1440499" cy="46582"/>
        </a:xfrm>
        <a:custGeom>
          <a:avLst/>
          <a:gdLst/>
          <a:ahLst/>
          <a:cxnLst/>
          <a:rect l="0" t="0" r="0" b="0"/>
          <a:pathLst>
            <a:path>
              <a:moveTo>
                <a:pt x="0" y="23291"/>
              </a:moveTo>
              <a:lnTo>
                <a:pt x="177811" y="23291"/>
              </a:lnTo>
            </a:path>
            <a:path>
              <a:moveTo>
                <a:pt x="1262688" y="23291"/>
              </a:moveTo>
              <a:lnTo>
                <a:pt x="1440499" y="23291"/>
              </a:lnTo>
            </a:path>
          </a:pathLst>
        </a:custGeom>
        <a:noFill/>
        <a:ln w="31750" cap="flat" cmpd="sng" algn="ctr">
          <a:solidFill>
            <a:schemeClr val="dk1">
              <a:shade val="90000"/>
            </a:schemeClr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Normal valve</a:t>
          </a:r>
          <a:endParaRPr lang="en-US" sz="1400" b="1" kern="1200" dirty="0"/>
        </a:p>
      </dsp:txBody>
      <dsp:txXfrm>
        <a:off x="5289920" y="977956"/>
        <a:ext cx="1084876" cy="360124"/>
      </dsp:txXfrm>
    </dsp:sp>
    <dsp:sp modelId="{5C9EFEE7-2F3F-D84D-94B5-09C2A3A1A634}">
      <dsp:nvSpPr>
        <dsp:cNvPr id="0" name=""/>
        <dsp:cNvSpPr/>
      </dsp:nvSpPr>
      <dsp:spPr>
        <a:xfrm>
          <a:off x="6417212" y="1016"/>
          <a:ext cx="2077577" cy="1473276"/>
        </a:xfrm>
        <a:prstGeom prst="roundRect">
          <a:avLst>
            <a:gd name="adj" fmla="val 10000"/>
          </a:avLst>
        </a:prstGeom>
        <a:solidFill>
          <a:schemeClr val="lt1"/>
        </a:solidFill>
        <a:ln w="31750" cap="flat" cmpd="sng" algn="ctr">
          <a:solidFill>
            <a:schemeClr val="dk1">
              <a:shade val="90000"/>
            </a:schemeClr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Valve sparing surgery     </a:t>
          </a:r>
          <a:endParaRPr lang="en-US" sz="1400" b="1" kern="1200" dirty="0"/>
        </a:p>
      </dsp:txBody>
      <dsp:txXfrm>
        <a:off x="6460363" y="44167"/>
        <a:ext cx="1991275" cy="1386974"/>
      </dsp:txXfrm>
    </dsp:sp>
    <dsp:sp modelId="{6BB0E1AF-AA7C-E547-8FFC-7FFD45D3DDC9}">
      <dsp:nvSpPr>
        <dsp:cNvPr id="0" name=""/>
        <dsp:cNvSpPr/>
      </dsp:nvSpPr>
      <dsp:spPr>
        <a:xfrm rot="2153173">
          <a:off x="5110479" y="1978241"/>
          <a:ext cx="1443758" cy="46582"/>
        </a:xfrm>
        <a:custGeom>
          <a:avLst/>
          <a:gdLst/>
          <a:ahLst/>
          <a:cxnLst/>
          <a:rect l="0" t="0" r="0" b="0"/>
          <a:pathLst>
            <a:path>
              <a:moveTo>
                <a:pt x="0" y="23291"/>
              </a:moveTo>
              <a:lnTo>
                <a:pt x="144375" y="23291"/>
              </a:lnTo>
            </a:path>
            <a:path>
              <a:moveTo>
                <a:pt x="1299382" y="23291"/>
              </a:moveTo>
              <a:lnTo>
                <a:pt x="1443758" y="23291"/>
              </a:lnTo>
            </a:path>
          </a:pathLst>
        </a:custGeom>
        <a:noFill/>
        <a:ln w="31750" cap="flat" cmpd="sng" algn="ctr">
          <a:solidFill>
            <a:schemeClr val="dk1">
              <a:shade val="90000"/>
            </a:schemeClr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Diseased valve</a:t>
          </a:r>
          <a:endParaRPr lang="en-US" sz="1400" b="1" kern="1200" dirty="0"/>
        </a:p>
      </dsp:txBody>
      <dsp:txXfrm>
        <a:off x="5254855" y="1821062"/>
        <a:ext cx="1155006" cy="360939"/>
      </dsp:txXfrm>
    </dsp:sp>
    <dsp:sp modelId="{D0A46BB5-35FD-7A4D-80D6-4408AD6942D0}">
      <dsp:nvSpPr>
        <dsp:cNvPr id="0" name=""/>
        <dsp:cNvSpPr/>
      </dsp:nvSpPr>
      <dsp:spPr>
        <a:xfrm>
          <a:off x="6417212" y="1693613"/>
          <a:ext cx="2162439" cy="1462135"/>
        </a:xfrm>
        <a:prstGeom prst="roundRect">
          <a:avLst>
            <a:gd name="adj" fmla="val 10000"/>
          </a:avLst>
        </a:prstGeom>
        <a:solidFill>
          <a:schemeClr val="lt1"/>
        </a:solidFill>
        <a:ln w="31750" cap="flat" cmpd="sng" algn="ctr">
          <a:solidFill>
            <a:schemeClr val="dk1">
              <a:shade val="90000"/>
            </a:schemeClr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Composite graft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Homograft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Xenograft</a:t>
          </a: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Pulmonary </a:t>
          </a:r>
          <a:r>
            <a:rPr lang="en-US" sz="1400" b="1" kern="1200" dirty="0" err="1" smtClean="0"/>
            <a:t>autograft</a:t>
          </a:r>
          <a:endParaRPr lang="en-US" sz="1400" b="1" kern="1200" dirty="0"/>
        </a:p>
      </dsp:txBody>
      <dsp:txXfrm>
        <a:off x="6460036" y="1736437"/>
        <a:ext cx="2076791" cy="1376487"/>
      </dsp:txXfrm>
    </dsp:sp>
    <dsp:sp modelId="{FAB26782-0CEB-1B49-905E-3CBA9CD523A4}">
      <dsp:nvSpPr>
        <dsp:cNvPr id="0" name=""/>
        <dsp:cNvSpPr/>
      </dsp:nvSpPr>
      <dsp:spPr>
        <a:xfrm rot="3151098">
          <a:off x="2018956" y="3725989"/>
          <a:ext cx="1922255" cy="46582"/>
        </a:xfrm>
        <a:custGeom>
          <a:avLst/>
          <a:gdLst/>
          <a:ahLst/>
          <a:cxnLst/>
          <a:rect l="0" t="0" r="0" b="0"/>
          <a:pathLst>
            <a:path>
              <a:moveTo>
                <a:pt x="0" y="23291"/>
              </a:moveTo>
              <a:lnTo>
                <a:pt x="642754" y="23291"/>
              </a:lnTo>
            </a:path>
            <a:path>
              <a:moveTo>
                <a:pt x="1279501" y="23291"/>
              </a:moveTo>
              <a:lnTo>
                <a:pt x="1922255" y="23291"/>
              </a:lnTo>
            </a:path>
          </a:pathLst>
        </a:custGeom>
        <a:noFill/>
        <a:ln w="31750" cap="flat" cmpd="sng" algn="ctr">
          <a:solidFill>
            <a:schemeClr val="dk1">
              <a:shade val="90000"/>
            </a:schemeClr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Dilated aorta</a:t>
          </a:r>
          <a:endParaRPr lang="en-US" sz="1400" b="1" kern="1200" dirty="0"/>
        </a:p>
      </dsp:txBody>
      <dsp:txXfrm>
        <a:off x="2661710" y="3508998"/>
        <a:ext cx="636747" cy="480563"/>
      </dsp:txXfrm>
    </dsp:sp>
    <dsp:sp modelId="{6BE02055-6E96-684E-ADDB-4913D428E4A7}">
      <dsp:nvSpPr>
        <dsp:cNvPr id="0" name=""/>
        <dsp:cNvSpPr/>
      </dsp:nvSpPr>
      <dsp:spPr>
        <a:xfrm>
          <a:off x="3564938" y="3898118"/>
          <a:ext cx="1463860" cy="1227725"/>
        </a:xfrm>
        <a:prstGeom prst="roundRect">
          <a:avLst>
            <a:gd name="adj" fmla="val 10000"/>
          </a:avLst>
        </a:prstGeom>
        <a:solidFill>
          <a:schemeClr val="lt1"/>
        </a:solidFill>
        <a:ln w="31750" cap="flat" cmpd="sng" algn="ctr">
          <a:solidFill>
            <a:schemeClr val="dk1">
              <a:shade val="90000"/>
            </a:schemeClr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Ascending aorta replacement</a:t>
          </a:r>
          <a:endParaRPr lang="en-US" sz="1400" b="1" kern="1200" dirty="0"/>
        </a:p>
      </dsp:txBody>
      <dsp:txXfrm>
        <a:off x="3600897" y="3934077"/>
        <a:ext cx="1391942" cy="1155807"/>
      </dsp:txXfrm>
    </dsp:sp>
    <dsp:sp modelId="{55C4B57C-1B27-674B-BC74-95B6A109C8CA}">
      <dsp:nvSpPr>
        <dsp:cNvPr id="0" name=""/>
        <dsp:cNvSpPr/>
      </dsp:nvSpPr>
      <dsp:spPr>
        <a:xfrm rot="19773371">
          <a:off x="4935267" y="4144957"/>
          <a:ext cx="1356771" cy="46582"/>
        </a:xfrm>
        <a:custGeom>
          <a:avLst/>
          <a:gdLst/>
          <a:ahLst/>
          <a:cxnLst/>
          <a:rect l="0" t="0" r="0" b="0"/>
          <a:pathLst>
            <a:path>
              <a:moveTo>
                <a:pt x="0" y="23291"/>
              </a:moveTo>
              <a:lnTo>
                <a:pt x="135677" y="23291"/>
              </a:lnTo>
            </a:path>
            <a:path>
              <a:moveTo>
                <a:pt x="1221093" y="23291"/>
              </a:moveTo>
              <a:lnTo>
                <a:pt x="1356771" y="23291"/>
              </a:lnTo>
            </a:path>
          </a:pathLst>
        </a:custGeom>
        <a:noFill/>
        <a:ln w="31750" cap="flat" cmpd="sng" algn="ctr">
          <a:solidFill>
            <a:schemeClr val="dk1">
              <a:shade val="90000"/>
            </a:schemeClr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Extend to arch</a:t>
          </a:r>
          <a:endParaRPr lang="en-US" sz="1400" b="1" kern="1200" dirty="0"/>
        </a:p>
      </dsp:txBody>
      <dsp:txXfrm>
        <a:off x="5070944" y="3998651"/>
        <a:ext cx="1085416" cy="339192"/>
      </dsp:txXfrm>
    </dsp:sp>
    <dsp:sp modelId="{B04A8461-E47A-A44B-8889-BF1009A618B3}">
      <dsp:nvSpPr>
        <dsp:cNvPr id="0" name=""/>
        <dsp:cNvSpPr/>
      </dsp:nvSpPr>
      <dsp:spPr>
        <a:xfrm>
          <a:off x="6198506" y="3375069"/>
          <a:ext cx="2411031" cy="898891"/>
        </a:xfrm>
        <a:prstGeom prst="roundRect">
          <a:avLst>
            <a:gd name="adj" fmla="val 10000"/>
          </a:avLst>
        </a:prstGeom>
        <a:solidFill>
          <a:schemeClr val="lt1"/>
        </a:solidFill>
        <a:ln w="31750" cap="flat" cmpd="sng" algn="ctr">
          <a:solidFill>
            <a:schemeClr val="dk1">
              <a:shade val="90000"/>
            </a:schemeClr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Open distal anastomosis</a:t>
          </a:r>
        </a:p>
      </dsp:txBody>
      <dsp:txXfrm>
        <a:off x="6224834" y="3401397"/>
        <a:ext cx="2358375" cy="846235"/>
      </dsp:txXfrm>
    </dsp:sp>
    <dsp:sp modelId="{ADFE465E-3153-4E42-A6F7-020A431CFE9E}">
      <dsp:nvSpPr>
        <dsp:cNvPr id="0" name=""/>
        <dsp:cNvSpPr/>
      </dsp:nvSpPr>
      <dsp:spPr>
        <a:xfrm rot="1532833">
          <a:off x="4965421" y="4768243"/>
          <a:ext cx="1296463" cy="46582"/>
        </a:xfrm>
        <a:custGeom>
          <a:avLst/>
          <a:gdLst/>
          <a:ahLst/>
          <a:cxnLst/>
          <a:rect l="0" t="0" r="0" b="0"/>
          <a:pathLst>
            <a:path>
              <a:moveTo>
                <a:pt x="0" y="23291"/>
              </a:moveTo>
              <a:lnTo>
                <a:pt x="129646" y="23291"/>
              </a:lnTo>
            </a:path>
            <a:path>
              <a:moveTo>
                <a:pt x="1166816" y="23291"/>
              </a:moveTo>
              <a:lnTo>
                <a:pt x="1296463" y="23291"/>
              </a:lnTo>
            </a:path>
          </a:pathLst>
        </a:custGeom>
        <a:noFill/>
        <a:ln w="31750" cap="flat" cmpd="sng" algn="ctr">
          <a:solidFill>
            <a:schemeClr val="dk1">
              <a:shade val="90000"/>
            </a:schemeClr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Proximal to arch</a:t>
          </a:r>
          <a:endParaRPr lang="en-US" sz="1400" b="1" kern="1200" dirty="0"/>
        </a:p>
      </dsp:txBody>
      <dsp:txXfrm>
        <a:off x="5095067" y="4629476"/>
        <a:ext cx="1037170" cy="324115"/>
      </dsp:txXfrm>
    </dsp:sp>
    <dsp:sp modelId="{1E55E8CE-CAA8-9D4E-A68D-5D0DFA4105E2}">
      <dsp:nvSpPr>
        <dsp:cNvPr id="0" name=""/>
        <dsp:cNvSpPr/>
      </dsp:nvSpPr>
      <dsp:spPr>
        <a:xfrm>
          <a:off x="6198506" y="4493280"/>
          <a:ext cx="2500689" cy="1155613"/>
        </a:xfrm>
        <a:prstGeom prst="roundRect">
          <a:avLst>
            <a:gd name="adj" fmla="val 10000"/>
          </a:avLst>
        </a:prstGeom>
        <a:solidFill>
          <a:schemeClr val="lt1"/>
        </a:solidFill>
        <a:ln w="31750" cap="flat" cmpd="sng" algn="ctr">
          <a:solidFill>
            <a:schemeClr val="dk1">
              <a:shade val="90000"/>
            </a:schemeClr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Closed distal anastomosi</a:t>
          </a:r>
          <a:r>
            <a:rPr lang="en-US" sz="1400" kern="1200" dirty="0" smtClean="0"/>
            <a:t>s</a:t>
          </a:r>
        </a:p>
      </dsp:txBody>
      <dsp:txXfrm>
        <a:off x="6232353" y="4527127"/>
        <a:ext cx="2432995" cy="1087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735A5-7C4E-5C48-BCD0-2136B30772E4}" type="datetimeFigureOut">
              <a:rPr lang="en-US" smtClean="0"/>
              <a:t>7/11/2015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92E65-D26C-704F-92C9-50DEB4DE1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0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 in incidence may</a:t>
            </a:r>
            <a:r>
              <a:rPr lang="en-US" baseline="0" dirty="0" smtClean="0"/>
              <a:t> be due to ageing population, better imaging modalities,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92E65-D26C-704F-92C9-50DEB4DE13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66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92E65-D26C-704F-92C9-50DEB4DE13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3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92E65-D26C-704F-92C9-50DEB4DE13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37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 aorta acts as a physiological  reservoir and pump</a:t>
            </a:r>
          </a:p>
          <a:p>
            <a:r>
              <a:rPr lang="en-US" sz="1200" dirty="0" smtClean="0"/>
              <a:t>Principle cause in </a:t>
            </a:r>
            <a:r>
              <a:rPr lang="en-US" sz="1200" dirty="0" err="1" smtClean="0"/>
              <a:t>asc</a:t>
            </a:r>
            <a:r>
              <a:rPr lang="en-US" sz="1200" dirty="0" smtClean="0"/>
              <a:t>. Ao aneurysm: medial  degeneration </a:t>
            </a:r>
          </a:p>
          <a:p>
            <a:r>
              <a:rPr lang="en-US" sz="1200" dirty="0" smtClean="0"/>
              <a:t>Desc</a:t>
            </a:r>
            <a:r>
              <a:rPr lang="en-US" sz="1200" baseline="0" dirty="0" smtClean="0"/>
              <a:t> aorta is mainly </a:t>
            </a:r>
            <a:r>
              <a:rPr lang="en-US" sz="1200" baseline="0" dirty="0" err="1" smtClean="0"/>
              <a:t>artherosclerosis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92E65-D26C-704F-92C9-50DEB4DE13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63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Syndromal</a:t>
            </a:r>
            <a:r>
              <a:rPr lang="en-US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 present</a:t>
            </a:r>
            <a:r>
              <a:rPr lang="en-US" baseline="0" dirty="0" smtClean="0"/>
              <a:t> earlier, progress faster, rupture at smaller diameters</a:t>
            </a:r>
          </a:p>
          <a:p>
            <a:r>
              <a:rPr lang="en-US" baseline="0" dirty="0" smtClean="0"/>
              <a:t>Rate of growth for descending&gt; ascending aorta</a:t>
            </a:r>
          </a:p>
          <a:p>
            <a:r>
              <a:rPr lang="en-US" baseline="0" dirty="0" smtClean="0"/>
              <a:t>Rupture can occur at smaller diameters</a:t>
            </a:r>
          </a:p>
          <a:p>
            <a:r>
              <a:rPr lang="en-US" baseline="0" dirty="0" smtClean="0"/>
              <a:t>Progression in BAV unpredictable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92E65-D26C-704F-92C9-50DEB4DE13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06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Level and obliquity of aorta in the measured segment may give spurious results</a:t>
            </a:r>
          </a:p>
          <a:p>
            <a:r>
              <a:rPr lang="en-US" dirty="0" smtClean="0"/>
              <a:t>Internal </a:t>
            </a:r>
            <a:r>
              <a:rPr lang="en-US" dirty="0" err="1" smtClean="0"/>
              <a:t>Vs</a:t>
            </a:r>
            <a:r>
              <a:rPr lang="en-US" dirty="0" smtClean="0"/>
              <a:t> external diameter ? True diameter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92E65-D26C-704F-92C9-50DEB4DE13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94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Medical therapy </a:t>
            </a:r>
            <a:r>
              <a:rPr lang="en-US" dirty="0" err="1" smtClean="0"/>
              <a:t>brigde</a:t>
            </a:r>
            <a:r>
              <a:rPr lang="en-US" baseline="0" dirty="0" smtClean="0"/>
              <a:t> to surgical management</a:t>
            </a:r>
          </a:p>
          <a:p>
            <a:r>
              <a:rPr lang="en-US" baseline="0" dirty="0" smtClean="0"/>
              <a:t>Data on β blockers only available for marfans</a:t>
            </a:r>
          </a:p>
          <a:p>
            <a:r>
              <a:rPr lang="en-US" baseline="0" dirty="0" smtClean="0"/>
              <a:t>Experimental data on ARBs , Doxycycline, MMP inhibitors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92E65-D26C-704F-92C9-50DEB4DE13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5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Symptomatic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 considered for urgent surgery regardless of diameter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92E65-D26C-704F-92C9-50DEB4DE13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35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BAV remains controversial, with some authors recommending replacement of even normal-appearing ascending aortas and others pursuing a more individualized approach.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92E65-D26C-704F-92C9-50DEB4DE13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83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7/11/2015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7/11/2015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7/11/2015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7/11/2015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7/11/2015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7/11/2015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7/11/2015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7/11/2015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7/11/2015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7/11/2015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7/11/2015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7/11/2015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7/11/2015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7/11/2015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7/11/2015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Management of ascending aortic aneurysm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M.MUSONI</a:t>
            </a:r>
          </a:p>
          <a:p>
            <a:r>
              <a:rPr lang="en-US" dirty="0" smtClean="0"/>
              <a:t>REGISTRAR</a:t>
            </a:r>
          </a:p>
          <a:p>
            <a:r>
              <a:rPr lang="en-US" dirty="0" smtClean="0"/>
              <a:t>DEPARTMENT OF CARDIOTHORACIC SURGERY</a:t>
            </a:r>
          </a:p>
          <a:p>
            <a:r>
              <a:rPr lang="en-US" dirty="0" smtClean="0"/>
              <a:t>UNIVERSITY OF WITWATERSRAND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57233" y="5766706"/>
            <a:ext cx="5386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Hannes</a:t>
            </a:r>
            <a:r>
              <a:rPr lang="en-US" sz="1600" b="1" dirty="0" smtClean="0"/>
              <a:t> Meyer Registrar Symposium – 11/7/2015  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3182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30" t="11938" r="-91482" b="2645"/>
          <a:stretch/>
        </p:blipFill>
        <p:spPr bwMode="auto">
          <a:xfrm>
            <a:off x="328706" y="776941"/>
            <a:ext cx="7112701" cy="528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0942" y="1904740"/>
            <a:ext cx="3844458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1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Decision-making flowchart: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ascending </a:t>
            </a:r>
            <a:r>
              <a:rPr lang="en-US" sz="3200" b="1" dirty="0"/>
              <a:t>aortic aneurysm.</a:t>
            </a:r>
          </a:p>
        </p:txBody>
      </p:sp>
      <p:pic>
        <p:nvPicPr>
          <p:cNvPr id="4" name="Content Placeholder 3" descr="Cover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98" b="-2998"/>
          <a:stretch>
            <a:fillRect/>
          </a:stretch>
        </p:blipFill>
        <p:spPr bwMode="auto">
          <a:xfrm>
            <a:off x="313765" y="1584008"/>
            <a:ext cx="8576235" cy="507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44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684300"/>
            <a:ext cx="7345363" cy="4116681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Medical</a:t>
            </a:r>
            <a:r>
              <a:rPr lang="en-US" sz="2000" b="1" dirty="0" smtClean="0"/>
              <a:t>: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 smtClean="0"/>
              <a:t>Indicated in marfans and  asymptomatic </a:t>
            </a:r>
            <a:r>
              <a:rPr lang="en-US" sz="2800" dirty="0" err="1" smtClean="0"/>
              <a:t>pt</a:t>
            </a:r>
            <a:r>
              <a:rPr lang="en-US" sz="2800" dirty="0" smtClean="0"/>
              <a:t> who do not fulfill surgical criteria,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 smtClean="0"/>
              <a:t>Avoid high intensity exercise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 smtClean="0"/>
              <a:t>Beta adrenergic blockade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 smtClean="0"/>
              <a:t>    - negative inotropic and </a:t>
            </a:r>
            <a:r>
              <a:rPr lang="en-US" sz="2800" dirty="0" err="1" smtClean="0"/>
              <a:t>chronotropic</a:t>
            </a:r>
            <a:r>
              <a:rPr lang="en-US" sz="2800" dirty="0" smtClean="0"/>
              <a:t> effect: reduce BP, reduce change in aortic pressure  (</a:t>
            </a:r>
            <a:r>
              <a:rPr lang="en-US" sz="2800" dirty="0" err="1" smtClean="0"/>
              <a:t>dP</a:t>
            </a:r>
            <a:r>
              <a:rPr lang="en-US" sz="2800" dirty="0" smtClean="0"/>
              <a:t>/</a:t>
            </a:r>
            <a:r>
              <a:rPr lang="en-US" sz="2800" dirty="0" err="1" smtClean="0"/>
              <a:t>dT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1200" i="1" dirty="0" smtClean="0"/>
              <a:t> </a:t>
            </a:r>
            <a:r>
              <a:rPr lang="en-US" sz="1200" i="1" dirty="0"/>
              <a:t>Shores J, Berger KR, Murphy EA, </a:t>
            </a:r>
            <a:r>
              <a:rPr lang="en-US" sz="1200" i="1" dirty="0" err="1"/>
              <a:t>Pyeritz</a:t>
            </a:r>
            <a:r>
              <a:rPr lang="en-US" sz="1200" i="1" dirty="0"/>
              <a:t> RE  Progression of aortic dilatation and the benefit of long-term beta-adrenergic blockade in </a:t>
            </a:r>
            <a:r>
              <a:rPr lang="en-US" sz="1200" i="1" dirty="0" err="1"/>
              <a:t>Marfan's</a:t>
            </a:r>
            <a:r>
              <a:rPr lang="en-US" sz="1200" i="1" dirty="0"/>
              <a:t> </a:t>
            </a:r>
            <a:r>
              <a:rPr lang="en-US" sz="1200" i="1" dirty="0" smtClean="0"/>
              <a:t>syndrome . N </a:t>
            </a:r>
            <a:r>
              <a:rPr lang="en-US" sz="1200" i="1" dirty="0" err="1"/>
              <a:t>Engl</a:t>
            </a:r>
            <a:r>
              <a:rPr lang="en-US" sz="1200" i="1" dirty="0"/>
              <a:t> J Med. 1994;330(19):1335.</a:t>
            </a:r>
          </a:p>
        </p:txBody>
      </p:sp>
    </p:spTree>
    <p:extLst>
      <p:ext uri="{BB962C8B-B14F-4D97-AF65-F5344CB8AC3E}">
        <p14:creationId xmlns:p14="http://schemas.microsoft.com/office/powerpoint/2010/main" val="157421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b="1" dirty="0" smtClean="0"/>
              <a:t>Indications for surgical intervention:</a:t>
            </a:r>
          </a:p>
          <a:p>
            <a:pPr marL="0" indent="0">
              <a:buNone/>
            </a:pPr>
            <a:r>
              <a:rPr lang="en-US" sz="3500" dirty="0" smtClean="0"/>
              <a:t>Non elective</a:t>
            </a:r>
          </a:p>
          <a:p>
            <a:pPr marL="457200" indent="-457200">
              <a:buAutoNum type="arabicPeriod"/>
            </a:pPr>
            <a:r>
              <a:rPr lang="en-US" sz="3000" dirty="0" smtClean="0"/>
              <a:t>New onset dissection/rupture/IMH: immediate repair</a:t>
            </a:r>
          </a:p>
          <a:p>
            <a:pPr marL="457200" indent="-457200">
              <a:buAutoNum type="arabicPeriod"/>
            </a:pPr>
            <a:r>
              <a:rPr lang="en-US" sz="3000" dirty="0" smtClean="0"/>
              <a:t>Symptomatic (chest pain): urgent surgery</a:t>
            </a:r>
          </a:p>
          <a:p>
            <a:pPr marL="457200" indent="-457200">
              <a:buAutoNum type="arabicPeriod"/>
            </a:pPr>
            <a:r>
              <a:rPr lang="en-US" sz="3000" dirty="0" smtClean="0"/>
              <a:t>Acute severe CCF 2</a:t>
            </a:r>
            <a:r>
              <a:rPr lang="en-US" sz="3000" baseline="30000" dirty="0" smtClean="0"/>
              <a:t>0</a:t>
            </a:r>
            <a:r>
              <a:rPr lang="en-US" sz="3000" dirty="0" smtClean="0"/>
              <a:t> to AR: early surgery</a:t>
            </a:r>
          </a:p>
          <a:p>
            <a:pPr marL="0" indent="0">
              <a:buNone/>
            </a:pPr>
            <a:r>
              <a:rPr lang="en-US" sz="1300" i="1" dirty="0" err="1"/>
              <a:t>Elefteriades</a:t>
            </a:r>
            <a:r>
              <a:rPr lang="en-US" sz="1300" i="1" dirty="0"/>
              <a:t> JA. Natural history of thoracic aortic aneurysms: indications for surgery, and surgical versus nonsurgical risks. Ann </a:t>
            </a:r>
            <a:r>
              <a:rPr lang="en-US" sz="1300" i="1" dirty="0" err="1"/>
              <a:t>Thorac</a:t>
            </a:r>
            <a:r>
              <a:rPr lang="en-US" sz="1300" i="1" dirty="0"/>
              <a:t> Surg. 2002 Nov. 74(5) </a:t>
            </a:r>
            <a:endParaRPr lang="en-US" sz="1300" b="1" i="1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199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060" y="1702256"/>
            <a:ext cx="8621058" cy="497644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100" dirty="0" smtClean="0"/>
              <a:t>Elective</a:t>
            </a:r>
            <a:r>
              <a:rPr lang="en-US" sz="38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 smtClean="0"/>
              <a:t>Sporadic  disease: diameter of 5.5-6.0cm, or growth rate 1cm/</a:t>
            </a:r>
            <a:r>
              <a:rPr lang="en-US" sz="3100" dirty="0" err="1" smtClean="0"/>
              <a:t>yr</a:t>
            </a:r>
            <a:r>
              <a:rPr lang="en-US" sz="3100" dirty="0" smtClean="0"/>
              <a:t>   or aortic ratio of 1.5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 smtClean="0"/>
              <a:t> Connective tissue disorders : diameter 4.5-5.0cm or growth       0.5cm/</a:t>
            </a:r>
            <a:r>
              <a:rPr lang="en-US" sz="3100" dirty="0" err="1" smtClean="0"/>
              <a:t>yr</a:t>
            </a:r>
            <a:r>
              <a:rPr lang="en-US" sz="3100" dirty="0" smtClean="0"/>
              <a:t> or ratio 1.3-1.4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 smtClean="0"/>
              <a:t>BAV with functional valve : diameter 5.0-5.5cm or growth 0.5cm/</a:t>
            </a:r>
            <a:r>
              <a:rPr lang="en-US" sz="3100" dirty="0" err="1" smtClean="0"/>
              <a:t>yr</a:t>
            </a:r>
            <a:endParaRPr lang="en-US" sz="3100" dirty="0" smtClean="0"/>
          </a:p>
          <a:p>
            <a:pPr marL="236538" lvl="1" indent="0">
              <a:buNone/>
            </a:pPr>
            <a:r>
              <a:rPr lang="en-US" sz="3100" dirty="0" smtClean="0"/>
              <a:t>   if replacement: diameter 4.5cm, growth 0.5cm or ratio 1.3-1.4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 smtClean="0"/>
              <a:t> Chronic dissection: diameter 4.5cm or growth 0.5cm/</a:t>
            </a:r>
            <a:r>
              <a:rPr lang="en-US" sz="3100" dirty="0" err="1" smtClean="0"/>
              <a:t>yr</a:t>
            </a:r>
            <a:r>
              <a:rPr lang="en-US" sz="3100" dirty="0" smtClean="0"/>
              <a:t> or ratio 1.3-1.4 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 smtClean="0"/>
              <a:t>Setting of other cardiac surgery: diameter 5cm or ratio 1.5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75999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824" y="1748118"/>
            <a:ext cx="8501529" cy="473635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500" b="1" dirty="0"/>
              <a:t>Factors Influencing the Choice of Ascending Aortic Operations</a:t>
            </a:r>
            <a:endParaRPr lang="en-US" sz="3500" dirty="0"/>
          </a:p>
          <a:p>
            <a:pPr lvl="0">
              <a:lnSpc>
                <a:spcPct val="90000"/>
              </a:lnSpc>
            </a:pPr>
            <a:r>
              <a:rPr lang="en-US" sz="3100" dirty="0" smtClean="0"/>
              <a:t>Age </a:t>
            </a:r>
            <a:r>
              <a:rPr lang="en-US" sz="3100" dirty="0"/>
              <a:t>and expected survival</a:t>
            </a:r>
          </a:p>
          <a:p>
            <a:pPr lvl="0">
              <a:lnSpc>
                <a:spcPct val="90000"/>
              </a:lnSpc>
            </a:pPr>
            <a:r>
              <a:rPr lang="en-US" sz="3100" dirty="0" smtClean="0"/>
              <a:t>Underlying </a:t>
            </a:r>
            <a:r>
              <a:rPr lang="en-US" sz="3100" dirty="0"/>
              <a:t>pathology and quality of the aortic wall</a:t>
            </a:r>
          </a:p>
          <a:p>
            <a:pPr lvl="0">
              <a:lnSpc>
                <a:spcPct val="90000"/>
              </a:lnSpc>
            </a:pPr>
            <a:r>
              <a:rPr lang="en-US" sz="3100" dirty="0" smtClean="0"/>
              <a:t>Anatomic </a:t>
            </a:r>
            <a:r>
              <a:rPr lang="en-US" sz="3100" dirty="0"/>
              <a:t>condition of aortic annulus, valve leaflets, sinuses</a:t>
            </a:r>
            <a:r>
              <a:rPr lang="en-US" sz="3100" dirty="0" smtClean="0"/>
              <a:t>, </a:t>
            </a:r>
            <a:r>
              <a:rPr lang="en-US" sz="3100" dirty="0" err="1"/>
              <a:t>sinotubular</a:t>
            </a:r>
            <a:r>
              <a:rPr lang="en-US" sz="3100" dirty="0"/>
              <a:t> ridge</a:t>
            </a:r>
          </a:p>
          <a:p>
            <a:pPr lvl="0">
              <a:lnSpc>
                <a:spcPct val="90000"/>
              </a:lnSpc>
            </a:pPr>
            <a:r>
              <a:rPr lang="en-US" sz="3100" dirty="0" smtClean="0"/>
              <a:t>Condition </a:t>
            </a:r>
            <a:r>
              <a:rPr lang="en-US" sz="3100" dirty="0"/>
              <a:t>of the distal aorta</a:t>
            </a:r>
          </a:p>
          <a:p>
            <a:pPr lvl="0">
              <a:lnSpc>
                <a:spcPct val="90000"/>
              </a:lnSpc>
            </a:pPr>
            <a:r>
              <a:rPr lang="en-US" sz="3100" dirty="0" smtClean="0"/>
              <a:t>Risk </a:t>
            </a:r>
            <a:r>
              <a:rPr lang="en-US" sz="3100" dirty="0"/>
              <a:t>of anticoagulation</a:t>
            </a:r>
          </a:p>
          <a:p>
            <a:pPr lvl="0">
              <a:lnSpc>
                <a:spcPct val="90000"/>
              </a:lnSpc>
            </a:pPr>
            <a:r>
              <a:rPr lang="en-US" sz="3100" dirty="0" smtClean="0"/>
              <a:t>Presence </a:t>
            </a:r>
            <a:r>
              <a:rPr lang="en-US" sz="3100" dirty="0"/>
              <a:t>of active annular infection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1500" i="1" dirty="0" err="1"/>
              <a:t>Ergin</a:t>
            </a:r>
            <a:r>
              <a:rPr lang="en-US" sz="1500" i="1" dirty="0"/>
              <a:t> MA, </a:t>
            </a:r>
            <a:r>
              <a:rPr lang="en-US" sz="1500" i="1" dirty="0" err="1"/>
              <a:t>Spielvogel</a:t>
            </a:r>
            <a:r>
              <a:rPr lang="en-US" sz="1500" i="1" dirty="0"/>
              <a:t> D, </a:t>
            </a:r>
            <a:r>
              <a:rPr lang="en-US" sz="1500" i="1" dirty="0" err="1"/>
              <a:t>Apaydin</a:t>
            </a:r>
            <a:r>
              <a:rPr lang="en-US" sz="1500" i="1" dirty="0"/>
              <a:t> A, et al. Surgical treatment of the dilated ascending aorta: When and how? Ann </a:t>
            </a:r>
            <a:r>
              <a:rPr lang="en-US" sz="1500" i="1" dirty="0" err="1"/>
              <a:t>Thorac</a:t>
            </a:r>
            <a:r>
              <a:rPr lang="en-US" sz="1500" i="1" dirty="0"/>
              <a:t> </a:t>
            </a:r>
            <a:r>
              <a:rPr lang="en-US" sz="1500" i="1" dirty="0" err="1"/>
              <a:t>Surg</a:t>
            </a:r>
            <a:r>
              <a:rPr lang="en-US" sz="1500" i="1" dirty="0"/>
              <a:t> 1999;67(6):1834–1839.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25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572920"/>
              </p:ext>
            </p:extLst>
          </p:nvPr>
        </p:nvGraphicFramePr>
        <p:xfrm>
          <a:off x="145983" y="948951"/>
          <a:ext cx="8998017" cy="564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333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494" y="1753328"/>
            <a:ext cx="8922506" cy="4624879"/>
          </a:xfrm>
        </p:spPr>
        <p:txBody>
          <a:bodyPr>
            <a:normAutofit/>
          </a:bodyPr>
          <a:lstStyle/>
          <a:p>
            <a:r>
              <a:rPr lang="en-US" sz="2800" dirty="0"/>
              <a:t>P</a:t>
            </a:r>
            <a:r>
              <a:rPr lang="en-US" sz="2800" dirty="0" smtClean="0"/>
              <a:t>rocedural steps will vary  depending on extent of aneurysm, whether aortic valve is normal or needs replacement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nesthesia and monitoring</a:t>
            </a:r>
          </a:p>
          <a:p>
            <a:pPr lvl="1"/>
            <a:r>
              <a:rPr lang="en-US" sz="2800" dirty="0" smtClean="0"/>
              <a:t>CV access, PAC,</a:t>
            </a:r>
          </a:p>
          <a:p>
            <a:pPr lvl="1"/>
            <a:r>
              <a:rPr lang="en-US" sz="2800" dirty="0" smtClean="0"/>
              <a:t>A line: preferably right radial</a:t>
            </a:r>
          </a:p>
          <a:p>
            <a:pPr lvl="1"/>
            <a:r>
              <a:rPr lang="en-US" sz="2800" dirty="0" smtClean="0"/>
              <a:t>Foley catheter and nasopharyngeal temp probe</a:t>
            </a:r>
          </a:p>
          <a:p>
            <a:pPr lvl="1"/>
            <a:r>
              <a:rPr lang="en-US" sz="2800" dirty="0" smtClean="0"/>
              <a:t>TEE: </a:t>
            </a:r>
          </a:p>
          <a:p>
            <a:pPr marL="236538" lvl="1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4561" y="527536"/>
            <a:ext cx="51527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Operative technique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2834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Replacement of ascending aorta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9" y="1919870"/>
            <a:ext cx="8593957" cy="4445239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000" dirty="0" smtClean="0"/>
              <a:t>Aneurysm not involving root and not extending to arch</a:t>
            </a:r>
          </a:p>
          <a:p>
            <a:pPr>
              <a:lnSpc>
                <a:spcPct val="70000"/>
              </a:lnSpc>
            </a:pPr>
            <a:r>
              <a:rPr lang="en-US" sz="3000" dirty="0" smtClean="0"/>
              <a:t>Arterial </a:t>
            </a:r>
            <a:r>
              <a:rPr lang="en-US" sz="3000" dirty="0"/>
              <a:t>c</a:t>
            </a:r>
            <a:r>
              <a:rPr lang="en-US" sz="3000" dirty="0" smtClean="0"/>
              <a:t>annulation is high in the arch</a:t>
            </a:r>
          </a:p>
          <a:p>
            <a:pPr>
              <a:lnSpc>
                <a:spcPct val="80000"/>
              </a:lnSpc>
            </a:pPr>
            <a:r>
              <a:rPr lang="en-US" sz="3000" dirty="0" err="1" smtClean="0"/>
              <a:t>Cardioprotection</a:t>
            </a:r>
            <a:r>
              <a:rPr lang="en-US" sz="3000" dirty="0" smtClean="0"/>
              <a:t>: </a:t>
            </a:r>
            <a:r>
              <a:rPr lang="en-US" sz="3000" dirty="0" err="1" smtClean="0"/>
              <a:t>antegrade</a:t>
            </a:r>
            <a:r>
              <a:rPr lang="en-US" sz="3000" dirty="0" smtClean="0"/>
              <a:t> and retrograde,</a:t>
            </a:r>
          </a:p>
          <a:p>
            <a:pPr>
              <a:lnSpc>
                <a:spcPct val="70000"/>
              </a:lnSpc>
            </a:pPr>
            <a:r>
              <a:rPr lang="en-US" sz="3000" dirty="0" smtClean="0"/>
              <a:t>LV vent, cool to 28-34</a:t>
            </a:r>
            <a:r>
              <a:rPr lang="en-US" sz="3000" baseline="30000" dirty="0" smtClean="0"/>
              <a:t>0</a:t>
            </a:r>
            <a:r>
              <a:rPr lang="en-US" sz="3000" dirty="0"/>
              <a:t>C</a:t>
            </a:r>
            <a:r>
              <a:rPr lang="en-US" sz="3000" dirty="0" smtClean="0"/>
              <a:t>, </a:t>
            </a:r>
          </a:p>
          <a:p>
            <a:pPr>
              <a:lnSpc>
                <a:spcPct val="70000"/>
              </a:lnSpc>
            </a:pPr>
            <a:endParaRPr lang="en-US" sz="3000" dirty="0"/>
          </a:p>
          <a:p>
            <a:pPr marL="0" indent="0">
              <a:lnSpc>
                <a:spcPct val="70000"/>
              </a:lnSpc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1200" i="1" dirty="0" smtClean="0"/>
              <a:t>Cohn </a:t>
            </a:r>
            <a:r>
              <a:rPr lang="en-US" sz="1200" i="1" dirty="0"/>
              <a:t> LH, Rizzo  RJ, Adams  DH  et al Reduced mortality and morbidity for ascending aortic aneurysm resection regardless of cause. Ann </a:t>
            </a:r>
            <a:r>
              <a:rPr lang="en-US" sz="1200" i="1" dirty="0" err="1"/>
              <a:t>Thorac</a:t>
            </a:r>
            <a:r>
              <a:rPr lang="en-US" sz="1200" i="1" dirty="0"/>
              <a:t> </a:t>
            </a:r>
            <a:r>
              <a:rPr lang="en-US" sz="1200" i="1" dirty="0" err="1"/>
              <a:t>Surg</a:t>
            </a:r>
            <a:r>
              <a:rPr lang="en-US" sz="1200" i="1" dirty="0"/>
              <a:t> 1996;62(2):463–468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81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Replacement of ascending aorta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9" y="1713115"/>
            <a:ext cx="8579191" cy="474060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Dissection: transect aneurysm at midpoint, resect aneurysmal </a:t>
            </a:r>
            <a:r>
              <a:rPr lang="en-US" sz="2800" dirty="0" smtClean="0"/>
              <a:t>tissue, leave </a:t>
            </a:r>
            <a:r>
              <a:rPr lang="en-US" sz="2800" dirty="0"/>
              <a:t>enough room to do proximal and proximally for anastomosis,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Impregnated dacron graft and 4-0 </a:t>
            </a:r>
            <a:r>
              <a:rPr lang="en-US" sz="2800" dirty="0" err="1"/>
              <a:t>prolene</a:t>
            </a:r>
            <a:r>
              <a:rPr lang="en-US" sz="2800" dirty="0"/>
              <a:t> for anastomosis, Felt may be used to reinforce aorta, start distal anastomosis first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Proximal anastomosis completed after turning off vent to aid </a:t>
            </a:r>
            <a:r>
              <a:rPr lang="en-US" sz="2800" dirty="0" err="1"/>
              <a:t>deairing</a:t>
            </a:r>
            <a:endParaRPr lang="en-US" sz="28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 smtClean="0"/>
              <a:t>Outcomes</a:t>
            </a:r>
            <a:r>
              <a:rPr lang="en-US" sz="2800" dirty="0"/>
              <a:t>: operative mortality 2-5%, late survival    65% at 5yrs, 55% at </a:t>
            </a:r>
            <a:r>
              <a:rPr lang="en-US" sz="2800" dirty="0" smtClean="0"/>
              <a:t>7yrs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591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Defined arbitrarily as  increase of at least 50% in diameter  of ascending aorta compared to  normal aorta for a particular age , gender and BSA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True aneurysm: all layers of vessel wall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False: localized, contained by adventitia alone or with part of the media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/>
              <a:t>Saccular</a:t>
            </a:r>
            <a:r>
              <a:rPr lang="en-US" sz="2800" dirty="0" smtClean="0"/>
              <a:t> </a:t>
            </a:r>
            <a:r>
              <a:rPr lang="en-US" sz="2800" dirty="0" err="1" smtClean="0"/>
              <a:t>Vs</a:t>
            </a:r>
            <a:r>
              <a:rPr lang="en-US" sz="2800" dirty="0" smtClean="0"/>
              <a:t> fusiform</a:t>
            </a:r>
          </a:p>
        </p:txBody>
      </p:sp>
    </p:spTree>
    <p:extLst>
      <p:ext uri="{BB962C8B-B14F-4D97-AF65-F5344CB8AC3E}">
        <p14:creationId xmlns:p14="http://schemas.microsoft.com/office/powerpoint/2010/main" val="241810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Root replacement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325" y="1816492"/>
            <a:ext cx="8534891" cy="4666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Valve-sparing root </a:t>
            </a:r>
            <a:r>
              <a:rPr lang="en-US" sz="3200" b="1" dirty="0" smtClean="0"/>
              <a:t>procedures </a:t>
            </a:r>
            <a:endParaRPr lang="en-US" sz="3200" b="1" dirty="0"/>
          </a:p>
          <a:p>
            <a:pPr marL="0" indent="0">
              <a:buNone/>
            </a:pPr>
            <a:r>
              <a:rPr lang="en-US" sz="2800" dirty="0" smtClean="0"/>
              <a:t> Ideal candidates: ascending AA</a:t>
            </a:r>
            <a:r>
              <a:rPr lang="en-US" sz="2800" dirty="0"/>
              <a:t>, abnormal root, normal or near normal valves ( functional AR</a:t>
            </a:r>
            <a:r>
              <a:rPr lang="en-US" sz="2800" dirty="0" smtClean="0"/>
              <a:t>)</a:t>
            </a:r>
          </a:p>
          <a:p>
            <a:pPr>
              <a:buFontTx/>
              <a:buChar char="-"/>
            </a:pPr>
            <a:r>
              <a:rPr lang="en-US" sz="2800" dirty="0" smtClean="0"/>
              <a:t>Controversial in MFS but early outcomes are promising</a:t>
            </a:r>
          </a:p>
          <a:p>
            <a:pPr>
              <a:buFontTx/>
              <a:buChar char="-"/>
            </a:pPr>
            <a:r>
              <a:rPr lang="en-US" sz="2800" dirty="0"/>
              <a:t>C</a:t>
            </a:r>
            <a:r>
              <a:rPr lang="en-US" sz="2800" dirty="0" smtClean="0"/>
              <a:t>onduits</a:t>
            </a:r>
            <a:r>
              <a:rPr lang="en-US" sz="2800" dirty="0"/>
              <a:t>: dacron tube </a:t>
            </a:r>
            <a:r>
              <a:rPr lang="en-US" sz="2800" dirty="0" smtClean="0"/>
              <a:t>graft</a:t>
            </a:r>
          </a:p>
          <a:p>
            <a:pPr>
              <a:buFontTx/>
              <a:buChar char="-"/>
            </a:pPr>
            <a:r>
              <a:rPr lang="en-US" sz="2800" dirty="0" smtClean="0"/>
              <a:t>Contraindicated: abnormal valves, patient requiring anticoagulation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526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Root replacement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882" y="1837765"/>
            <a:ext cx="8501530" cy="4227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Valve-sparing root procedures </a:t>
            </a:r>
            <a:endParaRPr lang="en-US" sz="3200" dirty="0" smtClean="0"/>
          </a:p>
          <a:p>
            <a:pPr marL="0" indent="0">
              <a:buNone/>
            </a:pPr>
            <a:r>
              <a:rPr lang="en-US" sz="2800" dirty="0"/>
              <a:t>O</a:t>
            </a:r>
            <a:r>
              <a:rPr lang="en-US" sz="2800" dirty="0" smtClean="0"/>
              <a:t>utcomes</a:t>
            </a:r>
            <a:r>
              <a:rPr lang="en-US" sz="2800" dirty="0"/>
              <a:t>: </a:t>
            </a:r>
            <a:r>
              <a:rPr lang="en-US" sz="2800" dirty="0" err="1"/>
              <a:t>Yacoub</a:t>
            </a:r>
            <a:r>
              <a:rPr lang="en-US" sz="2800" dirty="0"/>
              <a:t>: </a:t>
            </a:r>
            <a:r>
              <a:rPr lang="en-US" sz="2800" dirty="0" err="1"/>
              <a:t>remodelling</a:t>
            </a:r>
            <a:r>
              <a:rPr lang="en-US" sz="2800" dirty="0"/>
              <a:t> </a:t>
            </a:r>
            <a:r>
              <a:rPr lang="en-US" sz="2800" dirty="0" smtClean="0"/>
              <a:t>                                             </a:t>
            </a:r>
            <a:r>
              <a:rPr lang="en-US" sz="2800" dirty="0" err="1" smtClean="0"/>
              <a:t>Vs</a:t>
            </a:r>
            <a:r>
              <a:rPr lang="en-US" sz="2800" dirty="0" smtClean="0"/>
              <a:t> </a:t>
            </a:r>
            <a:r>
              <a:rPr lang="en-US" sz="2800" dirty="0"/>
              <a:t>David: </a:t>
            </a:r>
            <a:r>
              <a:rPr lang="en-US" sz="2800" dirty="0" err="1"/>
              <a:t>reimplantation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Low </a:t>
            </a:r>
            <a:r>
              <a:rPr lang="en-US" sz="2800" dirty="0" smtClean="0"/>
              <a:t>operative </a:t>
            </a:r>
            <a:r>
              <a:rPr lang="en-US" sz="2800" dirty="0"/>
              <a:t>mortality for both, higher redo for bleeding in </a:t>
            </a:r>
            <a:r>
              <a:rPr lang="en-US" sz="2800" dirty="0" err="1" smtClean="0"/>
              <a:t>Yacoub</a:t>
            </a:r>
            <a:r>
              <a:rPr lang="en-US" sz="2800" dirty="0" smtClean="0"/>
              <a:t> (</a:t>
            </a:r>
            <a:r>
              <a:rPr lang="en-US" sz="2800" dirty="0"/>
              <a:t>18 </a:t>
            </a:r>
            <a:r>
              <a:rPr lang="en-US" sz="2800" dirty="0" err="1"/>
              <a:t>vs</a:t>
            </a:r>
            <a:r>
              <a:rPr lang="en-US" sz="2800" dirty="0"/>
              <a:t> 3%), lower trend in late AR in D</a:t>
            </a:r>
            <a:r>
              <a:rPr lang="en-US" sz="2800" dirty="0" smtClean="0"/>
              <a:t>avid</a:t>
            </a:r>
            <a:r>
              <a:rPr lang="en-US" sz="2800" dirty="0"/>
              <a:t>, 17% reoperation at 10yrs in </a:t>
            </a:r>
            <a:r>
              <a:rPr lang="en-US" sz="2800" dirty="0" err="1" smtClean="0"/>
              <a:t>Yacoub</a:t>
            </a:r>
            <a:endParaRPr lang="en-US" sz="2800" i="1" dirty="0" smtClean="0"/>
          </a:p>
          <a:p>
            <a:pPr marL="0" indent="0">
              <a:buNone/>
            </a:pPr>
            <a:r>
              <a:rPr lang="en-US" sz="1200" i="1" dirty="0" smtClean="0"/>
              <a:t>David </a:t>
            </a:r>
            <a:r>
              <a:rPr lang="en-US" sz="1200" i="1" dirty="0"/>
              <a:t>TE et al. Aortic valve-sparing operations in patients with aneurysms of the aortic root or ascending aorta. Ann </a:t>
            </a:r>
            <a:r>
              <a:rPr lang="en-US" sz="1200" i="1" dirty="0" err="1"/>
              <a:t>Thorac</a:t>
            </a:r>
            <a:r>
              <a:rPr lang="en-US" sz="1200" i="1" dirty="0"/>
              <a:t> Surg. 2002 Nov. 74(5):S1758-61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1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Root replacement procedures</a:t>
            </a:r>
          </a:p>
        </p:txBody>
      </p:sp>
      <p:pic>
        <p:nvPicPr>
          <p:cNvPr id="4" name="Picture 13" descr="Cover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75" r="-513"/>
          <a:stretch/>
        </p:blipFill>
        <p:spPr bwMode="auto">
          <a:xfrm>
            <a:off x="342499" y="2290560"/>
            <a:ext cx="3410715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Cov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15" y="2482792"/>
            <a:ext cx="3696131" cy="373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89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Root replacement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156" y="1742652"/>
            <a:ext cx="8461061" cy="48144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b="1" dirty="0" smtClean="0"/>
              <a:t>Composite  graft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/>
              <a:t>-</a:t>
            </a:r>
            <a:r>
              <a:rPr lang="en-US" sz="2800" dirty="0" smtClean="0"/>
              <a:t>Ideal candidates: </a:t>
            </a:r>
            <a:r>
              <a:rPr lang="en-US" sz="2800" dirty="0" err="1" smtClean="0"/>
              <a:t>asc</a:t>
            </a:r>
            <a:r>
              <a:rPr lang="en-US" sz="2800" dirty="0" smtClean="0"/>
              <a:t> AA, root aneurysm, abnormal valve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-</a:t>
            </a:r>
            <a:r>
              <a:rPr lang="en-US" sz="2800" dirty="0" smtClean="0"/>
              <a:t>Conduit: dacron </a:t>
            </a:r>
            <a:r>
              <a:rPr lang="en-US" sz="2800" dirty="0" err="1" smtClean="0"/>
              <a:t>valved</a:t>
            </a:r>
            <a:r>
              <a:rPr lang="en-US" sz="2800" dirty="0" smtClean="0"/>
              <a:t> mechanical or hand sewn </a:t>
            </a:r>
            <a:r>
              <a:rPr lang="en-US" sz="2800" dirty="0" err="1" smtClean="0"/>
              <a:t>bioprosthetic</a:t>
            </a:r>
            <a:r>
              <a:rPr lang="en-US" sz="2800" dirty="0" smtClean="0"/>
              <a:t> valve</a:t>
            </a:r>
          </a:p>
          <a:p>
            <a:pPr marL="236538" lvl="1" indent="0">
              <a:lnSpc>
                <a:spcPct val="90000"/>
              </a:lnSpc>
              <a:buNone/>
            </a:pPr>
            <a:r>
              <a:rPr lang="en-US" sz="2600" dirty="0"/>
              <a:t>M</a:t>
            </a:r>
            <a:r>
              <a:rPr lang="en-US" sz="2600" dirty="0" smtClean="0"/>
              <a:t>echanical: &lt;60yrs, no contraindication to anticoagulation, </a:t>
            </a:r>
          </a:p>
          <a:p>
            <a:pPr marL="236538" lvl="1" indent="0">
              <a:lnSpc>
                <a:spcPct val="90000"/>
              </a:lnSpc>
              <a:buNone/>
            </a:pPr>
            <a:r>
              <a:rPr lang="en-US" sz="2600" dirty="0"/>
              <a:t>B</a:t>
            </a:r>
            <a:r>
              <a:rPr lang="en-US" sz="2600" dirty="0" smtClean="0"/>
              <a:t>ioprosthesis: &gt; 65yrs, contraindication to  anticoagulation, female desiring to have child,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Outcomes: in </a:t>
            </a:r>
            <a:r>
              <a:rPr lang="en-US" sz="2800" dirty="0" err="1" smtClean="0"/>
              <a:t>Marfans</a:t>
            </a:r>
            <a:r>
              <a:rPr lang="en-US" sz="2800" dirty="0" smtClean="0"/>
              <a:t>, operative mortality 1.5% (elective), 11.7% (emergency) , survival at 10 </a:t>
            </a:r>
            <a:r>
              <a:rPr lang="en-US" sz="2800" dirty="0" err="1" smtClean="0"/>
              <a:t>yrs</a:t>
            </a:r>
            <a:r>
              <a:rPr lang="en-US" sz="2800" dirty="0"/>
              <a:t> </a:t>
            </a:r>
            <a:r>
              <a:rPr lang="en-US" sz="2800" dirty="0" smtClean="0"/>
              <a:t>50-70% </a:t>
            </a:r>
          </a:p>
          <a:p>
            <a:pPr marL="0" indent="0">
              <a:buNone/>
            </a:pPr>
            <a:r>
              <a:rPr lang="en-US" sz="1300" i="1" dirty="0"/>
              <a:t>Smith  JA, </a:t>
            </a:r>
            <a:r>
              <a:rPr lang="en-US" sz="1300" i="1" dirty="0" err="1"/>
              <a:t>Fann</a:t>
            </a:r>
            <a:r>
              <a:rPr lang="en-US" sz="1300" i="1" dirty="0"/>
              <a:t>  JI, Miller  DC  et al Surgical management of aortic dissection in patients with the </a:t>
            </a:r>
            <a:r>
              <a:rPr lang="en-US" sz="1300" i="1" dirty="0" err="1"/>
              <a:t>Marfan</a:t>
            </a:r>
            <a:r>
              <a:rPr lang="en-US" sz="1300" i="1" dirty="0"/>
              <a:t> syndrome. Circulation 1994; 90(5 </a:t>
            </a:r>
            <a:r>
              <a:rPr lang="en-US" sz="1300" i="1" dirty="0" err="1"/>
              <a:t>Pt</a:t>
            </a:r>
            <a:r>
              <a:rPr lang="en-US" sz="1300" i="1" dirty="0"/>
              <a:t> 2):II235–II242.</a:t>
            </a:r>
            <a:endParaRPr lang="en-US" sz="1300" i="1" dirty="0" smtClean="0"/>
          </a:p>
        </p:txBody>
      </p:sp>
    </p:spTree>
    <p:extLst>
      <p:ext uri="{BB962C8B-B14F-4D97-AF65-F5344CB8AC3E}">
        <p14:creationId xmlns:p14="http://schemas.microsoft.com/office/powerpoint/2010/main" val="424387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over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5" r="-1454"/>
          <a:stretch/>
        </p:blipFill>
        <p:spPr bwMode="auto">
          <a:xfrm>
            <a:off x="1141663" y="428068"/>
            <a:ext cx="5180292" cy="609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0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Root replacement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858" y="1786957"/>
            <a:ext cx="8549658" cy="42785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smtClean="0"/>
              <a:t>Replacement with Aortic homograft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-</a:t>
            </a:r>
            <a:r>
              <a:rPr lang="en-US" sz="3000" dirty="0" smtClean="0"/>
              <a:t>Ideal candidates: active annular infection+ root dilatation,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000" dirty="0" smtClean="0"/>
              <a:t>-Conduit: cryopreserved aortic homograft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000" dirty="0" smtClean="0"/>
              <a:t>Outcomes: Operative mortality 5.3%, long-term survival (8yr) 80%, long-term freedom from reoperation (8yrs) 10%</a:t>
            </a:r>
          </a:p>
          <a:p>
            <a:pPr marL="0" indent="0">
              <a:buNone/>
            </a:pPr>
            <a:r>
              <a:rPr lang="en-US" sz="1400" i="1" dirty="0"/>
              <a:t>El-</a:t>
            </a:r>
            <a:r>
              <a:rPr lang="en-US" sz="1400" i="1" dirty="0" err="1"/>
              <a:t>Hamamsy</a:t>
            </a:r>
            <a:r>
              <a:rPr lang="en-US" sz="1400" i="1" dirty="0"/>
              <a:t> I, Clark L, Stevens LM, </a:t>
            </a:r>
            <a:r>
              <a:rPr lang="en-US" sz="1400" i="1" dirty="0" err="1"/>
              <a:t>Sarang</a:t>
            </a:r>
            <a:r>
              <a:rPr lang="en-US" sz="1400" i="1" dirty="0"/>
              <a:t> Z, Melina G, et al: Late outcomes following freestyle versus homograft aortic root replacement results from a prospective randomized trial. J Am </a:t>
            </a:r>
            <a:r>
              <a:rPr lang="en-US" sz="1400" i="1" dirty="0" err="1"/>
              <a:t>Coll</a:t>
            </a:r>
            <a:r>
              <a:rPr lang="en-US" sz="1400" i="1" dirty="0"/>
              <a:t> </a:t>
            </a:r>
            <a:r>
              <a:rPr lang="en-US" sz="1400" i="1" dirty="0" err="1"/>
              <a:t>Cardiol</a:t>
            </a:r>
            <a:r>
              <a:rPr lang="en-US" sz="1400" i="1" dirty="0"/>
              <a:t> 2010; 55(4): 368-376</a:t>
            </a:r>
          </a:p>
        </p:txBody>
      </p:sp>
    </p:spTree>
    <p:extLst>
      <p:ext uri="{BB962C8B-B14F-4D97-AF65-F5344CB8AC3E}">
        <p14:creationId xmlns:p14="http://schemas.microsoft.com/office/powerpoint/2010/main" val="344736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Root replacement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092" y="1698346"/>
            <a:ext cx="8593956" cy="4666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smtClean="0"/>
              <a:t>Replacement with Aortic </a:t>
            </a:r>
            <a:r>
              <a:rPr lang="en-US" sz="3200" b="1" dirty="0" err="1" smtClean="0"/>
              <a:t>xenograft</a:t>
            </a:r>
            <a:endParaRPr lang="en-US" sz="3200" b="1" dirty="0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dirty="0"/>
              <a:t>I</a:t>
            </a:r>
            <a:r>
              <a:rPr lang="en-US" sz="2800" dirty="0" smtClean="0"/>
              <a:t>deal candidate:  patient &gt; 60yrs with diseased valve and aortic root aneurysm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dirty="0" smtClean="0"/>
              <a:t>Conduit: stent less porcine (freestyle)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Outcomes: Freedom from mod/severe AR at 8yrs was 98.7%, stable EOA for 8yrs, 10 </a:t>
            </a:r>
            <a:r>
              <a:rPr lang="en-US" sz="2800" dirty="0" err="1" smtClean="0"/>
              <a:t>yrs</a:t>
            </a:r>
            <a:r>
              <a:rPr lang="en-US" sz="2800" dirty="0" smtClean="0"/>
              <a:t> freedom from valve related death 89-96%, freedom from structural deterioration 100%</a:t>
            </a:r>
          </a:p>
          <a:p>
            <a:pPr marL="0" indent="0">
              <a:buNone/>
            </a:pPr>
            <a:r>
              <a:rPr lang="en-US" sz="1400" i="1" dirty="0"/>
              <a:t>Bach DS, </a:t>
            </a:r>
            <a:r>
              <a:rPr lang="en-US" sz="1400" i="1" dirty="0" err="1"/>
              <a:t>Kon</a:t>
            </a:r>
            <a:r>
              <a:rPr lang="en-US" sz="1400" i="1" dirty="0"/>
              <a:t> </a:t>
            </a:r>
            <a:r>
              <a:rPr lang="en-US" sz="1400" i="1" dirty="0" smtClean="0"/>
              <a:t>ND Long</a:t>
            </a:r>
            <a:r>
              <a:rPr lang="en-US" sz="1400" i="1" dirty="0"/>
              <a:t>-term clinical outcomes 15 years after aortic valve replacement with the Freestyle stentless aortic </a:t>
            </a:r>
            <a:r>
              <a:rPr lang="en-US" sz="1400" i="1" dirty="0" smtClean="0"/>
              <a:t>bioprosthesis. </a:t>
            </a:r>
            <a:r>
              <a:rPr lang="is-IS" sz="1400" i="1" dirty="0" smtClean="0"/>
              <a:t>Ann </a:t>
            </a:r>
            <a:r>
              <a:rPr lang="is-IS" sz="1400" i="1" dirty="0"/>
              <a:t>Thorac Surg. 2014 Feb;97(2):544-51</a:t>
            </a:r>
            <a:r>
              <a:rPr lang="is-IS" i="1" dirty="0"/>
              <a:t>.</a:t>
            </a:r>
            <a:endParaRPr lang="en-US" i="1" dirty="0" smtClean="0"/>
          </a:p>
          <a:p>
            <a:pPr marL="0" indent="0">
              <a:buNone/>
            </a:pPr>
            <a:endParaRPr lang="en-US" sz="1500" i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23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Root replacement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727" y="1757420"/>
            <a:ext cx="8638256" cy="4799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Pulmonary </a:t>
            </a:r>
            <a:r>
              <a:rPr lang="en-US" sz="3200" b="1" dirty="0" err="1" smtClean="0"/>
              <a:t>autograft</a:t>
            </a:r>
            <a:endParaRPr lang="en-US" sz="3200" b="1" dirty="0" smtClean="0"/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800" dirty="0" smtClean="0"/>
              <a:t>Very young patient needing replacement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800" dirty="0" smtClean="0"/>
              <a:t>Controversial in adult,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800" dirty="0" smtClean="0"/>
              <a:t>Conduit: pulmonary </a:t>
            </a:r>
            <a:r>
              <a:rPr lang="en-US" sz="2800" dirty="0" err="1" smtClean="0"/>
              <a:t>autograft</a:t>
            </a:r>
            <a:endParaRPr lang="en-US" sz="2800" dirty="0" smtClean="0"/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800" dirty="0" smtClean="0"/>
              <a:t>Homograft needed in pulmonary position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 smtClean="0"/>
              <a:t>Outcomes: Freedom from endocarditis at 13 </a:t>
            </a:r>
            <a:r>
              <a:rPr lang="en-US" sz="2800" dirty="0" err="1" smtClean="0"/>
              <a:t>yrs</a:t>
            </a:r>
            <a:r>
              <a:rPr lang="en-US" sz="2800" dirty="0" smtClean="0"/>
              <a:t> : 97%, actuarial survival at 10 </a:t>
            </a:r>
            <a:r>
              <a:rPr lang="en-US" sz="2800" dirty="0" err="1" smtClean="0"/>
              <a:t>yrs</a:t>
            </a:r>
            <a:r>
              <a:rPr lang="en-US" sz="2800" dirty="0" smtClean="0"/>
              <a:t>: 97% , </a:t>
            </a:r>
            <a:r>
              <a:rPr lang="en-US" sz="2800" dirty="0" err="1" smtClean="0"/>
              <a:t>periop</a:t>
            </a:r>
            <a:r>
              <a:rPr lang="en-US" sz="2800" dirty="0" smtClean="0"/>
              <a:t> mortality &lt;1%</a:t>
            </a:r>
          </a:p>
          <a:p>
            <a:pPr marL="0" indent="0">
              <a:buNone/>
            </a:pPr>
            <a:r>
              <a:rPr lang="en-US" sz="1400" i="1" dirty="0" smtClean="0"/>
              <a:t>El </a:t>
            </a:r>
            <a:r>
              <a:rPr lang="en-US" sz="1400" i="1" dirty="0" err="1" smtClean="0"/>
              <a:t>hamamsy</a:t>
            </a:r>
            <a:r>
              <a:rPr lang="en-US" sz="1400" i="1" dirty="0" smtClean="0"/>
              <a:t> I et al ,Long</a:t>
            </a:r>
            <a:r>
              <a:rPr lang="en-US" sz="1400" i="1" dirty="0"/>
              <a:t>-term outcomes after </a:t>
            </a:r>
            <a:r>
              <a:rPr lang="en-US" sz="1400" i="1" dirty="0" err="1"/>
              <a:t>autograft</a:t>
            </a:r>
            <a:r>
              <a:rPr lang="en-US" sz="1400" i="1" dirty="0"/>
              <a:t> versus homograft aortic root replacement in adults with aortic valve disease: a </a:t>
            </a:r>
            <a:r>
              <a:rPr lang="en-US" sz="1400" i="1" dirty="0" err="1"/>
              <a:t>randomised</a:t>
            </a:r>
            <a:r>
              <a:rPr lang="en-US" sz="1400" i="1" dirty="0"/>
              <a:t> controlled trial</a:t>
            </a:r>
            <a:r>
              <a:rPr lang="en-US" sz="1400" i="1" dirty="0" smtClean="0"/>
              <a:t>. </a:t>
            </a:r>
            <a:r>
              <a:rPr lang="ro-RO" sz="1400" i="1" u="sng" dirty="0"/>
              <a:t>Lancet. 2010 Aug 14;376(9740):524-31.</a:t>
            </a:r>
            <a:endParaRPr lang="en-US" sz="1400" i="1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53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092" y="1852705"/>
            <a:ext cx="8564424" cy="4212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Reduction aortoplasty +/- wrapping</a:t>
            </a:r>
          </a:p>
          <a:p>
            <a:pPr marL="0" indent="0">
              <a:buNone/>
            </a:pPr>
            <a:r>
              <a:rPr lang="en-US" sz="2800" b="1" dirty="0" smtClean="0"/>
              <a:t> - </a:t>
            </a:r>
            <a:r>
              <a:rPr lang="en-US" sz="2800" dirty="0" smtClean="0"/>
              <a:t>Elderly patient unfit for complex surgery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 smtClean="0"/>
              <a:t>Hybrid and stent graft approaches</a:t>
            </a:r>
          </a:p>
          <a:p>
            <a:pPr marL="0" indent="0">
              <a:buNone/>
            </a:pPr>
            <a:r>
              <a:rPr lang="en-US" sz="2800" b="1" dirty="0" smtClean="0"/>
              <a:t>-</a:t>
            </a:r>
            <a:r>
              <a:rPr lang="en-US" sz="2800" dirty="0" smtClean="0"/>
              <a:t>    Evidence from large studies on benefit still lacking </a:t>
            </a:r>
            <a:endParaRPr lang="en-US" sz="2800" b="1" dirty="0" smtClean="0"/>
          </a:p>
          <a:p>
            <a:pPr>
              <a:buFontTx/>
              <a:buChar char="-"/>
            </a:pPr>
            <a:r>
              <a:rPr lang="en-US" sz="2800" dirty="0" smtClean="0"/>
              <a:t> May offer option for high risk surgical candidates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2705" y="750808"/>
            <a:ext cx="43240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Other procedures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8787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35" y="244158"/>
            <a:ext cx="8739346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Deep hypothermic circulatory arrest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091" y="1698346"/>
            <a:ext cx="8623489" cy="46815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Aneurysm involving the proximal arch requiring open distal anastomosis necessitating DHCA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Simple and gives bloodless </a:t>
            </a:r>
            <a:r>
              <a:rPr lang="en-US" sz="2800" dirty="0" smtClean="0"/>
              <a:t>field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Circulatory arrest at 18-20</a:t>
            </a:r>
            <a:r>
              <a:rPr lang="en-US" sz="2800" baseline="30000" dirty="0" smtClean="0"/>
              <a:t>0</a:t>
            </a:r>
            <a:r>
              <a:rPr lang="en-US" sz="2800" dirty="0"/>
              <a:t>C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Safe arrest time 25-30 min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Longer periods  </a:t>
            </a:r>
            <a:r>
              <a:rPr lang="en-US" sz="2800" smtClean="0"/>
              <a:t>have shown worse </a:t>
            </a:r>
            <a:r>
              <a:rPr lang="en-US" sz="2800" dirty="0" smtClean="0"/>
              <a:t>outcomes,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In addition to basic monitoring: EEG, NIRS, Temp probe at two sites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066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59" y="1807882"/>
            <a:ext cx="8496201" cy="452717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600" b="1" dirty="0"/>
              <a:t>E</a:t>
            </a:r>
            <a:r>
              <a:rPr lang="en-US" sz="4600" b="1" dirty="0" smtClean="0"/>
              <a:t>pidemiology</a:t>
            </a:r>
          </a:p>
          <a:p>
            <a:r>
              <a:rPr lang="en-US" sz="4000" dirty="0" smtClean="0"/>
              <a:t>Estimated  10/100,000 adults</a:t>
            </a:r>
          </a:p>
          <a:p>
            <a:r>
              <a:rPr lang="en-US" sz="4000" dirty="0"/>
              <a:t>Thoracic aortic aneurysm Incidence: increased 3x</a:t>
            </a:r>
          </a:p>
          <a:p>
            <a:endParaRPr lang="en-US" sz="40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sz="1400" i="1" dirty="0" smtClean="0"/>
          </a:p>
          <a:p>
            <a:pPr marL="0" indent="0">
              <a:buNone/>
            </a:pPr>
            <a:r>
              <a:rPr lang="en-US" sz="1400" i="1" dirty="0" smtClean="0"/>
              <a:t>Clouse WD, </a:t>
            </a:r>
            <a:r>
              <a:rPr lang="en-US" sz="1400" i="1" dirty="0" err="1" smtClean="0"/>
              <a:t>Hallett</a:t>
            </a:r>
            <a:r>
              <a:rPr lang="en-US" sz="1400" i="1" dirty="0" smtClean="0"/>
              <a:t> JW </a:t>
            </a:r>
            <a:r>
              <a:rPr lang="en-US" sz="1400" i="1" dirty="0" err="1" smtClean="0"/>
              <a:t>Jr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Schaff</a:t>
            </a:r>
            <a:r>
              <a:rPr lang="en-US" sz="1400" i="1" dirty="0" smtClean="0"/>
              <a:t> HV, </a:t>
            </a:r>
            <a:r>
              <a:rPr lang="en-US" sz="1400" i="1" dirty="0" err="1" smtClean="0"/>
              <a:t>Gayari</a:t>
            </a:r>
            <a:r>
              <a:rPr lang="en-US" sz="1400" i="1" dirty="0" smtClean="0"/>
              <a:t> MM, </a:t>
            </a:r>
            <a:r>
              <a:rPr lang="en-US" sz="1400" i="1" dirty="0" err="1" smtClean="0"/>
              <a:t>Ilstrup</a:t>
            </a:r>
            <a:r>
              <a:rPr lang="en-US" sz="1400" i="1" dirty="0" smtClean="0"/>
              <a:t> DM, Melton LJ 3</a:t>
            </a:r>
            <a:r>
              <a:rPr lang="en-US" sz="1400" i="1" baseline="30000" dirty="0" smtClean="0"/>
              <a:t>rd</a:t>
            </a:r>
            <a:r>
              <a:rPr lang="en-US" sz="1400" i="1" dirty="0" smtClean="0"/>
              <a:t>Improved prognosis of thoracic aortic aneurysms: a population-based study JAMA. 1998;280(22):1926.</a:t>
            </a:r>
            <a:endParaRPr lang="en-US" sz="1400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883988"/>
              </p:ext>
            </p:extLst>
          </p:nvPr>
        </p:nvGraphicFramePr>
        <p:xfrm>
          <a:off x="552193" y="3948808"/>
          <a:ext cx="786877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4388"/>
                <a:gridCol w="3934388"/>
              </a:tblGrid>
              <a:tr h="279283">
                <a:tc>
                  <a:txBody>
                    <a:bodyPr/>
                    <a:lstStyle/>
                    <a:p>
                      <a:r>
                        <a:rPr lang="en-US" dirty="0" smtClean="0"/>
                        <a:t>Ascending aorta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45%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283">
                <a:tc>
                  <a:txBody>
                    <a:bodyPr/>
                    <a:lstStyle/>
                    <a:p>
                      <a:r>
                        <a:rPr lang="en-US" dirty="0" smtClean="0"/>
                        <a:t>Descending aorta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35%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283">
                <a:tc>
                  <a:txBody>
                    <a:bodyPr/>
                    <a:lstStyle/>
                    <a:p>
                      <a:r>
                        <a:rPr lang="en-US" dirty="0" smtClean="0"/>
                        <a:t>Arch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10%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28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thoracoabdominal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10%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39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92" y="244158"/>
            <a:ext cx="8878208" cy="13398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Deep hypothermic circulatory arrest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792" y="1757420"/>
            <a:ext cx="8534893" cy="459292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/>
              <a:t>Circulatory management</a:t>
            </a:r>
            <a:r>
              <a:rPr lang="en-US" sz="2800" dirty="0"/>
              <a:t>: </a:t>
            </a:r>
            <a:r>
              <a:rPr lang="en-US" sz="2800" dirty="0" err="1"/>
              <a:t>cannulation</a:t>
            </a:r>
            <a:r>
              <a:rPr lang="en-US" sz="2800" dirty="0"/>
              <a:t> strategies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 A</a:t>
            </a:r>
            <a:r>
              <a:rPr lang="en-US" sz="2800" dirty="0" smtClean="0"/>
              <a:t>rterial</a:t>
            </a:r>
            <a:r>
              <a:rPr lang="en-US" sz="2800" dirty="0"/>
              <a:t>: </a:t>
            </a:r>
          </a:p>
          <a:p>
            <a:pPr lvl="5">
              <a:lnSpc>
                <a:spcPct val="90000"/>
              </a:lnSpc>
            </a:pPr>
            <a:r>
              <a:rPr lang="en-US" sz="2800" dirty="0"/>
              <a:t>central </a:t>
            </a:r>
            <a:r>
              <a:rPr lang="en-US" sz="2800" dirty="0" err="1" smtClean="0"/>
              <a:t>cannulation</a:t>
            </a:r>
            <a:r>
              <a:rPr lang="en-US" sz="2800" dirty="0" smtClean="0"/>
              <a:t> (arch</a:t>
            </a:r>
            <a:r>
              <a:rPr lang="en-US" sz="2800" dirty="0"/>
              <a:t>) stab or </a:t>
            </a:r>
            <a:r>
              <a:rPr lang="en-US" sz="2800" dirty="0" err="1"/>
              <a:t>S</a:t>
            </a:r>
            <a:r>
              <a:rPr lang="en-US" sz="2800" dirty="0" err="1" smtClean="0"/>
              <a:t>eldinger</a:t>
            </a:r>
            <a:r>
              <a:rPr lang="en-US" sz="2800" dirty="0" smtClean="0"/>
              <a:t> </a:t>
            </a:r>
            <a:r>
              <a:rPr lang="en-US" sz="2800" dirty="0"/>
              <a:t>technique </a:t>
            </a:r>
          </a:p>
          <a:p>
            <a:pPr lvl="5">
              <a:lnSpc>
                <a:spcPct val="90000"/>
              </a:lnSpc>
            </a:pPr>
            <a:r>
              <a:rPr lang="en-US" sz="2800" dirty="0"/>
              <a:t>right axillary artery: through dacron graft</a:t>
            </a:r>
          </a:p>
          <a:p>
            <a:pPr lvl="5">
              <a:lnSpc>
                <a:spcPct val="90000"/>
              </a:lnSpc>
            </a:pPr>
            <a:r>
              <a:rPr lang="en-US" sz="2800" dirty="0"/>
              <a:t>femoral artery: avoid in atheroma of descending </a:t>
            </a:r>
            <a:r>
              <a:rPr lang="en-US" sz="2800" dirty="0" smtClean="0"/>
              <a:t>aorta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V</a:t>
            </a:r>
            <a:r>
              <a:rPr lang="en-US" sz="2800" dirty="0" smtClean="0"/>
              <a:t>enous</a:t>
            </a:r>
            <a:r>
              <a:rPr lang="en-US" sz="2800" dirty="0"/>
              <a:t>: Dual stage or </a:t>
            </a:r>
            <a:r>
              <a:rPr lang="en-US" sz="2800" dirty="0" err="1"/>
              <a:t>bicaval</a:t>
            </a:r>
            <a:r>
              <a:rPr lang="en-US" sz="2800" dirty="0"/>
              <a:t>  in concomitant MV/TR repair or retrograde cerebral perfusion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86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60" y="1812153"/>
            <a:ext cx="8593957" cy="4253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Circulatory management</a:t>
            </a:r>
            <a:r>
              <a:rPr lang="en-US" sz="2800" dirty="0"/>
              <a:t>: </a:t>
            </a:r>
            <a:r>
              <a:rPr lang="en-US" sz="2800" dirty="0" smtClean="0"/>
              <a:t>cooling </a:t>
            </a:r>
          </a:p>
          <a:p>
            <a:pPr lvl="2" indent="-342900"/>
            <a:r>
              <a:rPr lang="en-US" sz="2800" dirty="0" smtClean="0"/>
              <a:t>CPB, head cooling jacket, cool to 12-18</a:t>
            </a:r>
            <a:r>
              <a:rPr lang="en-US" sz="2800" baseline="30000" dirty="0" smtClean="0"/>
              <a:t>0</a:t>
            </a:r>
            <a:r>
              <a:rPr lang="en-US" sz="2800" dirty="0"/>
              <a:t>C</a:t>
            </a:r>
          </a:p>
          <a:p>
            <a:pPr lvl="2" indent="-342900"/>
            <a:r>
              <a:rPr lang="en-US" sz="2800" dirty="0" smtClean="0"/>
              <a:t>Cooling </a:t>
            </a:r>
            <a:r>
              <a:rPr lang="en-US" sz="2800" dirty="0"/>
              <a:t>to EEG silence preferred over choosing a </a:t>
            </a:r>
            <a:r>
              <a:rPr lang="en-US" sz="2800" dirty="0" smtClean="0"/>
              <a:t>threshold</a:t>
            </a:r>
          </a:p>
          <a:p>
            <a:pPr lvl="2" indent="-342900"/>
            <a:r>
              <a:rPr lang="en-US" sz="2800" dirty="0"/>
              <a:t>M</a:t>
            </a:r>
            <a:r>
              <a:rPr lang="en-US" sz="2800" dirty="0" smtClean="0"/>
              <a:t>aintain </a:t>
            </a:r>
            <a:r>
              <a:rPr lang="en-US" sz="2800" dirty="0"/>
              <a:t>2-</a:t>
            </a:r>
            <a:r>
              <a:rPr lang="en-US" sz="2800" dirty="0" smtClean="0"/>
              <a:t>3</a:t>
            </a:r>
            <a:r>
              <a:rPr lang="en-US" sz="2800" baseline="30000" dirty="0" smtClean="0"/>
              <a:t>0</a:t>
            </a:r>
            <a:r>
              <a:rPr lang="en-US" sz="2800" dirty="0"/>
              <a:t>C</a:t>
            </a:r>
            <a:r>
              <a:rPr lang="en-US" sz="2800" dirty="0" smtClean="0"/>
              <a:t> </a:t>
            </a:r>
            <a:r>
              <a:rPr lang="en-US" sz="2800" dirty="0"/>
              <a:t>gradient between arterial and venous </a:t>
            </a:r>
            <a:r>
              <a:rPr lang="en-US" sz="2800" dirty="0" smtClean="0"/>
              <a:t>flow - </a:t>
            </a:r>
            <a:r>
              <a:rPr lang="en-US" sz="2800" dirty="0"/>
              <a:t>even </a:t>
            </a:r>
            <a:r>
              <a:rPr lang="en-US" sz="2800" dirty="0" smtClean="0"/>
              <a:t>cooling</a:t>
            </a:r>
          </a:p>
          <a:p>
            <a:pPr lvl="2" indent="-342900"/>
            <a:r>
              <a:rPr lang="en-US" sz="2800" dirty="0" smtClean="0"/>
              <a:t>22-25</a:t>
            </a:r>
            <a:r>
              <a:rPr lang="en-US" sz="2800" baseline="30000" dirty="0" smtClean="0"/>
              <a:t>0</a:t>
            </a:r>
            <a:r>
              <a:rPr lang="en-US" sz="2800" dirty="0"/>
              <a:t>C</a:t>
            </a:r>
            <a:r>
              <a:rPr lang="en-US" sz="2800" dirty="0" smtClean="0"/>
              <a:t> if using Retrograde cerebral perfusion or Selective </a:t>
            </a:r>
            <a:r>
              <a:rPr lang="en-US" sz="2800" dirty="0" err="1" smtClean="0"/>
              <a:t>antegrade</a:t>
            </a:r>
            <a:r>
              <a:rPr lang="en-US" sz="2800" dirty="0" smtClean="0"/>
              <a:t> cerebral perfusion</a:t>
            </a:r>
          </a:p>
          <a:p>
            <a:pPr marL="465138" lvl="2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260" y="679339"/>
            <a:ext cx="8785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Deep hypothermic circulatory arrest</a:t>
            </a:r>
          </a:p>
        </p:txBody>
      </p:sp>
    </p:spTree>
    <p:extLst>
      <p:ext uri="{BB962C8B-B14F-4D97-AF65-F5344CB8AC3E}">
        <p14:creationId xmlns:p14="http://schemas.microsoft.com/office/powerpoint/2010/main" val="205036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026" y="1584008"/>
            <a:ext cx="8564425" cy="476633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500" b="1" dirty="0" smtClean="0"/>
              <a:t>Cerebral protection strategies</a:t>
            </a:r>
          </a:p>
          <a:p>
            <a:pPr marL="0" indent="0">
              <a:buNone/>
            </a:pPr>
            <a:r>
              <a:rPr lang="en-US" sz="3000" dirty="0"/>
              <a:t>H</a:t>
            </a:r>
            <a:r>
              <a:rPr lang="en-US" sz="3000" dirty="0" smtClean="0"/>
              <a:t>ypothermia, retrograde cerebral perfusion (CP),  selective </a:t>
            </a:r>
            <a:r>
              <a:rPr lang="en-US" sz="3000" dirty="0" err="1" smtClean="0"/>
              <a:t>antegrade</a:t>
            </a:r>
            <a:r>
              <a:rPr lang="en-US" sz="3000" dirty="0" smtClean="0"/>
              <a:t> CP, pharmacological adjuncts</a:t>
            </a:r>
          </a:p>
          <a:p>
            <a:pPr>
              <a:lnSpc>
                <a:spcPct val="90000"/>
              </a:lnSpc>
              <a:buFont typeface="Wingdings" charset="2"/>
              <a:buChar char="q"/>
            </a:pPr>
            <a:r>
              <a:rPr lang="en-US" sz="3000" dirty="0" smtClean="0"/>
              <a:t>Hypothermia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000" dirty="0" smtClean="0"/>
              <a:t>- Patient cooled to 18-20</a:t>
            </a:r>
            <a:r>
              <a:rPr lang="en-US" sz="3000" baseline="30000" dirty="0" smtClean="0"/>
              <a:t>0</a:t>
            </a:r>
            <a:r>
              <a:rPr lang="en-US" sz="3000" dirty="0" smtClean="0"/>
              <a:t>C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000" dirty="0" smtClean="0"/>
              <a:t>- Safe arrest time 25-30 min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000" dirty="0" smtClean="0"/>
              <a:t>- </a:t>
            </a:r>
            <a:r>
              <a:rPr lang="en-US" sz="3000" dirty="0" err="1" smtClean="0"/>
              <a:t>Bispectral</a:t>
            </a:r>
            <a:r>
              <a:rPr lang="en-US" sz="3000" dirty="0" smtClean="0"/>
              <a:t> index or jugular venous bulb oxygen saturation monitoring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000" dirty="0" smtClean="0"/>
              <a:t>-Disadvantages: coagulopathy, long CPB time, renal and neurological dysfunction</a:t>
            </a:r>
          </a:p>
          <a:p>
            <a:pPr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026" y="514122"/>
            <a:ext cx="9653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/>
              <a:t>Deep hypothermic circulatory arrest</a:t>
            </a:r>
          </a:p>
        </p:txBody>
      </p:sp>
    </p:spTree>
    <p:extLst>
      <p:ext uri="{BB962C8B-B14F-4D97-AF65-F5344CB8AC3E}">
        <p14:creationId xmlns:p14="http://schemas.microsoft.com/office/powerpoint/2010/main" val="219649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325" y="1613543"/>
            <a:ext cx="8549657" cy="47503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800" b="1" dirty="0"/>
              <a:t>Cerebral protection </a:t>
            </a:r>
            <a:r>
              <a:rPr lang="en-US" sz="3800" b="1" dirty="0" smtClean="0"/>
              <a:t>strategies</a:t>
            </a:r>
          </a:p>
          <a:p>
            <a:pPr>
              <a:buFont typeface="Wingdings" charset="2"/>
              <a:buChar char="q"/>
            </a:pPr>
            <a:r>
              <a:rPr lang="en-US" sz="3000" dirty="0" smtClean="0"/>
              <a:t>Retrograde cerebral perfusion</a:t>
            </a:r>
          </a:p>
          <a:p>
            <a:pPr>
              <a:buFontTx/>
              <a:buChar char="-"/>
            </a:pPr>
            <a:r>
              <a:rPr lang="en-US" sz="3000" dirty="0" smtClean="0"/>
              <a:t>Adjunct to DHCA</a:t>
            </a:r>
          </a:p>
          <a:p>
            <a:pPr>
              <a:buFontTx/>
              <a:buChar char="-"/>
            </a:pPr>
            <a:r>
              <a:rPr lang="en-US" sz="3000" dirty="0" smtClean="0"/>
              <a:t>Maintain cerebral hypothermia and perfusion, washout of embolic debris,</a:t>
            </a:r>
            <a:r>
              <a:rPr lang="en-US" sz="3000" dirty="0"/>
              <a:t> </a:t>
            </a:r>
            <a:r>
              <a:rPr lang="en-US" sz="3000" dirty="0" smtClean="0"/>
              <a:t> </a:t>
            </a:r>
          </a:p>
          <a:p>
            <a:pPr>
              <a:buFontTx/>
              <a:buChar char="-"/>
            </a:pPr>
            <a:r>
              <a:rPr lang="en-US" sz="3000" dirty="0" smtClean="0"/>
              <a:t>24F wire reinforced cannula in SVC beyond </a:t>
            </a:r>
            <a:r>
              <a:rPr lang="en-US" sz="3000" dirty="0" err="1" smtClean="0"/>
              <a:t>azygous</a:t>
            </a:r>
            <a:endParaRPr lang="en-US" sz="3000" dirty="0" smtClean="0"/>
          </a:p>
          <a:p>
            <a:pPr>
              <a:buFontTx/>
              <a:buChar char="-"/>
            </a:pPr>
            <a:r>
              <a:rPr lang="en-US" sz="3000" dirty="0" smtClean="0"/>
              <a:t>Flow rates 200-300 cc/</a:t>
            </a:r>
            <a:r>
              <a:rPr lang="en-US" sz="3000" dirty="0"/>
              <a:t>min, </a:t>
            </a:r>
            <a:r>
              <a:rPr lang="en-US" sz="3000" dirty="0" smtClean="0"/>
              <a:t> </a:t>
            </a:r>
            <a:r>
              <a:rPr lang="en-US" sz="3000" dirty="0" err="1" smtClean="0"/>
              <a:t>perfusate</a:t>
            </a:r>
            <a:r>
              <a:rPr lang="en-US" sz="3000" dirty="0" smtClean="0"/>
              <a:t> at 12-18</a:t>
            </a:r>
            <a:r>
              <a:rPr lang="en-US" sz="3000" baseline="30000" dirty="0" smtClean="0"/>
              <a:t>0</a:t>
            </a:r>
            <a:r>
              <a:rPr lang="en-US" sz="3000" dirty="0" smtClean="0"/>
              <a:t>C, </a:t>
            </a:r>
            <a:r>
              <a:rPr lang="en-US" sz="3000" dirty="0" err="1" smtClean="0"/>
              <a:t>Trendelenburg</a:t>
            </a:r>
            <a:r>
              <a:rPr lang="en-US" sz="3000" dirty="0" smtClean="0"/>
              <a:t> </a:t>
            </a:r>
            <a:r>
              <a:rPr lang="en-US" sz="3000" dirty="0"/>
              <a:t>position</a:t>
            </a:r>
            <a:endParaRPr lang="en-US" sz="3000" dirty="0" smtClean="0"/>
          </a:p>
          <a:p>
            <a:pPr>
              <a:buFontTx/>
              <a:buChar char="-"/>
            </a:pPr>
            <a:r>
              <a:rPr lang="en-US" sz="3000" dirty="0" smtClean="0"/>
              <a:t>Pressure in right Internal jugular maintained at 25mmHg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5324" y="574797"/>
            <a:ext cx="884867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/>
              <a:t>Deep hypothermic circulatory arrest</a:t>
            </a:r>
          </a:p>
        </p:txBody>
      </p:sp>
    </p:spTree>
    <p:extLst>
      <p:ext uri="{BB962C8B-B14F-4D97-AF65-F5344CB8AC3E}">
        <p14:creationId xmlns:p14="http://schemas.microsoft.com/office/powerpoint/2010/main" val="311022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9" y="1584008"/>
            <a:ext cx="8564423" cy="476566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6700" b="1" dirty="0"/>
              <a:t>Cerebral protection strategies</a:t>
            </a:r>
          </a:p>
          <a:p>
            <a:pPr>
              <a:lnSpc>
                <a:spcPct val="90000"/>
              </a:lnSpc>
              <a:buFont typeface="Wingdings" charset="2"/>
              <a:buChar char="q"/>
            </a:pPr>
            <a:r>
              <a:rPr lang="en-US" sz="5900" dirty="0" smtClean="0"/>
              <a:t>Ante grade selective cerebral perfusion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5900" dirty="0" smtClean="0"/>
              <a:t>- Beneficial over RCP if circulatory arrest &gt; 35-45min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5900" dirty="0" smtClean="0"/>
              <a:t>- Direct cannulation</a:t>
            </a:r>
            <a:r>
              <a:rPr lang="en-US" sz="5900" dirty="0"/>
              <a:t> </a:t>
            </a:r>
            <a:r>
              <a:rPr lang="en-US" sz="5900" dirty="0" smtClean="0"/>
              <a:t>of head vessels with balloon tipped cannula or right axillary artery cannulation : contralateral ischemia may occur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5900" dirty="0" smtClean="0"/>
              <a:t>-Perfusate flow of 10cc/kg/min with pressure of 40-70mmHg at 10-18</a:t>
            </a:r>
            <a:r>
              <a:rPr lang="en-US" sz="5900" baseline="30000" dirty="0" smtClean="0"/>
              <a:t>0</a:t>
            </a:r>
            <a:r>
              <a:rPr lang="en-US" sz="5900" dirty="0"/>
              <a:t>C</a:t>
            </a:r>
            <a:endParaRPr lang="en-US" sz="5900" dirty="0" smtClean="0"/>
          </a:p>
          <a:p>
            <a:pPr>
              <a:lnSpc>
                <a:spcPct val="90000"/>
              </a:lnSpc>
              <a:buFont typeface="Wingdings" charset="2"/>
              <a:buChar char="q"/>
            </a:pPr>
            <a:r>
              <a:rPr lang="en-US" sz="5900" dirty="0" smtClean="0"/>
              <a:t>Pharmacological protection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5900" dirty="0" smtClean="0"/>
              <a:t>- Barbiturates ? /steroids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0559" y="405690"/>
            <a:ext cx="856442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/>
              <a:t>Deep hypothermic circulatory arrest</a:t>
            </a:r>
          </a:p>
        </p:txBody>
      </p:sp>
    </p:spTree>
    <p:extLst>
      <p:ext uri="{BB962C8B-B14F-4D97-AF65-F5344CB8AC3E}">
        <p14:creationId xmlns:p14="http://schemas.microsoft.com/office/powerpoint/2010/main" val="12590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194" y="1584008"/>
            <a:ext cx="8966805" cy="5273991"/>
          </a:xfrm>
        </p:spPr>
        <p:txBody>
          <a:bodyPr>
            <a:noAutofit/>
          </a:bodyPr>
          <a:lstStyle/>
          <a:p>
            <a:pPr marL="0" indent="0">
              <a:lnSpc>
                <a:spcPct val="60000"/>
              </a:lnSpc>
              <a:buNone/>
            </a:pPr>
            <a:r>
              <a:rPr lang="en-US" sz="2800" b="1" dirty="0" smtClean="0"/>
              <a:t>Early:</a:t>
            </a:r>
          </a:p>
          <a:p>
            <a:pPr>
              <a:lnSpc>
                <a:spcPct val="60000"/>
              </a:lnSpc>
              <a:buFont typeface="Arial"/>
              <a:buChar char="•"/>
            </a:pPr>
            <a:r>
              <a:rPr lang="en-US" sz="2800" dirty="0"/>
              <a:t>B</a:t>
            </a:r>
            <a:r>
              <a:rPr lang="en-US" sz="2800" dirty="0" smtClean="0"/>
              <a:t>leeding 2.4-11%</a:t>
            </a:r>
          </a:p>
          <a:p>
            <a:pPr>
              <a:lnSpc>
                <a:spcPct val="60000"/>
              </a:lnSpc>
              <a:buFont typeface="Arial"/>
              <a:buChar char="•"/>
            </a:pPr>
            <a:r>
              <a:rPr lang="en-US" sz="2800" dirty="0"/>
              <a:t>S</a:t>
            </a:r>
            <a:r>
              <a:rPr lang="en-US" sz="2800" dirty="0" smtClean="0"/>
              <a:t>troke 1.9-5%</a:t>
            </a:r>
          </a:p>
          <a:p>
            <a:pPr>
              <a:lnSpc>
                <a:spcPct val="60000"/>
              </a:lnSpc>
              <a:buFont typeface="Arial"/>
              <a:buChar char="•"/>
            </a:pPr>
            <a:r>
              <a:rPr lang="en-US" sz="2800" dirty="0"/>
              <a:t>P</a:t>
            </a:r>
            <a:r>
              <a:rPr lang="en-US" sz="2800" dirty="0" smtClean="0"/>
              <a:t>ulmonary dysfunction: ARDS 0.5-1.7%</a:t>
            </a:r>
          </a:p>
          <a:p>
            <a:pPr>
              <a:lnSpc>
                <a:spcPct val="60000"/>
              </a:lnSpc>
              <a:buFont typeface="Arial"/>
              <a:buChar char="•"/>
            </a:pPr>
            <a:r>
              <a:rPr lang="en-US" sz="2800" dirty="0"/>
              <a:t>M</a:t>
            </a:r>
            <a:r>
              <a:rPr lang="en-US" sz="2800" dirty="0" smtClean="0"/>
              <a:t>yocardial dysfunction: 18-25% requiring support</a:t>
            </a:r>
          </a:p>
          <a:p>
            <a:pPr>
              <a:lnSpc>
                <a:spcPct val="60000"/>
              </a:lnSpc>
              <a:buFont typeface="Arial"/>
              <a:buChar char="•"/>
            </a:pPr>
            <a:r>
              <a:rPr lang="en-US" sz="2800" dirty="0" err="1"/>
              <a:t>P</a:t>
            </a:r>
            <a:r>
              <a:rPr lang="en-US" sz="2800" dirty="0" err="1" smtClean="0"/>
              <a:t>eriop</a:t>
            </a:r>
            <a:r>
              <a:rPr lang="en-US" sz="2800" dirty="0" smtClean="0"/>
              <a:t> mortality: 1.7-17.1%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2800" b="1" dirty="0" smtClean="0"/>
              <a:t>Late:</a:t>
            </a:r>
          </a:p>
          <a:p>
            <a:pPr>
              <a:lnSpc>
                <a:spcPct val="60000"/>
              </a:lnSpc>
            </a:pPr>
            <a:r>
              <a:rPr lang="en-US" sz="2800" dirty="0"/>
              <a:t>L</a:t>
            </a:r>
            <a:r>
              <a:rPr lang="en-US" sz="2800" dirty="0" smtClean="0"/>
              <a:t>ate mortality</a:t>
            </a:r>
          </a:p>
          <a:p>
            <a:pPr>
              <a:lnSpc>
                <a:spcPct val="60000"/>
              </a:lnSpc>
            </a:pPr>
            <a:r>
              <a:rPr lang="en-US" sz="2800" dirty="0"/>
              <a:t>R</a:t>
            </a:r>
            <a:r>
              <a:rPr lang="en-US" sz="2800" dirty="0" smtClean="0"/>
              <a:t>eoperation: pseudoaneurysm, progression of disease, </a:t>
            </a:r>
          </a:p>
          <a:p>
            <a:pPr>
              <a:lnSpc>
                <a:spcPct val="60000"/>
              </a:lnSpc>
            </a:pPr>
            <a:r>
              <a:rPr lang="en-US" sz="2800" dirty="0"/>
              <a:t>G</a:t>
            </a:r>
            <a:r>
              <a:rPr lang="en-US" sz="2800" dirty="0" smtClean="0"/>
              <a:t>raft infection: 0.9-6%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36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857" y="2362917"/>
            <a:ext cx="8490593" cy="3352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Current data shows preemptive surgery on the ascending aorta has much less mortality rate than that in the natural history of rupture, dissection or other aneurysm related death.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949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1604963" lvl="7" indent="0">
              <a:buNone/>
            </a:pPr>
            <a:r>
              <a:rPr lang="en-US" sz="4400" dirty="0" smtClean="0"/>
              <a:t>Thank you.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7093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966" y="1703293"/>
            <a:ext cx="8539996" cy="4661981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sz="3200" b="1" dirty="0" smtClean="0"/>
              <a:t>Etiology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800" dirty="0"/>
              <a:t> </a:t>
            </a:r>
            <a:r>
              <a:rPr lang="en-US" sz="2800" dirty="0" smtClean="0"/>
              <a:t>1. Medial degeneration: </a:t>
            </a:r>
          </a:p>
          <a:p>
            <a:pPr lvl="2" indent="-342900">
              <a:lnSpc>
                <a:spcPct val="70000"/>
              </a:lnSpc>
            </a:pPr>
            <a:r>
              <a:rPr lang="en-US" sz="2800" dirty="0" smtClean="0"/>
              <a:t>Idiopathic</a:t>
            </a:r>
          </a:p>
          <a:p>
            <a:pPr lvl="2" indent="-342900">
              <a:lnSpc>
                <a:spcPct val="70000"/>
              </a:lnSpc>
            </a:pPr>
            <a:r>
              <a:rPr lang="en-US" sz="2800" dirty="0"/>
              <a:t>H</a:t>
            </a:r>
            <a:r>
              <a:rPr lang="en-US" sz="2800" dirty="0" smtClean="0"/>
              <a:t>eritable :  </a:t>
            </a:r>
            <a:r>
              <a:rPr lang="en-US" sz="2800" dirty="0"/>
              <a:t>M</a:t>
            </a:r>
            <a:r>
              <a:rPr lang="en-US" sz="2800" dirty="0" smtClean="0"/>
              <a:t>arfans, </a:t>
            </a:r>
            <a:r>
              <a:rPr lang="en-US" sz="2800" dirty="0" err="1"/>
              <a:t>L</a:t>
            </a:r>
            <a:r>
              <a:rPr lang="en-US" sz="2800" dirty="0" err="1" smtClean="0"/>
              <a:t>oeys</a:t>
            </a:r>
            <a:r>
              <a:rPr lang="en-US" sz="2800" dirty="0" smtClean="0"/>
              <a:t> </a:t>
            </a:r>
            <a:r>
              <a:rPr lang="en-US" sz="2800" dirty="0"/>
              <a:t>D</a:t>
            </a:r>
            <a:r>
              <a:rPr lang="en-US" sz="2800" dirty="0" smtClean="0"/>
              <a:t>ietz, Ehlers </a:t>
            </a:r>
            <a:r>
              <a:rPr lang="en-US" sz="2800" dirty="0" err="1" smtClean="0"/>
              <a:t>Danlos</a:t>
            </a:r>
            <a:r>
              <a:rPr lang="en-US" sz="2800" dirty="0" smtClean="0"/>
              <a:t>, Bicuspid aortic valve                              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800" dirty="0" smtClean="0"/>
              <a:t>2. Inflammatory:  </a:t>
            </a:r>
            <a:r>
              <a:rPr lang="en-US" sz="2800" dirty="0" err="1" smtClean="0"/>
              <a:t>Takayasu</a:t>
            </a:r>
            <a:r>
              <a:rPr lang="en-US" sz="2800" dirty="0" smtClean="0"/>
              <a:t> , Giant cell arteritis, </a:t>
            </a:r>
            <a:r>
              <a:rPr lang="en-US" sz="2800" dirty="0" err="1" smtClean="0"/>
              <a:t>Behcet</a:t>
            </a:r>
            <a:endParaRPr lang="en-US" sz="2800" dirty="0"/>
          </a:p>
          <a:p>
            <a:pPr marL="0" indent="0">
              <a:lnSpc>
                <a:spcPct val="70000"/>
              </a:lnSpc>
              <a:buNone/>
            </a:pPr>
            <a:r>
              <a:rPr lang="en-US" sz="2800" dirty="0" smtClean="0"/>
              <a:t>3. Infectious:  </a:t>
            </a:r>
            <a:r>
              <a:rPr lang="en-US" sz="2800" dirty="0" err="1" smtClean="0"/>
              <a:t>mycotic</a:t>
            </a:r>
            <a:r>
              <a:rPr lang="en-US" sz="2800" dirty="0" smtClean="0"/>
              <a:t>, syphilitic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800" dirty="0" smtClean="0"/>
              <a:t>4. Chronic dissection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800" dirty="0" smtClean="0"/>
              <a:t>5. Chronic dilation secondary to trauma</a:t>
            </a:r>
          </a:p>
          <a:p>
            <a:pPr marL="0" indent="0">
              <a:buNone/>
            </a:pPr>
            <a:endParaRPr lang="en-US" sz="17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240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4827" y="1749677"/>
            <a:ext cx="4874724" cy="47907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Normal aorta : 4 parts: root, ascending, arch, descending</a:t>
            </a:r>
          </a:p>
          <a:p>
            <a:r>
              <a:rPr lang="en-US" dirty="0" smtClean="0"/>
              <a:t>Composed of 3 layers: intima, media, adventitia</a:t>
            </a:r>
          </a:p>
          <a:p>
            <a:r>
              <a:rPr lang="en-US" dirty="0" smtClean="0"/>
              <a:t>Normal diameter: depends on age, sex, body size, location, method used.</a:t>
            </a:r>
          </a:p>
          <a:p>
            <a:r>
              <a:rPr lang="en-US" dirty="0" smtClean="0"/>
              <a:t>Root: annulus, sinuses, valve, STJ</a:t>
            </a:r>
          </a:p>
          <a:p>
            <a:r>
              <a:rPr lang="en-US" dirty="0"/>
              <a:t> A</a:t>
            </a:r>
            <a:r>
              <a:rPr lang="en-US" dirty="0" smtClean="0"/>
              <a:t>scending AA may extend proximally to annulus and/or distally to innominate artery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99" r="-7399" b="8117"/>
          <a:stretch/>
        </p:blipFill>
        <p:spPr bwMode="auto">
          <a:xfrm>
            <a:off x="193266" y="1749677"/>
            <a:ext cx="4169071" cy="411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01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67" y="1708113"/>
            <a:ext cx="8598389" cy="48907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3300" dirty="0" smtClean="0"/>
              <a:t>Biological: - elastic layer fragmentation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300" dirty="0" smtClean="0"/>
              <a:t>                       - dysfunction of smooth muscle layer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300" dirty="0"/>
              <a:t> </a:t>
            </a:r>
            <a:r>
              <a:rPr lang="en-US" sz="3300" dirty="0" smtClean="0"/>
              <a:t>                      - replacement with cystic </a:t>
            </a:r>
            <a:r>
              <a:rPr lang="en-US" sz="3300" dirty="0" err="1" smtClean="0"/>
              <a:t>mucoid</a:t>
            </a:r>
            <a:r>
              <a:rPr lang="en-US" sz="3300" dirty="0" smtClean="0"/>
              <a:t> matrix</a:t>
            </a:r>
          </a:p>
          <a:p>
            <a:pPr>
              <a:lnSpc>
                <a:spcPct val="90000"/>
              </a:lnSpc>
            </a:pPr>
            <a:r>
              <a:rPr lang="en-US" sz="3300" dirty="0" smtClean="0"/>
              <a:t>Mechanical: - cross sectional asymmetry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300" dirty="0" smtClean="0"/>
              <a:t>                          - reduced compliance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300" dirty="0"/>
              <a:t> </a:t>
            </a:r>
            <a:r>
              <a:rPr lang="en-US" sz="3300" dirty="0" smtClean="0"/>
              <a:t>                         -  stress-strain (  </a:t>
            </a:r>
            <a:r>
              <a:rPr lang="en-US" sz="3300" dirty="0" err="1" smtClean="0"/>
              <a:t>LaPlace</a:t>
            </a:r>
            <a:r>
              <a:rPr lang="en-US" sz="3300" dirty="0" smtClean="0"/>
              <a:t> relationship)</a:t>
            </a:r>
          </a:p>
          <a:p>
            <a:pPr>
              <a:lnSpc>
                <a:spcPct val="90000"/>
              </a:lnSpc>
            </a:pPr>
            <a:r>
              <a:rPr lang="en-US" sz="3300" dirty="0"/>
              <a:t>F</a:t>
            </a:r>
            <a:r>
              <a:rPr lang="en-US" sz="3300" dirty="0" smtClean="0"/>
              <a:t>inal </a:t>
            </a:r>
            <a:r>
              <a:rPr lang="en-US" sz="3300" dirty="0"/>
              <a:t>common pathway of all etiologies of </a:t>
            </a:r>
            <a:r>
              <a:rPr lang="en-US" sz="3300" dirty="0" smtClean="0"/>
              <a:t>Ascending AA </a:t>
            </a:r>
            <a:r>
              <a:rPr lang="en-US" sz="3300" dirty="0"/>
              <a:t>is pathologic dilation and thinning of the aortic </a:t>
            </a:r>
            <a:r>
              <a:rPr lang="en-US" sz="3300" dirty="0" smtClean="0"/>
              <a:t>wall</a:t>
            </a:r>
          </a:p>
          <a:p>
            <a:pPr>
              <a:lnSpc>
                <a:spcPct val="90000"/>
              </a:lnSpc>
            </a:pPr>
            <a:r>
              <a:rPr lang="en-US" sz="3300" dirty="0" smtClean="0"/>
              <a:t>Progression of annular dilation causes  AR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64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092" y="1733176"/>
            <a:ext cx="8549658" cy="458694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Progressive incremental dilation: 0.1cm/ </a:t>
            </a:r>
            <a:r>
              <a:rPr lang="en-US" sz="2800" dirty="0" err="1" smtClean="0"/>
              <a:t>yr</a:t>
            </a:r>
            <a:r>
              <a:rPr lang="en-US" sz="2800" dirty="0" smtClean="0"/>
              <a:t> for aneurysm &lt; 4cm. Increases to 0.4cm/</a:t>
            </a:r>
            <a:r>
              <a:rPr lang="en-US" sz="2800" dirty="0" err="1" smtClean="0"/>
              <a:t>yr</a:t>
            </a:r>
            <a:r>
              <a:rPr lang="en-US" sz="2800" dirty="0" smtClean="0"/>
              <a:t> as diameter grows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Connective tissue patients present earlier, progress faster, rupture earlier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300" i="1" dirty="0"/>
              <a:t>Elefteriades JA. Natural history of thoracic aortic aneurysms: indications for surgery, and surgical versus nonsurgical risks. Ann </a:t>
            </a:r>
            <a:r>
              <a:rPr lang="en-US" sz="1300" i="1" dirty="0" err="1"/>
              <a:t>Thorac</a:t>
            </a:r>
            <a:r>
              <a:rPr lang="en-US" sz="1300" i="1" dirty="0"/>
              <a:t> Surg. 2002 Nov. 74(5):S1877-80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73764"/>
              </p:ext>
            </p:extLst>
          </p:nvPr>
        </p:nvGraphicFramePr>
        <p:xfrm>
          <a:off x="543105" y="4022338"/>
          <a:ext cx="799273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9674"/>
                <a:gridCol w="1104110"/>
                <a:gridCol w="941208"/>
                <a:gridCol w="995509"/>
                <a:gridCol w="832230"/>
              </a:tblGrid>
              <a:tr h="341157">
                <a:tc>
                  <a:txBody>
                    <a:bodyPr/>
                    <a:lstStyle/>
                    <a:p>
                      <a:r>
                        <a:rPr lang="en-US" dirty="0" smtClean="0"/>
                        <a:t>Annual risk of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Aortic size(cm)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11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&gt;3.5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157">
                <a:tc>
                  <a:txBody>
                    <a:bodyPr/>
                    <a:lstStyle/>
                    <a:p>
                      <a:r>
                        <a:rPr lang="en-US" dirty="0" smtClean="0"/>
                        <a:t>death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5.9%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4.6%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10.8%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157">
                <a:tc>
                  <a:txBody>
                    <a:bodyPr/>
                    <a:lstStyle/>
                    <a:p>
                      <a:r>
                        <a:rPr lang="en-US" dirty="0" smtClean="0"/>
                        <a:t>Rupture/dissection/death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7.2%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5.3%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14.1%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1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6" y="1778000"/>
            <a:ext cx="8493124" cy="47625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Symptoms: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-</a:t>
            </a:r>
            <a:r>
              <a:rPr lang="en-US" sz="2800" dirty="0" smtClean="0"/>
              <a:t> asymptomatic/ incidental finding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-Chest pain: radiating to jaw, acute extension or impeding rupture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dirty="0" smtClean="0"/>
              <a:t>Compression symptoms: SVC syndrome, hoarseness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Signs: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 </a:t>
            </a:r>
            <a:r>
              <a:rPr lang="en-US" sz="2800" dirty="0" smtClean="0"/>
              <a:t>- mostly unremarkable, may have  wide pulse pressure, diastolic murmur due to AR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79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706" y="1698106"/>
            <a:ext cx="8531412" cy="481624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600" dirty="0" smtClean="0"/>
              <a:t>CXR: Convex contour of right superior mediastinum , loss of retrosternal air space, calcified curvilinear boarder, </a:t>
            </a:r>
          </a:p>
          <a:p>
            <a:pPr>
              <a:lnSpc>
                <a:spcPct val="80000"/>
              </a:lnSpc>
            </a:pPr>
            <a:r>
              <a:rPr lang="en-US" sz="2600" dirty="0" smtClean="0"/>
              <a:t>ECHO: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600" dirty="0" smtClean="0"/>
              <a:t>TTE: root, annulus and valve, LV function, internal diameter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600" dirty="0" smtClean="0"/>
              <a:t>TEE: </a:t>
            </a:r>
            <a:r>
              <a:rPr lang="en-US" sz="2600" dirty="0" err="1" smtClean="0"/>
              <a:t>intraop</a:t>
            </a:r>
            <a:r>
              <a:rPr lang="en-US" sz="2600" dirty="0" smtClean="0"/>
              <a:t> monitoring, </a:t>
            </a:r>
          </a:p>
          <a:p>
            <a:pPr>
              <a:lnSpc>
                <a:spcPct val="80000"/>
              </a:lnSpc>
            </a:pPr>
            <a:r>
              <a:rPr lang="en-US" sz="2600" dirty="0" smtClean="0"/>
              <a:t>CT/CTA: size, extent , location, true diameter, image the entire aorta, diameter at multiple levels, IMH, intimal flaps, 3D reconstruction</a:t>
            </a:r>
          </a:p>
          <a:p>
            <a:pPr>
              <a:lnSpc>
                <a:spcPct val="80000"/>
              </a:lnSpc>
            </a:pPr>
            <a:r>
              <a:rPr lang="en-US" sz="2600" dirty="0" smtClean="0"/>
              <a:t>MRI</a:t>
            </a:r>
          </a:p>
        </p:txBody>
      </p:sp>
    </p:spTree>
    <p:extLst>
      <p:ext uri="{BB962C8B-B14F-4D97-AF65-F5344CB8AC3E}">
        <p14:creationId xmlns:p14="http://schemas.microsoft.com/office/powerpoint/2010/main" val="329045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5772</TotalTime>
  <Words>2052</Words>
  <Application>Microsoft Office PowerPoint</Application>
  <PresentationFormat>On-screen Show (4:3)</PresentationFormat>
  <Paragraphs>293</Paragraphs>
  <Slides>37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Capital</vt:lpstr>
      <vt:lpstr>Management of ascending aortic aneurysm</vt:lpstr>
      <vt:lpstr>Overview</vt:lpstr>
      <vt:lpstr>Overview </vt:lpstr>
      <vt:lpstr>Overview </vt:lpstr>
      <vt:lpstr>Anatomy</vt:lpstr>
      <vt:lpstr>Pathophysiology</vt:lpstr>
      <vt:lpstr>Natural history</vt:lpstr>
      <vt:lpstr>Clinical picture</vt:lpstr>
      <vt:lpstr>Diagnostics</vt:lpstr>
      <vt:lpstr>PowerPoint Presentation</vt:lpstr>
      <vt:lpstr>Decision-making flowchart:  ascending aortic aneurysm.</vt:lpstr>
      <vt:lpstr>Treatment</vt:lpstr>
      <vt:lpstr>Treatment </vt:lpstr>
      <vt:lpstr>Treatment </vt:lpstr>
      <vt:lpstr>Treatment </vt:lpstr>
      <vt:lpstr>PowerPoint Presentation</vt:lpstr>
      <vt:lpstr>PowerPoint Presentation</vt:lpstr>
      <vt:lpstr>Replacement of ascending aorta</vt:lpstr>
      <vt:lpstr>Replacement of ascending aorta</vt:lpstr>
      <vt:lpstr>Root replacement procedures</vt:lpstr>
      <vt:lpstr>Root replacement procedures</vt:lpstr>
      <vt:lpstr>Root replacement procedures</vt:lpstr>
      <vt:lpstr>Root replacement procedures</vt:lpstr>
      <vt:lpstr>PowerPoint Presentation</vt:lpstr>
      <vt:lpstr>Root replacement procedures</vt:lpstr>
      <vt:lpstr>Root replacement procedures</vt:lpstr>
      <vt:lpstr>Root replacement procedures</vt:lpstr>
      <vt:lpstr>PowerPoint Presentation</vt:lpstr>
      <vt:lpstr>Deep hypothermic circulatory arrest</vt:lpstr>
      <vt:lpstr>Deep hypothermic circulatory arrest</vt:lpstr>
      <vt:lpstr>PowerPoint Presentation</vt:lpstr>
      <vt:lpstr>PowerPoint Presentation</vt:lpstr>
      <vt:lpstr>PowerPoint Presentation</vt:lpstr>
      <vt:lpstr>PowerPoint Presentation</vt:lpstr>
      <vt:lpstr>Complications</vt:lpstr>
      <vt:lpstr>Conclusion</vt:lpstr>
      <vt:lpstr>PowerPoint Presentation</vt:lpstr>
    </vt:vector>
  </TitlesOfParts>
  <Company>chb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ascending aortic aneurysm</dc:title>
  <dc:creator>ma mu</dc:creator>
  <cp:lastModifiedBy>Lecture</cp:lastModifiedBy>
  <cp:revision>204</cp:revision>
  <dcterms:created xsi:type="dcterms:W3CDTF">2015-06-11T09:41:54Z</dcterms:created>
  <dcterms:modified xsi:type="dcterms:W3CDTF">2015-07-11T15:52:46Z</dcterms:modified>
</cp:coreProperties>
</file>