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4" r:id="rId4"/>
    <p:sldId id="257" r:id="rId5"/>
    <p:sldId id="262" r:id="rId6"/>
    <p:sldId id="259" r:id="rId7"/>
    <p:sldId id="260" r:id="rId8"/>
    <p:sldId id="261" r:id="rId9"/>
    <p:sldId id="265" r:id="rId10"/>
    <p:sldId id="266" r:id="rId11"/>
    <p:sldId id="267" r:id="rId12"/>
    <p:sldId id="269" r:id="rId13"/>
    <p:sldId id="270" r:id="rId14"/>
    <p:sldId id="271" r:id="rId15"/>
    <p:sldId id="273" r:id="rId16"/>
    <p:sldId id="275" r:id="rId17"/>
    <p:sldId id="276" r:id="rId18"/>
    <p:sldId id="277" r:id="rId19"/>
    <p:sldId id="272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1206-F622-40FB-A03D-EADBA119A44A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B6AB8-28C0-48E6-BFE7-175B3B0270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1206-F622-40FB-A03D-EADBA119A44A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B6AB8-28C0-48E6-BFE7-175B3B0270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1206-F622-40FB-A03D-EADBA119A44A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B6AB8-28C0-48E6-BFE7-175B3B0270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1206-F622-40FB-A03D-EADBA119A44A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B6AB8-28C0-48E6-BFE7-175B3B0270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1206-F622-40FB-A03D-EADBA119A44A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B6AB8-28C0-48E6-BFE7-175B3B0270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1206-F622-40FB-A03D-EADBA119A44A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B6AB8-28C0-48E6-BFE7-175B3B0270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1206-F622-40FB-A03D-EADBA119A44A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B6AB8-28C0-48E6-BFE7-175B3B0270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1206-F622-40FB-A03D-EADBA119A44A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B6AB8-28C0-48E6-BFE7-175B3B0270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1206-F622-40FB-A03D-EADBA119A44A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B6AB8-28C0-48E6-BFE7-175B3B0270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1206-F622-40FB-A03D-EADBA119A44A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B6AB8-28C0-48E6-BFE7-175B3B0270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1206-F622-40FB-A03D-EADBA119A44A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B6AB8-28C0-48E6-BFE7-175B3B0270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B1206-F622-40FB-A03D-EADBA119A44A}" type="datetimeFigureOut">
              <a:rPr lang="en-US" smtClean="0"/>
              <a:pPr/>
              <a:t>3/17/2010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B6AB8-28C0-48E6-BFE7-175B3B02702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ZA" dirty="0" smtClean="0"/>
              <a:t>New concepts in haemostasis and acquired coagulopathy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14942" y="5105400"/>
            <a:ext cx="3629028" cy="1752600"/>
          </a:xfrm>
        </p:spPr>
        <p:txBody>
          <a:bodyPr>
            <a:normAutofit/>
          </a:bodyPr>
          <a:lstStyle/>
          <a:p>
            <a:pPr algn="l"/>
            <a:r>
              <a:rPr lang="en-ZA" sz="1400" dirty="0" smtClean="0"/>
              <a:t>Dr J </a:t>
            </a:r>
            <a:r>
              <a:rPr lang="en-ZA" sz="1400" dirty="0" err="1" smtClean="0"/>
              <a:t>Jordaan</a:t>
            </a:r>
            <a:endParaRPr lang="en-ZA" sz="1400" dirty="0" smtClean="0"/>
          </a:p>
          <a:p>
            <a:pPr algn="l"/>
            <a:r>
              <a:rPr lang="en-ZA" sz="1400" dirty="0" smtClean="0"/>
              <a:t>Dept Cardiothoracic surgery and Critical care</a:t>
            </a:r>
          </a:p>
          <a:p>
            <a:pPr algn="l"/>
            <a:r>
              <a:rPr lang="en-ZA" sz="1400" dirty="0" smtClean="0"/>
              <a:t>University of the Free State</a:t>
            </a:r>
          </a:p>
          <a:p>
            <a:pPr algn="l"/>
            <a:r>
              <a:rPr lang="en-ZA" sz="1400" dirty="0" smtClean="0"/>
              <a:t>Bloemfontein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Priming: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2214546" y="2643182"/>
            <a:ext cx="5143536" cy="264320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357554" y="3929066"/>
            <a:ext cx="27455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800" dirty="0" smtClean="0"/>
              <a:t>Activated Platelet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928926" y="2500306"/>
            <a:ext cx="631904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</a:t>
            </a:r>
            <a:r>
              <a:rPr lang="en-ZA" dirty="0" err="1" smtClean="0"/>
              <a:t>XIa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43438" y="2285992"/>
            <a:ext cx="758541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</a:t>
            </a:r>
            <a:r>
              <a:rPr lang="en-ZA" dirty="0" err="1" smtClean="0"/>
              <a:t>VIIIa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429388" y="2643182"/>
            <a:ext cx="572593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</a:t>
            </a:r>
            <a:r>
              <a:rPr lang="en-ZA" dirty="0" err="1" smtClean="0"/>
              <a:t>Va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Explosion 2 30"/>
          <p:cNvSpPr/>
          <p:nvPr/>
        </p:nvSpPr>
        <p:spPr>
          <a:xfrm rot="2689648">
            <a:off x="5925627" y="4388098"/>
            <a:ext cx="3045239" cy="2492837"/>
          </a:xfrm>
          <a:prstGeom prst="irregularSeal2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3</a:t>
            </a:r>
            <a:r>
              <a:rPr lang="en-ZA" dirty="0" smtClean="0"/>
              <a:t> Propagation: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1000100" y="2928934"/>
            <a:ext cx="5143536" cy="264320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285984" y="4071942"/>
            <a:ext cx="27455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800" dirty="0" smtClean="0"/>
              <a:t>Activated Platelet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214414" y="2928934"/>
            <a:ext cx="631904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ZA" dirty="0" smtClean="0"/>
              <a:t>F </a:t>
            </a:r>
            <a:r>
              <a:rPr lang="en-ZA" dirty="0" err="1" smtClean="0"/>
              <a:t>XIa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286116" y="2714620"/>
            <a:ext cx="758541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</a:t>
            </a:r>
            <a:r>
              <a:rPr lang="en-ZA" dirty="0" err="1" smtClean="0"/>
              <a:t>VIIIa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357290" y="1285860"/>
            <a:ext cx="521297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IX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643174" y="2714620"/>
            <a:ext cx="631904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</a:t>
            </a:r>
            <a:r>
              <a:rPr lang="en-ZA" dirty="0" err="1" smtClean="0"/>
              <a:t>IXa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500430" y="1214422"/>
            <a:ext cx="631904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</a:t>
            </a:r>
            <a:r>
              <a:rPr lang="en-ZA" dirty="0" err="1" smtClean="0"/>
              <a:t>IXa</a:t>
            </a:r>
            <a:endParaRPr lang="en-US" dirty="0"/>
          </a:p>
        </p:txBody>
      </p:sp>
      <p:cxnSp>
        <p:nvCxnSpPr>
          <p:cNvPr id="12" name="Straight Arrow Connector 11"/>
          <p:cNvCxnSpPr>
            <a:stCxn id="10" idx="2"/>
          </p:cNvCxnSpPr>
          <p:nvPr/>
        </p:nvCxnSpPr>
        <p:spPr>
          <a:xfrm rot="5400000">
            <a:off x="2950097" y="1776897"/>
            <a:ext cx="1059428" cy="67314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Bent-Up Arrow 20"/>
          <p:cNvSpPr/>
          <p:nvPr/>
        </p:nvSpPr>
        <p:spPr>
          <a:xfrm rot="5400000">
            <a:off x="1607323" y="2035959"/>
            <a:ext cx="1071570" cy="714380"/>
          </a:xfrm>
          <a:prstGeom prst="bentUpArrow">
            <a:avLst>
              <a:gd name="adj1" fmla="val 7796"/>
              <a:gd name="adj2" fmla="val 1639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357818" y="2928934"/>
            <a:ext cx="758541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</a:t>
            </a:r>
            <a:r>
              <a:rPr lang="en-ZA" dirty="0" err="1" smtClean="0"/>
              <a:t>VIIIa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072066" y="2500306"/>
            <a:ext cx="631904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</a:t>
            </a:r>
            <a:r>
              <a:rPr lang="en-ZA" dirty="0" err="1" smtClean="0"/>
              <a:t>IXa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714876" y="1785926"/>
            <a:ext cx="463588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X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286512" y="2714620"/>
            <a:ext cx="574196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</a:t>
            </a:r>
            <a:r>
              <a:rPr lang="en-ZA" dirty="0" err="1" smtClean="0"/>
              <a:t>Xa</a:t>
            </a:r>
            <a:endParaRPr lang="en-US" dirty="0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5214942" y="2000240"/>
            <a:ext cx="1000132" cy="64294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786314" y="2928934"/>
            <a:ext cx="519694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err="1" smtClean="0"/>
              <a:t>FVa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7429520" y="2714620"/>
            <a:ext cx="1467646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Pro Thrombin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6429388" y="5286388"/>
            <a:ext cx="1692451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Thrombin burst.</a:t>
            </a:r>
            <a:endParaRPr lang="en-US" dirty="0"/>
          </a:p>
        </p:txBody>
      </p:sp>
      <p:cxnSp>
        <p:nvCxnSpPr>
          <p:cNvPr id="33" name="Straight Arrow Connector 32"/>
          <p:cNvCxnSpPr>
            <a:stCxn id="29" idx="2"/>
            <a:endCxn id="30" idx="0"/>
          </p:cNvCxnSpPr>
          <p:nvPr/>
        </p:nvCxnSpPr>
        <p:spPr>
          <a:xfrm rot="5400000">
            <a:off x="6618261" y="3741306"/>
            <a:ext cx="2202436" cy="88772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6715140" y="3214686"/>
            <a:ext cx="1000132" cy="57150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8" grpId="0" animBg="1"/>
      <p:bldP spid="9" grpId="0" animBg="1"/>
      <p:bldP spid="10" grpId="0" animBg="1"/>
      <p:bldP spid="21" grpId="0" animBg="1"/>
      <p:bldP spid="23" grpId="0" animBg="1"/>
      <p:bldP spid="24" grpId="0" animBg="1"/>
      <p:bldP spid="25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Acquired </a:t>
            </a:r>
            <a:r>
              <a:rPr lang="en-US" u="sng" dirty="0" err="1" smtClean="0"/>
              <a:t>Coagulopathy</a:t>
            </a:r>
            <a:r>
              <a:rPr lang="en-US" u="sng" dirty="0" smtClean="0"/>
              <a:t>: </a:t>
            </a:r>
            <a:br>
              <a:rPr lang="en-US" u="sng" dirty="0" smtClean="0"/>
            </a:br>
            <a:r>
              <a:rPr lang="en-US" dirty="0" smtClean="0"/>
              <a:t>Von </a:t>
            </a:r>
            <a:r>
              <a:rPr lang="en-US" dirty="0" err="1" smtClean="0"/>
              <a:t>Willebrand</a:t>
            </a:r>
            <a:r>
              <a:rPr lang="en-US" dirty="0" smtClean="0"/>
              <a:t> Disease in AS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0037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Rare disease</a:t>
            </a:r>
          </a:p>
          <a:p>
            <a:r>
              <a:rPr lang="en-US" dirty="0" smtClean="0"/>
              <a:t>Genetic predisposition, most common congenital bleeding disorder</a:t>
            </a:r>
          </a:p>
          <a:p>
            <a:r>
              <a:rPr lang="en-US" dirty="0" smtClean="0"/>
              <a:t>Role</a:t>
            </a:r>
          </a:p>
          <a:p>
            <a:pPr lvl="1"/>
            <a:r>
              <a:rPr lang="en-US" dirty="0" smtClean="0"/>
              <a:t>Major carrier for F VIII</a:t>
            </a:r>
          </a:p>
          <a:p>
            <a:pPr lvl="1"/>
            <a:r>
              <a:rPr lang="en-US" dirty="0" smtClean="0"/>
              <a:t>Binds to GP 1a receptor on the platelet with activation</a:t>
            </a:r>
          </a:p>
          <a:p>
            <a:pPr lvl="1"/>
            <a:endParaRPr lang="en-US" dirty="0"/>
          </a:p>
        </p:txBody>
      </p:sp>
      <p:pic>
        <p:nvPicPr>
          <p:cNvPr id="9220" name="Picture 4" descr="G:\Stolling\vwf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4500570"/>
            <a:ext cx="4286250" cy="2247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Acquired Von </a:t>
            </a:r>
            <a:r>
              <a:rPr lang="en-US" dirty="0" err="1" smtClean="0"/>
              <a:t>Willebrand</a:t>
            </a:r>
            <a:r>
              <a:rPr lang="en-US" dirty="0" smtClean="0"/>
              <a:t> Disease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571612"/>
            <a:ext cx="4829180" cy="4143404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Types:</a:t>
            </a:r>
          </a:p>
          <a:p>
            <a:pPr lvl="1"/>
            <a:r>
              <a:rPr lang="en-US" u="sng" dirty="0" smtClean="0"/>
              <a:t>Type 1: </a:t>
            </a:r>
          </a:p>
          <a:p>
            <a:pPr lvl="1">
              <a:buNone/>
            </a:pPr>
            <a:r>
              <a:rPr lang="en-US" dirty="0" smtClean="0"/>
              <a:t>     OD inherited, quantitative decrease in </a:t>
            </a:r>
            <a:r>
              <a:rPr lang="en-US" dirty="0" err="1" smtClean="0"/>
              <a:t>vWF</a:t>
            </a:r>
            <a:r>
              <a:rPr lang="en-US" dirty="0" smtClean="0"/>
              <a:t>, but with normal function</a:t>
            </a:r>
          </a:p>
          <a:p>
            <a:pPr lvl="1"/>
            <a:endParaRPr lang="en-US" u="sng" dirty="0" smtClean="0"/>
          </a:p>
          <a:p>
            <a:pPr lvl="1"/>
            <a:r>
              <a:rPr lang="en-US" u="sng" dirty="0" smtClean="0"/>
              <a:t>Type 2: </a:t>
            </a:r>
          </a:p>
          <a:p>
            <a:pPr lvl="1">
              <a:buNone/>
            </a:pPr>
            <a:r>
              <a:rPr lang="en-US" dirty="0" smtClean="0"/>
              <a:t>	variably inherited/acquired, qualitative defects in </a:t>
            </a:r>
            <a:r>
              <a:rPr lang="en-US" dirty="0" err="1" smtClean="0"/>
              <a:t>vWF</a:t>
            </a:r>
            <a:endParaRPr lang="en-US" dirty="0" smtClean="0"/>
          </a:p>
          <a:p>
            <a:pPr lvl="1"/>
            <a:endParaRPr lang="en-US" u="sng" dirty="0" smtClean="0"/>
          </a:p>
          <a:p>
            <a:pPr lvl="1"/>
            <a:r>
              <a:rPr lang="en-US" u="sng" dirty="0" smtClean="0"/>
              <a:t>Type 3: </a:t>
            </a:r>
          </a:p>
          <a:p>
            <a:pPr lvl="1">
              <a:buNone/>
            </a:pPr>
            <a:r>
              <a:rPr lang="en-US" dirty="0" smtClean="0"/>
              <a:t>	Or inherited, essentially no </a:t>
            </a:r>
            <a:r>
              <a:rPr lang="en-US" dirty="0" err="1" smtClean="0"/>
              <a:t>vWF</a:t>
            </a:r>
            <a:r>
              <a:rPr lang="en-US" dirty="0" smtClean="0"/>
              <a:t> with severe bleeding</a:t>
            </a:r>
          </a:p>
          <a:p>
            <a:pPr lvl="1"/>
            <a:endParaRPr lang="en-US" dirty="0" smtClean="0"/>
          </a:p>
        </p:txBody>
      </p:sp>
      <p:pic>
        <p:nvPicPr>
          <p:cNvPr id="4" name="Picture 2" descr="Thrombotic microangiopathies diagram"/>
          <p:cNvPicPr>
            <a:picLocks noChangeAspect="1" noChangeArrowheads="1"/>
          </p:cNvPicPr>
          <p:nvPr/>
        </p:nvPicPr>
        <p:blipFill>
          <a:blip r:embed="rId2"/>
          <a:srcRect r="49679"/>
          <a:stretch>
            <a:fillRect/>
          </a:stretch>
        </p:blipFill>
        <p:spPr bwMode="auto">
          <a:xfrm>
            <a:off x="5715008" y="1500174"/>
            <a:ext cx="2945846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92500" lnSpcReduction="10000"/>
          </a:bodyPr>
          <a:lstStyle/>
          <a:p>
            <a:r>
              <a:rPr lang="en-US" u="sng" dirty="0" smtClean="0"/>
              <a:t>AS: </a:t>
            </a:r>
            <a:r>
              <a:rPr lang="en-US" dirty="0" smtClean="0"/>
              <a:t>Type 2a </a:t>
            </a:r>
            <a:r>
              <a:rPr lang="en-US" dirty="0" err="1" smtClean="0"/>
              <a:t>vWF</a:t>
            </a:r>
            <a:r>
              <a:rPr lang="en-US" dirty="0" smtClean="0"/>
              <a:t> disease</a:t>
            </a:r>
          </a:p>
          <a:p>
            <a:pPr lvl="1"/>
            <a:r>
              <a:rPr lang="en-US" dirty="0" smtClean="0"/>
              <a:t>Colonic </a:t>
            </a:r>
            <a:r>
              <a:rPr lang="en-US" dirty="0" err="1" smtClean="0"/>
              <a:t>angiodysplasia</a:t>
            </a:r>
            <a:endParaRPr lang="en-US" dirty="0" smtClean="0"/>
          </a:p>
          <a:p>
            <a:pPr lvl="1"/>
            <a:r>
              <a:rPr lang="en-US" dirty="0" err="1" smtClean="0"/>
              <a:t>Hematemesis</a:t>
            </a:r>
            <a:endParaRPr lang="en-US" dirty="0" smtClean="0"/>
          </a:p>
          <a:p>
            <a:pPr lvl="1"/>
            <a:r>
              <a:rPr lang="en-US" dirty="0" smtClean="0"/>
              <a:t>Lower GIT bleeding</a:t>
            </a:r>
          </a:p>
          <a:p>
            <a:pPr lvl="1"/>
            <a:endParaRPr lang="en-US" dirty="0" smtClean="0"/>
          </a:p>
          <a:p>
            <a:r>
              <a:rPr lang="en-US" dirty="0" err="1" smtClean="0"/>
              <a:t>Pathophysiology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Shear stress creates vicious cycle of:</a:t>
            </a:r>
          </a:p>
          <a:p>
            <a:pPr lvl="2"/>
            <a:r>
              <a:rPr lang="en-US" dirty="0" smtClean="0"/>
              <a:t>Progressive endothelial damage</a:t>
            </a:r>
          </a:p>
          <a:p>
            <a:pPr lvl="2"/>
            <a:r>
              <a:rPr lang="en-US" dirty="0" smtClean="0"/>
              <a:t>Progressive local </a:t>
            </a:r>
            <a:r>
              <a:rPr lang="en-US" dirty="0" err="1" smtClean="0"/>
              <a:t>imflammation</a:t>
            </a:r>
            <a:endParaRPr lang="en-US" dirty="0" smtClean="0"/>
          </a:p>
          <a:p>
            <a:pPr lvl="2"/>
            <a:r>
              <a:rPr lang="en-US" dirty="0" smtClean="0"/>
              <a:t>Accelerated break down of the large </a:t>
            </a:r>
            <a:r>
              <a:rPr lang="en-US" dirty="0" err="1" smtClean="0"/>
              <a:t>vWF</a:t>
            </a:r>
            <a:r>
              <a:rPr lang="en-US" dirty="0" smtClean="0"/>
              <a:t> molecule at ADAMTS 13 site</a:t>
            </a:r>
          </a:p>
          <a:p>
            <a:pPr lvl="2"/>
            <a:r>
              <a:rPr lang="en-US" dirty="0" smtClean="0"/>
              <a:t>Increased </a:t>
            </a:r>
            <a:r>
              <a:rPr lang="en-US" dirty="0" err="1" smtClean="0"/>
              <a:t>vWF</a:t>
            </a:r>
            <a:r>
              <a:rPr lang="en-US" dirty="0" smtClean="0"/>
              <a:t> collagen binding activity</a:t>
            </a:r>
          </a:p>
          <a:p>
            <a:pPr lvl="2"/>
            <a:r>
              <a:rPr lang="en-US" dirty="0" smtClean="0"/>
              <a:t>Increased </a:t>
            </a:r>
            <a:r>
              <a:rPr lang="en-US" dirty="0" err="1" smtClean="0"/>
              <a:t>vWF</a:t>
            </a:r>
            <a:r>
              <a:rPr lang="en-US" dirty="0" smtClean="0"/>
              <a:t> antigen levels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Right Brace 3"/>
          <p:cNvSpPr/>
          <p:nvPr/>
        </p:nvSpPr>
        <p:spPr>
          <a:xfrm>
            <a:off x="5000628" y="714356"/>
            <a:ext cx="285752" cy="1928826"/>
          </a:xfrm>
          <a:prstGeom prst="rightBrace">
            <a:avLst>
              <a:gd name="adj1" fmla="val 8333"/>
              <a:gd name="adj2" fmla="val 49516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572132" y="1285860"/>
            <a:ext cx="2143140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Heyde</a:t>
            </a:r>
            <a:r>
              <a:rPr lang="en-US" sz="2400" dirty="0" smtClean="0"/>
              <a:t> syndrome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Clinical picture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Severe AS</a:t>
            </a:r>
          </a:p>
          <a:p>
            <a:r>
              <a:rPr lang="en-US" dirty="0" smtClean="0"/>
              <a:t>Bleeding tendency post operatively</a:t>
            </a:r>
          </a:p>
          <a:p>
            <a:r>
              <a:rPr lang="en-US" dirty="0" smtClean="0"/>
              <a:t>15% to 25% of patients that present with severe </a:t>
            </a:r>
            <a:r>
              <a:rPr lang="en-US" dirty="0" err="1" smtClean="0"/>
              <a:t>epistaxis</a:t>
            </a:r>
            <a:r>
              <a:rPr lang="en-US" dirty="0" smtClean="0"/>
              <a:t>, lower GIT bleeding has severe AS</a:t>
            </a:r>
          </a:p>
          <a:p>
            <a:r>
              <a:rPr lang="en-US" dirty="0" smtClean="0"/>
              <a:t>Normal platelet, </a:t>
            </a:r>
            <a:r>
              <a:rPr lang="en-US" dirty="0" err="1" smtClean="0"/>
              <a:t>Hb</a:t>
            </a:r>
            <a:r>
              <a:rPr lang="en-US" dirty="0" smtClean="0"/>
              <a:t> and </a:t>
            </a:r>
            <a:r>
              <a:rPr lang="en-US" dirty="0" err="1" smtClean="0"/>
              <a:t>Leucosyte</a:t>
            </a:r>
            <a:r>
              <a:rPr lang="en-US" dirty="0" smtClean="0"/>
              <a:t> count</a:t>
            </a:r>
          </a:p>
          <a:p>
            <a:r>
              <a:rPr lang="en-US" dirty="0" smtClean="0"/>
              <a:t>Tend to reoccur in patients with Prosthesis mismatch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286248" y="6286520"/>
            <a:ext cx="4577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Yoshida et al,  Ann </a:t>
            </a:r>
            <a:r>
              <a:rPr lang="en-US" dirty="0" err="1" smtClean="0"/>
              <a:t>Thorac</a:t>
            </a:r>
            <a:r>
              <a:rPr lang="en-US" dirty="0" smtClean="0"/>
              <a:t> </a:t>
            </a:r>
            <a:r>
              <a:rPr lang="en-US" dirty="0" err="1" smtClean="0"/>
              <a:t>surg</a:t>
            </a:r>
            <a:r>
              <a:rPr lang="en-US" dirty="0" smtClean="0"/>
              <a:t> 2006;81:1114-6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85727"/>
            <a:ext cx="7643866" cy="1707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1928802"/>
            <a:ext cx="2633675" cy="23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71472" y="2643182"/>
            <a:ext cx="4064743" cy="2729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9264" y="2500306"/>
            <a:ext cx="367226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422" y="1714487"/>
            <a:ext cx="9145422" cy="373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6675" y="128164"/>
            <a:ext cx="3946697" cy="6477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413229"/>
            <a:ext cx="3929090" cy="620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Pre operatively:</a:t>
            </a:r>
          </a:p>
          <a:p>
            <a:pPr lvl="1"/>
            <a:r>
              <a:rPr lang="en-US" dirty="0" err="1" smtClean="0"/>
              <a:t>vWF</a:t>
            </a:r>
            <a:r>
              <a:rPr lang="en-US" dirty="0" smtClean="0"/>
              <a:t> levels</a:t>
            </a:r>
          </a:p>
          <a:p>
            <a:pPr lvl="1"/>
            <a:r>
              <a:rPr lang="en-US" dirty="0" smtClean="0"/>
              <a:t>PT/PTT</a:t>
            </a:r>
          </a:p>
          <a:p>
            <a:pPr lvl="1"/>
            <a:r>
              <a:rPr lang="en-US" dirty="0" smtClean="0"/>
              <a:t>Platelet count</a:t>
            </a:r>
          </a:p>
          <a:p>
            <a:endParaRPr lang="en-US" dirty="0" smtClean="0"/>
          </a:p>
          <a:p>
            <a:r>
              <a:rPr lang="en-US" dirty="0" smtClean="0"/>
              <a:t>Treatment</a:t>
            </a:r>
          </a:p>
          <a:p>
            <a:pPr lvl="1"/>
            <a:r>
              <a:rPr lang="en-US" dirty="0" smtClean="0"/>
              <a:t>DDAVP 0.3 µg/kg IVI</a:t>
            </a:r>
          </a:p>
          <a:p>
            <a:pPr lvl="2"/>
            <a:r>
              <a:rPr lang="en-US" dirty="0" err="1" smtClean="0"/>
              <a:t>Desmopressin</a:t>
            </a:r>
            <a:endParaRPr lang="en-US" dirty="0" smtClean="0"/>
          </a:p>
          <a:p>
            <a:pPr lvl="2"/>
            <a:r>
              <a:rPr lang="en-US" dirty="0" smtClean="0"/>
              <a:t>Release of </a:t>
            </a:r>
            <a:r>
              <a:rPr lang="en-US" dirty="0" err="1" smtClean="0"/>
              <a:t>vWF</a:t>
            </a:r>
            <a:r>
              <a:rPr lang="en-US" dirty="0" smtClean="0"/>
              <a:t> from endothelium</a:t>
            </a:r>
          </a:p>
          <a:p>
            <a:pPr lvl="2"/>
            <a:r>
              <a:rPr lang="en-US" dirty="0" smtClean="0"/>
              <a:t>Splits </a:t>
            </a:r>
            <a:r>
              <a:rPr lang="en-US" dirty="0" err="1" smtClean="0"/>
              <a:t>vWF</a:t>
            </a:r>
            <a:r>
              <a:rPr lang="en-US" dirty="0" smtClean="0"/>
              <a:t>/F VIII</a:t>
            </a:r>
          </a:p>
          <a:p>
            <a:pPr lvl="2"/>
            <a:r>
              <a:rPr lang="en-US" dirty="0" smtClean="0"/>
              <a:t>Activates platelet receptors</a:t>
            </a:r>
          </a:p>
          <a:p>
            <a:pPr lvl="2"/>
            <a:r>
              <a:rPr lang="en-US" dirty="0" smtClean="0"/>
              <a:t>Increase sequestration and elimination of </a:t>
            </a:r>
            <a:r>
              <a:rPr lang="en-US" dirty="0" err="1" smtClean="0"/>
              <a:t>abn</a:t>
            </a:r>
            <a:r>
              <a:rPr lang="en-US" dirty="0" smtClean="0"/>
              <a:t>. Platelets and </a:t>
            </a:r>
            <a:r>
              <a:rPr lang="en-US" dirty="0" err="1" smtClean="0"/>
              <a:t>vWF</a:t>
            </a:r>
            <a:r>
              <a:rPr lang="en-US" dirty="0" smtClean="0"/>
              <a:t> </a:t>
            </a:r>
            <a:r>
              <a:rPr lang="en-US" dirty="0" err="1" smtClean="0"/>
              <a:t>multimeres</a:t>
            </a:r>
            <a:endParaRPr lang="en-US" dirty="0" smtClean="0"/>
          </a:p>
          <a:p>
            <a:pPr lvl="2"/>
            <a:r>
              <a:rPr lang="en-US" dirty="0" smtClean="0"/>
              <a:t>BUT: DDAVP induced vasoconstriction</a:t>
            </a:r>
          </a:p>
          <a:p>
            <a:pPr lvl="3"/>
            <a:r>
              <a:rPr lang="en-US" dirty="0" smtClean="0"/>
              <a:t>Inhibit </a:t>
            </a:r>
            <a:r>
              <a:rPr lang="en-US" dirty="0" err="1" smtClean="0"/>
              <a:t>plasminogen</a:t>
            </a:r>
            <a:r>
              <a:rPr lang="en-US" dirty="0" smtClean="0"/>
              <a:t> activation</a:t>
            </a:r>
          </a:p>
          <a:p>
            <a:pPr lvl="1"/>
            <a:r>
              <a:rPr lang="en-US" dirty="0" err="1" smtClean="0"/>
              <a:t>Crioprecipitate</a:t>
            </a:r>
            <a:endParaRPr lang="en-US" dirty="0" smtClean="0"/>
          </a:p>
          <a:p>
            <a:pPr lvl="1"/>
            <a:r>
              <a:rPr lang="en-US" dirty="0" smtClean="0"/>
              <a:t>FFP/</a:t>
            </a:r>
            <a:r>
              <a:rPr lang="en-US" dirty="0" err="1" smtClean="0"/>
              <a:t>Bioplasma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Blood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Jean-</a:t>
            </a:r>
            <a:r>
              <a:rPr lang="en-ZA" dirty="0" err="1" smtClean="0"/>
              <a:t>Baptiste</a:t>
            </a:r>
            <a:r>
              <a:rPr lang="en-ZA" dirty="0" smtClean="0"/>
              <a:t> Denis first blood transfusion-3U Sheep blood in 1667.</a:t>
            </a:r>
          </a:p>
          <a:p>
            <a:r>
              <a:rPr lang="en-ZA" dirty="0" smtClean="0"/>
              <a:t>Dr P </a:t>
            </a:r>
            <a:r>
              <a:rPr lang="en-ZA" dirty="0" err="1" smtClean="0"/>
              <a:t>Physick</a:t>
            </a:r>
            <a:r>
              <a:rPr lang="en-ZA" dirty="0" smtClean="0"/>
              <a:t>, Philadelphia first successful blood transfusion in 1795.</a:t>
            </a:r>
          </a:p>
          <a:p>
            <a:r>
              <a:rPr lang="en-ZA" dirty="0" smtClean="0"/>
              <a:t>Dr Karl Landsteiner discovered A B and O blood types in 1900.</a:t>
            </a:r>
          </a:p>
          <a:p>
            <a:r>
              <a:rPr lang="en-ZA" dirty="0" smtClean="0"/>
              <a:t>First blood bank USA, 1937.</a:t>
            </a:r>
          </a:p>
          <a:p>
            <a:r>
              <a:rPr lang="en-ZA" dirty="0" smtClean="0"/>
              <a:t>14 MU packed cells given in 2001 in USA.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2214554"/>
            <a:ext cx="8229600" cy="4125923"/>
          </a:xfrm>
        </p:spPr>
        <p:txBody>
          <a:bodyPr>
            <a:normAutofit fontScale="92500"/>
          </a:bodyPr>
          <a:lstStyle/>
          <a:p>
            <a:r>
              <a:rPr lang="en-US" u="sng" dirty="0" err="1" smtClean="0"/>
              <a:t>Humate</a:t>
            </a:r>
            <a:r>
              <a:rPr lang="en-US" u="sng" dirty="0" smtClean="0"/>
              <a:t>-P:</a:t>
            </a:r>
          </a:p>
          <a:p>
            <a:pPr lvl="1"/>
            <a:r>
              <a:rPr lang="en-US" sz="2400" dirty="0" err="1" smtClean="0"/>
              <a:t>Antihemophilic</a:t>
            </a:r>
            <a:r>
              <a:rPr lang="en-US" sz="2400" dirty="0" smtClean="0"/>
              <a:t> factor/</a:t>
            </a:r>
            <a:r>
              <a:rPr lang="en-US" sz="2400" dirty="0" err="1" smtClean="0"/>
              <a:t>vWF</a:t>
            </a:r>
            <a:r>
              <a:rPr lang="en-US" sz="2400" dirty="0" smtClean="0"/>
              <a:t> complex</a:t>
            </a:r>
          </a:p>
          <a:p>
            <a:pPr lvl="1"/>
            <a:r>
              <a:rPr lang="en-US" sz="2400" dirty="0" smtClean="0"/>
              <a:t>Given pre operatively and q 12h IVI until </a:t>
            </a:r>
            <a:r>
              <a:rPr lang="en-US" sz="2400" dirty="0" err="1" smtClean="0"/>
              <a:t>vWF</a:t>
            </a:r>
            <a:r>
              <a:rPr lang="en-US" sz="2400" dirty="0" smtClean="0"/>
              <a:t> levels normal</a:t>
            </a:r>
          </a:p>
          <a:p>
            <a:pPr lvl="1"/>
            <a:r>
              <a:rPr lang="en-US" sz="2400" dirty="0" err="1" smtClean="0"/>
              <a:t>Prefered</a:t>
            </a:r>
            <a:r>
              <a:rPr lang="en-US" sz="2400" dirty="0" smtClean="0"/>
              <a:t> over FFP-contains large </a:t>
            </a:r>
            <a:r>
              <a:rPr lang="en-US" sz="2400" dirty="0" err="1" smtClean="0"/>
              <a:t>vWF</a:t>
            </a:r>
            <a:r>
              <a:rPr lang="en-US" sz="2400" dirty="0" smtClean="0"/>
              <a:t> </a:t>
            </a:r>
            <a:r>
              <a:rPr lang="en-US" sz="2400" dirty="0" err="1" smtClean="0"/>
              <a:t>monomeres</a:t>
            </a:r>
            <a:r>
              <a:rPr lang="en-US" sz="2400" dirty="0" smtClean="0"/>
              <a:t> that might bind and sequester platelets</a:t>
            </a:r>
          </a:p>
          <a:p>
            <a:pPr lvl="1"/>
            <a:r>
              <a:rPr lang="en-US" sz="2400" dirty="0" smtClean="0"/>
              <a:t>T 1/2 10 hours</a:t>
            </a:r>
          </a:p>
          <a:p>
            <a:pPr lvl="1"/>
            <a:r>
              <a:rPr lang="en-US" sz="2400" dirty="0" smtClean="0"/>
              <a:t>Aim for </a:t>
            </a:r>
            <a:r>
              <a:rPr lang="en-US" sz="2400" dirty="0" err="1" smtClean="0"/>
              <a:t>vWF</a:t>
            </a:r>
            <a:r>
              <a:rPr lang="en-US" sz="2400" dirty="0" smtClean="0"/>
              <a:t> plasma levels &gt;50 IU/dl for first 3 days following surgery </a:t>
            </a:r>
          </a:p>
          <a:p>
            <a:pPr lvl="1"/>
            <a:r>
              <a:rPr lang="en-US" sz="2400" dirty="0" smtClean="0"/>
              <a:t>Then 30 IU/</a:t>
            </a:r>
            <a:r>
              <a:rPr lang="en-US" sz="2400" dirty="0" err="1" smtClean="0"/>
              <a:t>dL</a:t>
            </a:r>
            <a:r>
              <a:rPr lang="en-US" sz="2400" dirty="0" smtClean="0"/>
              <a:t> thereafter</a:t>
            </a:r>
          </a:p>
          <a:p>
            <a:pPr lvl="1"/>
            <a:r>
              <a:rPr lang="en-US" sz="2400" dirty="0" smtClean="0"/>
              <a:t>Levels &gt;100 IU/</a:t>
            </a:r>
            <a:r>
              <a:rPr lang="en-US" sz="2400" dirty="0" err="1" smtClean="0"/>
              <a:t>dL</a:t>
            </a:r>
            <a:r>
              <a:rPr lang="en-US" sz="2400" dirty="0" smtClean="0"/>
              <a:t> associated with </a:t>
            </a:r>
            <a:r>
              <a:rPr lang="en-US" sz="2400" dirty="0" err="1" smtClean="0"/>
              <a:t>thromboembolism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3100" y="357166"/>
            <a:ext cx="710190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857364"/>
            <a:ext cx="5357851" cy="275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682946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Theories on the coagulation of blood have existed since antiquity. Physiologist  Johannes Peter </a:t>
            </a:r>
            <a:r>
              <a:rPr lang="en-US" dirty="0" err="1" smtClean="0"/>
              <a:t>Müller</a:t>
            </a:r>
            <a:r>
              <a:rPr lang="en-US" dirty="0" smtClean="0"/>
              <a:t> in 1858 described fibrin,  and isolated chemically by Prosper Sylvain Denis in 1863 </a:t>
            </a:r>
          </a:p>
          <a:p>
            <a:endParaRPr lang="en-US" dirty="0" smtClean="0"/>
          </a:p>
          <a:p>
            <a:r>
              <a:rPr lang="en-US" dirty="0" smtClean="0"/>
              <a:t>Alexander Schmidt suggested that the conversion from fibrinogen to fibrin is the result of an enzyme process, and labeled the hypothetical enzyme "thrombin" and its precursor "</a:t>
            </a:r>
            <a:r>
              <a:rPr lang="en-US" dirty="0" err="1" smtClean="0"/>
              <a:t>prothrombin</a:t>
            </a:r>
            <a:r>
              <a:rPr lang="en-US" dirty="0" smtClean="0"/>
              <a:t>". </a:t>
            </a:r>
          </a:p>
          <a:p>
            <a:endParaRPr lang="en-US" dirty="0"/>
          </a:p>
          <a:p>
            <a:r>
              <a:rPr lang="en-US" dirty="0" smtClean="0"/>
              <a:t>Nicolas Maurice </a:t>
            </a:r>
            <a:r>
              <a:rPr lang="en-US" dirty="0" err="1" smtClean="0"/>
              <a:t>Arthus</a:t>
            </a:r>
            <a:r>
              <a:rPr lang="en-US" dirty="0"/>
              <a:t> </a:t>
            </a:r>
            <a:r>
              <a:rPr lang="en-US" dirty="0" smtClean="0"/>
              <a:t>discovered in 1890 that calcium was essential in coagulation. </a:t>
            </a:r>
          </a:p>
          <a:p>
            <a:endParaRPr lang="en-US" dirty="0" smtClean="0"/>
          </a:p>
          <a:p>
            <a:r>
              <a:rPr lang="en-US" dirty="0" smtClean="0"/>
              <a:t>Platelets were identified in 1865, and their function was elucidated by </a:t>
            </a:r>
            <a:r>
              <a:rPr lang="en-US" dirty="0" err="1" smtClean="0"/>
              <a:t>Giulio</a:t>
            </a:r>
            <a:r>
              <a:rPr lang="en-US" dirty="0" smtClean="0"/>
              <a:t> </a:t>
            </a:r>
            <a:r>
              <a:rPr lang="en-US" dirty="0" err="1" smtClean="0"/>
              <a:t>Bizzozero</a:t>
            </a:r>
            <a:r>
              <a:rPr lang="en-US" dirty="0" smtClean="0"/>
              <a:t> in 1882.</a:t>
            </a:r>
          </a:p>
          <a:p>
            <a:endParaRPr lang="en-US" dirty="0"/>
          </a:p>
          <a:p>
            <a:r>
              <a:rPr lang="en-US" dirty="0" smtClean="0"/>
              <a:t>The theory that thrombin is generated by the presence of  tissue factor was consolidated by Paul </a:t>
            </a:r>
            <a:r>
              <a:rPr lang="en-US" dirty="0" err="1" smtClean="0"/>
              <a:t>Morawitz</a:t>
            </a:r>
            <a:r>
              <a:rPr lang="en-US" dirty="0" smtClean="0"/>
              <a:t> in 1905. At this stage, it was known that </a:t>
            </a:r>
            <a:r>
              <a:rPr lang="en-US" i="1" dirty="0" err="1" smtClean="0"/>
              <a:t>thrombokinase</a:t>
            </a:r>
            <a:r>
              <a:rPr lang="en-US" i="1" dirty="0" smtClean="0"/>
              <a:t>/</a:t>
            </a:r>
            <a:r>
              <a:rPr lang="en-US" i="1" dirty="0" err="1" smtClean="0"/>
              <a:t>thromboplastin</a:t>
            </a:r>
            <a:r>
              <a:rPr lang="en-US" dirty="0" smtClean="0"/>
              <a:t> (factor III) is released by damaged tissues, reacting with </a:t>
            </a:r>
            <a:r>
              <a:rPr lang="en-US" i="1" dirty="0" err="1" smtClean="0"/>
              <a:t>prothrombin</a:t>
            </a:r>
            <a:r>
              <a:rPr lang="en-US" dirty="0" smtClean="0"/>
              <a:t> (II), which, together with Calcium, forms </a:t>
            </a:r>
            <a:r>
              <a:rPr lang="en-US" i="1" dirty="0" smtClean="0"/>
              <a:t>thrombin</a:t>
            </a:r>
            <a:r>
              <a:rPr lang="en-US" dirty="0" smtClean="0"/>
              <a:t>, which converts fibrinogen into </a:t>
            </a:r>
            <a:r>
              <a:rPr lang="en-US" i="1" dirty="0" smtClean="0"/>
              <a:t>fibrin</a:t>
            </a:r>
            <a:r>
              <a:rPr lang="en-US" dirty="0" smtClean="0"/>
              <a:t> (I).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Traditional pathway: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971924" cy="4525963"/>
          </a:xfrm>
        </p:spPr>
        <p:txBody>
          <a:bodyPr>
            <a:normAutofit lnSpcReduction="10000"/>
          </a:bodyPr>
          <a:lstStyle/>
          <a:p>
            <a:r>
              <a:rPr lang="en-ZA" dirty="0" smtClean="0"/>
              <a:t>Intrinsic and extrinsic pathways</a:t>
            </a:r>
          </a:p>
          <a:p>
            <a:r>
              <a:rPr lang="en-ZA" dirty="0" smtClean="0"/>
              <a:t>Activation of F X</a:t>
            </a:r>
          </a:p>
          <a:p>
            <a:r>
              <a:rPr lang="en-ZA" dirty="0" smtClean="0"/>
              <a:t>Activation of F II</a:t>
            </a:r>
          </a:p>
          <a:p>
            <a:r>
              <a:rPr lang="en-ZA" dirty="0" smtClean="0"/>
              <a:t>Fibrin formation with Fibrin clot</a:t>
            </a:r>
          </a:p>
          <a:p>
            <a:r>
              <a:rPr lang="en-ZA" dirty="0" smtClean="0"/>
              <a:t>In Vitro and In Vivo results findings not supportive</a:t>
            </a:r>
            <a:endParaRPr lang="en-US" dirty="0"/>
          </a:p>
        </p:txBody>
      </p:sp>
      <p:pic>
        <p:nvPicPr>
          <p:cNvPr id="4" name="Picture 2" descr="E:\coagulation\pharm456874_fig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000240"/>
            <a:ext cx="4303494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1472" y="642918"/>
            <a:ext cx="523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 smtClean="0"/>
              <a:t>FXII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43042" y="642918"/>
            <a:ext cx="634213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err="1" smtClean="0"/>
              <a:t>FXIIa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42976" y="1428736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 smtClean="0"/>
              <a:t>F XI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428860" y="1428736"/>
            <a:ext cx="631904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</a:t>
            </a:r>
            <a:r>
              <a:rPr lang="en-ZA" dirty="0" err="1" smtClean="0"/>
              <a:t>XIa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71604" y="2000240"/>
            <a:ext cx="468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 smtClean="0"/>
              <a:t>FIX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214678" y="2000240"/>
            <a:ext cx="579005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err="1" smtClean="0"/>
              <a:t>FIXa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571736" y="3143248"/>
            <a:ext cx="408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 smtClean="0"/>
              <a:t>FX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000496" y="3143248"/>
            <a:ext cx="518796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ZA" dirty="0" err="1" smtClean="0"/>
              <a:t>FXa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357422" y="4286256"/>
            <a:ext cx="1432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 smtClean="0"/>
              <a:t>Pro thrombin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929190" y="4286256"/>
            <a:ext cx="1097865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Thrombin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357950" y="3714752"/>
            <a:ext cx="1186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 smtClean="0"/>
              <a:t>Fibrinogen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572264" y="5072074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 smtClean="0"/>
              <a:t>Fibrin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572264" y="6072206"/>
            <a:ext cx="1010213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Firm clot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142976" y="78579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8" idx="3"/>
            <a:endCxn id="9" idx="1"/>
          </p:cNvCxnSpPr>
          <p:nvPr/>
        </p:nvCxnSpPr>
        <p:spPr>
          <a:xfrm>
            <a:off x="1664273" y="1613402"/>
            <a:ext cx="76458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0" idx="3"/>
            <a:endCxn id="11" idx="1"/>
          </p:cNvCxnSpPr>
          <p:nvPr/>
        </p:nvCxnSpPr>
        <p:spPr>
          <a:xfrm>
            <a:off x="2040002" y="2184906"/>
            <a:ext cx="11746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3071802" y="3286124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4" idx="3"/>
            <a:endCxn id="15" idx="1"/>
          </p:cNvCxnSpPr>
          <p:nvPr/>
        </p:nvCxnSpPr>
        <p:spPr>
          <a:xfrm>
            <a:off x="3789802" y="4470922"/>
            <a:ext cx="1139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endCxn id="17" idx="0"/>
          </p:cNvCxnSpPr>
          <p:nvPr/>
        </p:nvCxnSpPr>
        <p:spPr>
          <a:xfrm rot="16200000" flipH="1">
            <a:off x="6466529" y="4606304"/>
            <a:ext cx="928694" cy="28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7" idx="2"/>
          </p:cNvCxnSpPr>
          <p:nvPr/>
        </p:nvCxnSpPr>
        <p:spPr>
          <a:xfrm rot="5400000">
            <a:off x="6615477" y="5755384"/>
            <a:ext cx="630800" cy="28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6143636" y="4500570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5400000">
            <a:off x="1714480" y="1214422"/>
            <a:ext cx="429420" cy="7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9" idx="2"/>
          </p:cNvCxnSpPr>
          <p:nvPr/>
        </p:nvCxnSpPr>
        <p:spPr>
          <a:xfrm rot="16200000" flipH="1">
            <a:off x="2592907" y="1949973"/>
            <a:ext cx="345048" cy="412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11" idx="2"/>
          </p:cNvCxnSpPr>
          <p:nvPr/>
        </p:nvCxnSpPr>
        <p:spPr>
          <a:xfrm rot="5400000">
            <a:off x="3079749" y="2790254"/>
            <a:ext cx="845114" cy="37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16200000" flipH="1">
            <a:off x="3805430" y="3981256"/>
            <a:ext cx="845114" cy="263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42910" y="214290"/>
            <a:ext cx="1787797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Intrinsic pathway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2500298" y="2214554"/>
            <a:ext cx="418704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Ca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3857620" y="2357430"/>
            <a:ext cx="1135247" cy="738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sz="1400" dirty="0" smtClean="0"/>
              <a:t>Ca</a:t>
            </a:r>
          </a:p>
          <a:p>
            <a:r>
              <a:rPr lang="en-ZA" sz="1400" dirty="0" smtClean="0"/>
              <a:t>F VIII</a:t>
            </a:r>
          </a:p>
          <a:p>
            <a:r>
              <a:rPr lang="en-ZA" sz="1400" dirty="0" err="1" smtClean="0"/>
              <a:t>Phospholipid</a:t>
            </a:r>
            <a:endParaRPr lang="en-US" sz="1400" dirty="0"/>
          </a:p>
        </p:txBody>
      </p:sp>
      <p:sp>
        <p:nvSpPr>
          <p:cNvPr id="55" name="TextBox 54"/>
          <p:cNvSpPr txBox="1"/>
          <p:nvPr/>
        </p:nvSpPr>
        <p:spPr>
          <a:xfrm>
            <a:off x="4357686" y="3643314"/>
            <a:ext cx="474810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V</a:t>
            </a:r>
          </a:p>
          <a:p>
            <a:r>
              <a:rPr lang="en-ZA" dirty="0" smtClean="0"/>
              <a:t>Ca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7286644" y="5643578"/>
            <a:ext cx="636713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XIII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6500826" y="357166"/>
            <a:ext cx="1814536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Extrinsic Pathway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6643702" y="1357298"/>
            <a:ext cx="989373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TF- </a:t>
            </a:r>
            <a:r>
              <a:rPr lang="en-ZA" dirty="0" err="1" smtClean="0"/>
              <a:t>FVIIa</a:t>
            </a:r>
            <a:endParaRPr lang="en-US" dirty="0"/>
          </a:p>
        </p:txBody>
      </p:sp>
      <p:cxnSp>
        <p:nvCxnSpPr>
          <p:cNvPr id="62" name="Straight Arrow Connector 61"/>
          <p:cNvCxnSpPr/>
          <p:nvPr/>
        </p:nvCxnSpPr>
        <p:spPr>
          <a:xfrm rot="10800000" flipV="1">
            <a:off x="4643438" y="1643050"/>
            <a:ext cx="1928826" cy="16430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2428860" y="642918"/>
            <a:ext cx="1682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Hageman factor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/>
      <p:bldP spid="18" grpId="0" animBg="1"/>
      <p:bldP spid="53" grpId="0" animBg="1"/>
      <p:bldP spid="54" grpId="0" animBg="1"/>
      <p:bldP spid="55" grpId="0" animBg="1"/>
      <p:bldP spid="58" grpId="0" animBg="1"/>
      <p:bldP spid="59" grpId="0" animBg="1"/>
      <p:bldP spid="60" grpId="0" animBg="1"/>
      <p:bldP spid="63" grpId="0"/>
      <p:bldP spid="6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Cell based coagulation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Initiation</a:t>
            </a:r>
          </a:p>
          <a:p>
            <a:r>
              <a:rPr lang="en-ZA" dirty="0" smtClean="0"/>
              <a:t>Priming</a:t>
            </a:r>
          </a:p>
          <a:p>
            <a:r>
              <a:rPr lang="en-ZA" dirty="0" smtClean="0"/>
              <a:t>Propagation</a:t>
            </a:r>
          </a:p>
          <a:p>
            <a:endParaRPr lang="en-US" dirty="0"/>
          </a:p>
        </p:txBody>
      </p:sp>
      <p:pic>
        <p:nvPicPr>
          <p:cNvPr id="4098" name="Picture 2" descr="E:\coagulation\cc378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714620"/>
            <a:ext cx="4857744" cy="33842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43240" y="6215082"/>
            <a:ext cx="5774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/>
              <a:t>Monroe DM, </a:t>
            </a:r>
            <a:r>
              <a:rPr lang="en-US" sz="1600" i="1" dirty="0" err="1" smtClean="0"/>
              <a:t>Arterioscler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Thromb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Vasc</a:t>
            </a:r>
            <a:r>
              <a:rPr lang="en-US" sz="1600" i="1" dirty="0" smtClean="0"/>
              <a:t> Biology 22:1381-1389, 2006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Cell based coagulation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E:\coagulation\65438h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357158" y="2428868"/>
            <a:ext cx="4265889" cy="2998884"/>
          </a:xfrm>
          <a:prstGeom prst="rect">
            <a:avLst/>
          </a:prstGeom>
          <a:noFill/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ZA" dirty="0" smtClean="0"/>
              <a:t>Vascular injury</a:t>
            </a:r>
          </a:p>
          <a:p>
            <a:r>
              <a:rPr lang="en-ZA" dirty="0" smtClean="0"/>
              <a:t>Tissue factor exposed by TF bearing cell</a:t>
            </a:r>
          </a:p>
          <a:p>
            <a:pPr lvl="1"/>
            <a:r>
              <a:rPr lang="en-ZA" dirty="0" smtClean="0"/>
              <a:t>Endothelium</a:t>
            </a:r>
          </a:p>
          <a:p>
            <a:pPr lvl="1"/>
            <a:r>
              <a:rPr lang="en-ZA" dirty="0" err="1" smtClean="0"/>
              <a:t>Myoepithelium</a:t>
            </a:r>
            <a:endParaRPr lang="en-ZA" dirty="0" smtClean="0"/>
          </a:p>
          <a:p>
            <a:pPr lvl="1"/>
            <a:r>
              <a:rPr lang="en-ZA" dirty="0" smtClean="0"/>
              <a:t>Adventitia</a:t>
            </a:r>
          </a:p>
          <a:p>
            <a:pPr lvl="1"/>
            <a:r>
              <a:rPr lang="en-ZA" dirty="0" err="1" smtClean="0"/>
              <a:t>Monocytes</a:t>
            </a:r>
            <a:endParaRPr lang="en-ZA" dirty="0" smtClean="0"/>
          </a:p>
          <a:p>
            <a:pPr lvl="1"/>
            <a:r>
              <a:rPr lang="en-ZA" dirty="0" smtClean="0"/>
              <a:t>Macrophages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u="sng" dirty="0" smtClean="0"/>
              <a:t>1. Initiation:</a:t>
            </a:r>
            <a:endParaRPr lang="en-US" u="sng" dirty="0"/>
          </a:p>
        </p:txBody>
      </p:sp>
      <p:sp>
        <p:nvSpPr>
          <p:cNvPr id="4" name="Rounded Rectangle 3"/>
          <p:cNvSpPr/>
          <p:nvPr/>
        </p:nvSpPr>
        <p:spPr>
          <a:xfrm>
            <a:off x="1500166" y="3214686"/>
            <a:ext cx="5572164" cy="21431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00298" y="4071942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400" b="1" dirty="0" smtClean="0"/>
              <a:t>Tissue factor bearing cell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215206" y="785794"/>
            <a:ext cx="1661480" cy="175432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Endothelium</a:t>
            </a:r>
          </a:p>
          <a:p>
            <a:r>
              <a:rPr lang="en-ZA" dirty="0" smtClean="0"/>
              <a:t>Adventitial cells</a:t>
            </a:r>
          </a:p>
          <a:p>
            <a:r>
              <a:rPr lang="en-ZA" dirty="0" err="1" smtClean="0"/>
              <a:t>Myoepithelium</a:t>
            </a:r>
            <a:endParaRPr lang="en-ZA" dirty="0" smtClean="0"/>
          </a:p>
          <a:p>
            <a:r>
              <a:rPr lang="en-ZA" dirty="0" err="1" smtClean="0"/>
              <a:t>Squamous</a:t>
            </a:r>
            <a:r>
              <a:rPr lang="en-ZA" dirty="0" smtClean="0"/>
              <a:t> cells</a:t>
            </a:r>
          </a:p>
          <a:p>
            <a:r>
              <a:rPr lang="en-ZA" dirty="0" err="1" smtClean="0"/>
              <a:t>Monocytes</a:t>
            </a:r>
            <a:endParaRPr lang="en-ZA" dirty="0" smtClean="0"/>
          </a:p>
          <a:p>
            <a:r>
              <a:rPr lang="en-ZA" dirty="0" smtClean="0"/>
              <a:t>Macrophages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6107917" y="2107397"/>
            <a:ext cx="128588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143108" y="3286124"/>
            <a:ext cx="402674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TF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000232" y="2714620"/>
            <a:ext cx="647934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err="1" smtClean="0"/>
              <a:t>FVIIa</a:t>
            </a:r>
            <a:endParaRPr lang="en-US" dirty="0"/>
          </a:p>
        </p:txBody>
      </p:sp>
      <p:cxnSp>
        <p:nvCxnSpPr>
          <p:cNvPr id="12" name="Straight Connector 11"/>
          <p:cNvCxnSpPr>
            <a:stCxn id="10" idx="2"/>
            <a:endCxn id="9" idx="0"/>
          </p:cNvCxnSpPr>
          <p:nvPr/>
        </p:nvCxnSpPr>
        <p:spPr>
          <a:xfrm rot="16200000" flipH="1">
            <a:off x="2233236" y="3174915"/>
            <a:ext cx="202172" cy="20246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928662" y="1571612"/>
            <a:ext cx="537327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FVII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 rot="16200000" flipH="1">
            <a:off x="1535885" y="2035959"/>
            <a:ext cx="57150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357422" y="1571612"/>
            <a:ext cx="408189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FX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571868" y="2857496"/>
            <a:ext cx="518796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err="1" smtClean="0"/>
              <a:t>FXa</a:t>
            </a:r>
            <a:endParaRPr lang="en-US" dirty="0"/>
          </a:p>
        </p:txBody>
      </p:sp>
      <p:sp>
        <p:nvSpPr>
          <p:cNvPr id="21" name="Bent Arrow 20"/>
          <p:cNvSpPr/>
          <p:nvPr/>
        </p:nvSpPr>
        <p:spPr>
          <a:xfrm rot="5400000">
            <a:off x="2962858" y="1751994"/>
            <a:ext cx="789825" cy="1000565"/>
          </a:xfrm>
          <a:prstGeom prst="bentArrow">
            <a:avLst>
              <a:gd name="adj1" fmla="val 14278"/>
              <a:gd name="adj2" fmla="val 11794"/>
              <a:gd name="adj3" fmla="val 14942"/>
              <a:gd name="adj4" fmla="val 423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0628" y="2857496"/>
            <a:ext cx="922047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X-F </a:t>
            </a:r>
            <a:r>
              <a:rPr lang="en-ZA" dirty="0" err="1" smtClean="0"/>
              <a:t>Va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857884" y="2000240"/>
            <a:ext cx="143238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Pro thrombin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786710" y="3429000"/>
            <a:ext cx="1097865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Thrombin</a:t>
            </a:r>
            <a:endParaRPr lang="en-US" dirty="0"/>
          </a:p>
        </p:txBody>
      </p:sp>
      <p:sp>
        <p:nvSpPr>
          <p:cNvPr id="25" name="Bent Arrow 24"/>
          <p:cNvSpPr/>
          <p:nvPr/>
        </p:nvSpPr>
        <p:spPr>
          <a:xfrm rot="5400000">
            <a:off x="7358082" y="2214554"/>
            <a:ext cx="1214446" cy="1071570"/>
          </a:xfrm>
          <a:prstGeom prst="bentArrow">
            <a:avLst>
              <a:gd name="adj1" fmla="val 7108"/>
              <a:gd name="adj2" fmla="val 986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2786050" y="2143116"/>
            <a:ext cx="78581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143372" y="3000372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6072198" y="2571744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42910" y="5357826"/>
            <a:ext cx="521297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IX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2357422" y="6215082"/>
            <a:ext cx="579005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err="1" smtClean="0"/>
              <a:t>FIXa</a:t>
            </a:r>
            <a:endParaRPr lang="en-US" dirty="0"/>
          </a:p>
        </p:txBody>
      </p:sp>
      <p:cxnSp>
        <p:nvCxnSpPr>
          <p:cNvPr id="35" name="Straight Arrow Connector 34"/>
          <p:cNvCxnSpPr>
            <a:stCxn id="32" idx="3"/>
          </p:cNvCxnSpPr>
          <p:nvPr/>
        </p:nvCxnSpPr>
        <p:spPr>
          <a:xfrm>
            <a:off x="1164207" y="5542492"/>
            <a:ext cx="1050339" cy="601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214546" y="5000636"/>
            <a:ext cx="402674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TF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071670" y="5429264"/>
            <a:ext cx="647934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err="1" smtClean="0"/>
              <a:t>FVIIa</a:t>
            </a:r>
            <a:endParaRPr lang="en-US" dirty="0"/>
          </a:p>
        </p:txBody>
      </p:sp>
      <p:cxnSp>
        <p:nvCxnSpPr>
          <p:cNvPr id="39" name="Straight Connector 38"/>
          <p:cNvCxnSpPr>
            <a:stCxn id="36" idx="2"/>
            <a:endCxn id="37" idx="0"/>
          </p:cNvCxnSpPr>
          <p:nvPr/>
        </p:nvCxnSpPr>
        <p:spPr>
          <a:xfrm rot="5400000">
            <a:off x="2376112" y="5389493"/>
            <a:ext cx="59296" cy="20246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7429520" y="4071942"/>
            <a:ext cx="1500166" cy="175432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ZA" dirty="0" smtClean="0"/>
              <a:t>Enhance platelet activation</a:t>
            </a:r>
          </a:p>
          <a:p>
            <a:r>
              <a:rPr lang="en-ZA" dirty="0" smtClean="0"/>
              <a:t>Accelerate coagulation response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2" grpId="0" animBg="1"/>
      <p:bldP spid="33" grpId="0" animBg="1"/>
      <p:bldP spid="36" grpId="0" animBg="1"/>
      <p:bldP spid="37" grpId="0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Priming: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214282" y="2643182"/>
            <a:ext cx="371477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3071810"/>
            <a:ext cx="3341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400" b="1" dirty="0" smtClean="0"/>
              <a:t>Tissue factor bearing cell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85786" y="2643182"/>
            <a:ext cx="402674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TF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2214554"/>
            <a:ext cx="542136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err="1" smtClean="0"/>
              <a:t>VIIa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0100" y="2214554"/>
            <a:ext cx="415498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err="1" smtClean="0"/>
              <a:t>Xa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14348" y="1785926"/>
            <a:ext cx="413896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err="1" smtClean="0"/>
              <a:t>Va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5000628" y="2643182"/>
            <a:ext cx="3143272" cy="178595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715140" y="3357562"/>
            <a:ext cx="1136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400" dirty="0" smtClean="0"/>
              <a:t>Platelet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500562" y="1785926"/>
            <a:ext cx="1097865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Thrombin</a:t>
            </a:r>
            <a:endParaRPr lang="en-US" dirty="0"/>
          </a:p>
        </p:txBody>
      </p:sp>
      <p:sp>
        <p:nvSpPr>
          <p:cNvPr id="14" name="Right Arrow 13"/>
          <p:cNvSpPr/>
          <p:nvPr/>
        </p:nvSpPr>
        <p:spPr>
          <a:xfrm>
            <a:off x="1643042" y="1928802"/>
            <a:ext cx="264320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643702" y="642918"/>
            <a:ext cx="2143140" cy="120032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ZA" dirty="0" smtClean="0"/>
              <a:t>Platelet primed due to collagen exposure through GP 1b </a:t>
            </a:r>
            <a:r>
              <a:rPr lang="en-ZA" dirty="0" err="1" smtClean="0"/>
              <a:t>reseptor</a:t>
            </a:r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 rot="5400000">
            <a:off x="7322363" y="2107397"/>
            <a:ext cx="714380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715140" y="5143512"/>
            <a:ext cx="2214578" cy="92333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ZA" dirty="0" smtClean="0"/>
              <a:t>Shape conformation and release of granules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 rot="16200000" flipV="1">
            <a:off x="7215206" y="4643446"/>
            <a:ext cx="500066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643570" y="3286124"/>
            <a:ext cx="47481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V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715008" y="5000636"/>
            <a:ext cx="572593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</a:t>
            </a:r>
            <a:r>
              <a:rPr lang="en-ZA" dirty="0" err="1" smtClean="0"/>
              <a:t>Va</a:t>
            </a:r>
            <a:endParaRPr lang="en-US" dirty="0"/>
          </a:p>
        </p:txBody>
      </p:sp>
      <p:cxnSp>
        <p:nvCxnSpPr>
          <p:cNvPr id="24" name="Straight Arrow Connector 23"/>
          <p:cNvCxnSpPr/>
          <p:nvPr/>
        </p:nvCxnSpPr>
        <p:spPr>
          <a:xfrm rot="16200000" flipH="1">
            <a:off x="5143504" y="2571744"/>
            <a:ext cx="928694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>
            <a:off x="5357818" y="4357694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143372" y="3143248"/>
            <a:ext cx="521297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XI</a:t>
            </a:r>
            <a:endParaRPr lang="en-US" dirty="0"/>
          </a:p>
        </p:txBody>
      </p:sp>
      <p:cxnSp>
        <p:nvCxnSpPr>
          <p:cNvPr id="29" name="Straight Arrow Connector 28"/>
          <p:cNvCxnSpPr/>
          <p:nvPr/>
        </p:nvCxnSpPr>
        <p:spPr>
          <a:xfrm rot="10800000" flipV="1">
            <a:off x="4572000" y="2285992"/>
            <a:ext cx="85725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000496" y="5000636"/>
            <a:ext cx="631904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smtClean="0"/>
              <a:t>F </a:t>
            </a:r>
            <a:r>
              <a:rPr lang="en-ZA" dirty="0" err="1" smtClean="0"/>
              <a:t>XIa</a:t>
            </a:r>
            <a:endParaRPr lang="en-US" dirty="0"/>
          </a:p>
        </p:txBody>
      </p:sp>
      <p:cxnSp>
        <p:nvCxnSpPr>
          <p:cNvPr id="32" name="Straight Arrow Connector 31"/>
          <p:cNvCxnSpPr/>
          <p:nvPr/>
        </p:nvCxnSpPr>
        <p:spPr>
          <a:xfrm rot="5400000">
            <a:off x="3714744" y="4214818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286644" y="1857364"/>
            <a:ext cx="114557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err="1" smtClean="0"/>
              <a:t>vWF</a:t>
            </a:r>
            <a:r>
              <a:rPr lang="en-ZA" dirty="0" smtClean="0"/>
              <a:t>/F VIII</a:t>
            </a:r>
            <a:endParaRPr lang="en-US" dirty="0"/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5643570" y="2000240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572396" y="785794"/>
            <a:ext cx="599844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ZA" dirty="0" err="1" smtClean="0"/>
              <a:t>vWF</a:t>
            </a:r>
            <a:endParaRPr lang="en-US" dirty="0"/>
          </a:p>
        </p:txBody>
      </p:sp>
      <p:cxnSp>
        <p:nvCxnSpPr>
          <p:cNvPr id="38" name="Straight Arrow Connector 37"/>
          <p:cNvCxnSpPr/>
          <p:nvPr/>
        </p:nvCxnSpPr>
        <p:spPr>
          <a:xfrm rot="5400000" flipH="1" flipV="1">
            <a:off x="7572396" y="150017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215338" y="2928934"/>
            <a:ext cx="758541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F </a:t>
            </a:r>
            <a:r>
              <a:rPr lang="en-US" dirty="0" err="1" smtClean="0"/>
              <a:t>VIIIa</a:t>
            </a:r>
            <a:endParaRPr lang="en-US" dirty="0"/>
          </a:p>
        </p:txBody>
      </p:sp>
      <p:cxnSp>
        <p:nvCxnSpPr>
          <p:cNvPr id="37" name="Straight Arrow Connector 36"/>
          <p:cNvCxnSpPr/>
          <p:nvPr/>
        </p:nvCxnSpPr>
        <p:spPr>
          <a:xfrm rot="16200000" flipH="1">
            <a:off x="8143900" y="2500306"/>
            <a:ext cx="428628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5" grpId="1" animBg="1"/>
      <p:bldP spid="18" grpId="0" animBg="1"/>
      <p:bldP spid="18" grpId="1" animBg="1"/>
      <p:bldP spid="21" grpId="0" animBg="1"/>
      <p:bldP spid="22" grpId="0" animBg="1"/>
      <p:bldP spid="27" grpId="0" animBg="1"/>
      <p:bldP spid="30" grpId="0" animBg="1"/>
      <p:bldP spid="33" grpId="0" animBg="1"/>
      <p:bldP spid="36" grpId="0" animBg="1"/>
      <p:bldP spid="3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595</TotalTime>
  <Words>563</Words>
  <Application>Microsoft Office PowerPoint</Application>
  <PresentationFormat>On-screen Show (4:3)</PresentationFormat>
  <Paragraphs>183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New concepts in haemostasis and acquired coagulopathy</vt:lpstr>
      <vt:lpstr>Blood</vt:lpstr>
      <vt:lpstr>Slide 3</vt:lpstr>
      <vt:lpstr>Traditional pathway:</vt:lpstr>
      <vt:lpstr>Slide 5</vt:lpstr>
      <vt:lpstr>Cell based coagulation</vt:lpstr>
      <vt:lpstr>Cell based coagulation</vt:lpstr>
      <vt:lpstr>1. Initiation:</vt:lpstr>
      <vt:lpstr>Priming:</vt:lpstr>
      <vt:lpstr>Priming:</vt:lpstr>
      <vt:lpstr>3 Propagation:</vt:lpstr>
      <vt:lpstr>Acquired Coagulopathy:  Von Willebrand Disease in AS </vt:lpstr>
      <vt:lpstr>Acquired Von Willebrand Disease</vt:lpstr>
      <vt:lpstr>Slide 14</vt:lpstr>
      <vt:lpstr>Clinical picture</vt:lpstr>
      <vt:lpstr>Slide 16</vt:lpstr>
      <vt:lpstr>Slide 17</vt:lpstr>
      <vt:lpstr>Slide 18</vt:lpstr>
      <vt:lpstr>Management</vt:lpstr>
      <vt:lpstr>Slide 20</vt:lpstr>
    </vt:vector>
  </TitlesOfParts>
  <Company>UFS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concepts in haemostasis and acquired coagulopathy</dc:title>
  <dc:creator>uvp</dc:creator>
  <cp:lastModifiedBy>uvp</cp:lastModifiedBy>
  <cp:revision>60</cp:revision>
  <dcterms:created xsi:type="dcterms:W3CDTF">2010-03-16T07:44:54Z</dcterms:created>
  <dcterms:modified xsi:type="dcterms:W3CDTF">2010-03-17T06:08:16Z</dcterms:modified>
</cp:coreProperties>
</file>