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2" r:id="rId1"/>
  </p:sldMasterIdLst>
  <p:notesMasterIdLst>
    <p:notesMasterId r:id="rId21"/>
  </p:notesMasterIdLst>
  <p:sldIdLst>
    <p:sldId id="271" r:id="rId2"/>
    <p:sldId id="273" r:id="rId3"/>
    <p:sldId id="260" r:id="rId4"/>
    <p:sldId id="261" r:id="rId5"/>
    <p:sldId id="265" r:id="rId6"/>
    <p:sldId id="257" r:id="rId7"/>
    <p:sldId id="258" r:id="rId8"/>
    <p:sldId id="272" r:id="rId9"/>
    <p:sldId id="267" r:id="rId10"/>
    <p:sldId id="266" r:id="rId11"/>
    <p:sldId id="268" r:id="rId12"/>
    <p:sldId id="263" r:id="rId13"/>
    <p:sldId id="270" r:id="rId14"/>
    <p:sldId id="269" r:id="rId15"/>
    <p:sldId id="274" r:id="rId16"/>
    <p:sldId id="275" r:id="rId17"/>
    <p:sldId id="276" r:id="rId18"/>
    <p:sldId id="277" r:id="rId19"/>
    <p:sldId id="278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20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385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3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07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C455E1-22AE-4EA6-A05C-30587D15244D}" type="datetimeFigureOut">
              <a:rPr lang="en-US" smtClean="0"/>
              <a:pPr/>
              <a:t>3/16/2010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8BEBD9-0307-4C13-987A-070C006D9ED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BEBD9-0307-4C13-987A-070C006D9ED8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1B2C0-430F-4449-90CB-DE07964E932B}" type="datetimeFigureOut">
              <a:rPr lang="en-US" smtClean="0"/>
              <a:pPr/>
              <a:t>3/16/2010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39C77-DB5C-481F-A2E7-A578A35E1C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1B2C0-430F-4449-90CB-DE07964E932B}" type="datetimeFigureOut">
              <a:rPr lang="en-US" smtClean="0"/>
              <a:pPr/>
              <a:t>3/16/2010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39C77-DB5C-481F-A2E7-A578A35E1C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1B2C0-430F-4449-90CB-DE07964E932B}" type="datetimeFigureOut">
              <a:rPr lang="en-US" smtClean="0"/>
              <a:pPr/>
              <a:t>3/16/2010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39C77-DB5C-481F-A2E7-A578A35E1C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1B2C0-430F-4449-90CB-DE07964E932B}" type="datetimeFigureOut">
              <a:rPr lang="en-US" smtClean="0"/>
              <a:pPr/>
              <a:t>3/16/2010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39C77-DB5C-481F-A2E7-A578A35E1C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1B2C0-430F-4449-90CB-DE07964E932B}" type="datetimeFigureOut">
              <a:rPr lang="en-US" smtClean="0"/>
              <a:pPr/>
              <a:t>3/16/2010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39C77-DB5C-481F-A2E7-A578A35E1C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1B2C0-430F-4449-90CB-DE07964E932B}" type="datetimeFigureOut">
              <a:rPr lang="en-US" smtClean="0"/>
              <a:pPr/>
              <a:t>3/16/2010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39C77-DB5C-481F-A2E7-A578A35E1C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1B2C0-430F-4449-90CB-DE07964E932B}" type="datetimeFigureOut">
              <a:rPr lang="en-US" smtClean="0"/>
              <a:pPr/>
              <a:t>3/16/2010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39C77-DB5C-481F-A2E7-A578A35E1C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1B2C0-430F-4449-90CB-DE07964E932B}" type="datetimeFigureOut">
              <a:rPr lang="en-US" smtClean="0"/>
              <a:pPr/>
              <a:t>3/16/2010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C39C77-DB5C-481F-A2E7-A578A35E1C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1B2C0-430F-4449-90CB-DE07964E932B}" type="datetimeFigureOut">
              <a:rPr lang="en-US" smtClean="0"/>
              <a:pPr/>
              <a:t>3/16/2010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39C77-DB5C-481F-A2E7-A578A35E1C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1B2C0-430F-4449-90CB-DE07964E932B}" type="datetimeFigureOut">
              <a:rPr lang="en-US" smtClean="0"/>
              <a:pPr/>
              <a:t>3/16/2010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2AC39C77-DB5C-481F-A2E7-A578A35E1C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E881B2C0-430F-4449-90CB-DE07964E932B}" type="datetimeFigureOut">
              <a:rPr lang="en-US" smtClean="0"/>
              <a:pPr/>
              <a:t>3/16/2010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39C77-DB5C-481F-A2E7-A578A35E1C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881B2C0-430F-4449-90CB-DE07964E932B}" type="datetimeFigureOut">
              <a:rPr lang="en-US" smtClean="0"/>
              <a:pPr/>
              <a:t>3/16/2010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AC39C77-DB5C-481F-A2E7-A578A35E1CA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929008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3400" y="304800"/>
            <a:ext cx="8128000" cy="6096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en-US" sz="4100" dirty="0" smtClean="0">
                <a:ln w="38100">
                  <a:solidFill>
                    <a:schemeClr val="bg1"/>
                  </a:solidFill>
                </a:ln>
                <a:latin typeface="Arial Black" pitchFamily="34" charset="0"/>
              </a:rPr>
              <a:t>ROTEM SYSTEM</a:t>
            </a:r>
            <a:endParaRPr lang="en-US" sz="4100" dirty="0">
              <a:ln w="38100">
                <a:solidFill>
                  <a:schemeClr val="bg1"/>
                </a:solidFill>
              </a:ln>
            </a:endParaRPr>
          </a:p>
        </p:txBody>
      </p:sp>
      <p:pic>
        <p:nvPicPr>
          <p:cNvPr id="6" name="Content Placeholder 5" descr="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6800" y="914400"/>
            <a:ext cx="7162800" cy="5794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59080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en-US" sz="4100" dirty="0" smtClean="0">
                <a:ln w="38100">
                  <a:solidFill>
                    <a:schemeClr val="bg1"/>
                  </a:solidFill>
                </a:ln>
                <a:latin typeface="Arial Black" pitchFamily="34" charset="0"/>
              </a:rPr>
              <a:t>INZOLEN</a:t>
            </a:r>
            <a:endParaRPr lang="en-US" sz="4100" dirty="0">
              <a:ln w="38100">
                <a:solidFill>
                  <a:schemeClr val="bg1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1752600"/>
          </a:xfrm>
        </p:spPr>
        <p:txBody>
          <a:bodyPr>
            <a:noAutofit/>
          </a:bodyPr>
          <a:lstStyle/>
          <a:p>
            <a:pPr algn="ctr"/>
            <a:r>
              <a:rPr lang="en-US" sz="4800" dirty="0" smtClean="0">
                <a:ln w="3810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Successful Outcome Involves</a:t>
            </a:r>
            <a:endParaRPr lang="en-US" sz="4800" dirty="0">
              <a:ln w="3810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03437"/>
            <a:ext cx="7467600" cy="4525963"/>
          </a:xfrm>
        </p:spPr>
        <p:txBody>
          <a:bodyPr>
            <a:normAutofit/>
          </a:bodyPr>
          <a:lstStyle/>
          <a:p>
            <a:r>
              <a:rPr lang="en-US" sz="28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Attention to detail</a:t>
            </a:r>
          </a:p>
          <a:p>
            <a:endParaRPr lang="en-US" sz="2800" dirty="0" smtClean="0">
              <a:ln w="1905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</a:endParaRPr>
          </a:p>
          <a:p>
            <a:r>
              <a:rPr lang="en-US" sz="28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Motivated</a:t>
            </a:r>
          </a:p>
          <a:p>
            <a:endParaRPr lang="en-US" sz="2800" dirty="0" smtClean="0">
              <a:ln w="1905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</a:endParaRPr>
          </a:p>
          <a:p>
            <a:r>
              <a:rPr lang="en-US" sz="28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Fresh</a:t>
            </a:r>
          </a:p>
          <a:p>
            <a:endParaRPr lang="en-US" sz="2800" dirty="0" smtClean="0">
              <a:ln w="1905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</a:endParaRPr>
          </a:p>
          <a:p>
            <a:r>
              <a:rPr lang="en-US" sz="28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Live for the case</a:t>
            </a:r>
            <a:endParaRPr lang="en-US" sz="2800" dirty="0">
              <a:ln w="1905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929008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7691" y="209550"/>
            <a:ext cx="8605309" cy="645398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A01009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6618" y="296863"/>
            <a:ext cx="8240182" cy="61801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>
                <a:ln w="3810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Oncotic</a:t>
            </a:r>
            <a:r>
              <a:rPr lang="en-US" sz="4800" dirty="0" smtClean="0">
                <a:ln w="3810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 Pressure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n w="1270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Osmolarity</a:t>
            </a:r>
            <a:r>
              <a:rPr lang="en-US" sz="2800" dirty="0" smtClean="0">
                <a:ln w="1270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 extremely Critical</a:t>
            </a:r>
          </a:p>
          <a:p>
            <a:endParaRPr lang="en-US" sz="2800" dirty="0" smtClean="0">
              <a:ln w="1270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</a:endParaRPr>
          </a:p>
          <a:p>
            <a:r>
              <a:rPr lang="en-US" sz="2800" dirty="0" smtClean="0">
                <a:ln w="1270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 </a:t>
            </a:r>
            <a:r>
              <a:rPr lang="en-US" sz="2800" dirty="0" smtClean="0">
                <a:ln w="1270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Osmolarity</a:t>
            </a:r>
            <a:r>
              <a:rPr lang="en-US" sz="2800" dirty="0" smtClean="0">
                <a:ln w="1270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 must be less than 320</a:t>
            </a:r>
          </a:p>
          <a:p>
            <a:endParaRPr lang="en-US" sz="2800" dirty="0" smtClean="0">
              <a:ln w="1270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</a:endParaRPr>
          </a:p>
          <a:p>
            <a:r>
              <a:rPr lang="en-US" sz="2800" dirty="0" smtClean="0">
                <a:ln w="1270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 </a:t>
            </a:r>
            <a:r>
              <a:rPr lang="en-US" sz="2800" dirty="0" smtClean="0">
                <a:ln w="1270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Osmolarity</a:t>
            </a:r>
            <a:r>
              <a:rPr lang="en-US" sz="2800" dirty="0" smtClean="0">
                <a:ln w="1270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 340 Kidney damage</a:t>
            </a:r>
            <a:endParaRPr lang="en-US" sz="2800" dirty="0" smtClean="0">
              <a:ln w="1270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</a:endParaRPr>
          </a:p>
          <a:p>
            <a:endParaRPr lang="en-US" sz="2800" dirty="0" smtClean="0">
              <a:ln w="1270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</a:endParaRPr>
          </a:p>
          <a:p>
            <a:r>
              <a:rPr lang="en-US" sz="2800" dirty="0" smtClean="0">
                <a:ln w="1270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 </a:t>
            </a:r>
            <a:r>
              <a:rPr lang="en-US" sz="2800" dirty="0" smtClean="0">
                <a:ln w="1270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Osmolarity</a:t>
            </a:r>
            <a:r>
              <a:rPr lang="en-US" sz="2800" dirty="0" smtClean="0">
                <a:ln w="1270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 360 Cerebral damage</a:t>
            </a:r>
            <a:endParaRPr lang="en-US" sz="2800" dirty="0" smtClean="0">
              <a:ln w="1270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</a:endParaRPr>
          </a:p>
          <a:p>
            <a:endParaRPr lang="en-US" sz="2800" dirty="0" smtClean="0">
              <a:ln w="1270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</a:endParaRPr>
          </a:p>
          <a:p>
            <a:endParaRPr lang="en-US" sz="2800" dirty="0" smtClean="0">
              <a:ln w="1270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838200" y="2667000"/>
            <a:ext cx="1524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Up Arrow 4"/>
          <p:cNvSpPr/>
          <p:nvPr/>
        </p:nvSpPr>
        <p:spPr>
          <a:xfrm>
            <a:off x="838200" y="3657600"/>
            <a:ext cx="152400" cy="3810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Up Arrow 5"/>
          <p:cNvSpPr/>
          <p:nvPr/>
        </p:nvSpPr>
        <p:spPr>
          <a:xfrm>
            <a:off x="838200" y="4724400"/>
            <a:ext cx="152400" cy="3810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n w="12700">
                  <a:solidFill>
                    <a:schemeClr val="bg1"/>
                  </a:solidFill>
                </a:ln>
                <a:latin typeface="Arial Black" pitchFamily="34" charset="0"/>
              </a:rPr>
              <a:t>Na   than 145mEq/L</a:t>
            </a:r>
          </a:p>
          <a:p>
            <a:pPr>
              <a:buNone/>
            </a:pPr>
            <a:endParaRPr lang="en-US" dirty="0" smtClean="0">
              <a:ln w="12700">
                <a:solidFill>
                  <a:schemeClr val="bg1"/>
                </a:solidFill>
              </a:ln>
              <a:latin typeface="Arial Black" pitchFamily="34" charset="0"/>
            </a:endParaRPr>
          </a:p>
          <a:p>
            <a:r>
              <a:rPr lang="en-US" dirty="0" smtClean="0">
                <a:ln w="12700">
                  <a:solidFill>
                    <a:schemeClr val="bg1"/>
                  </a:solidFill>
                </a:ln>
                <a:latin typeface="Arial Black" pitchFamily="34" charset="0"/>
              </a:rPr>
              <a:t>Glucose   10mmol/L</a:t>
            </a:r>
          </a:p>
          <a:p>
            <a:pPr>
              <a:buNone/>
            </a:pPr>
            <a:endParaRPr lang="en-US" dirty="0">
              <a:ln w="12700">
                <a:solidFill>
                  <a:schemeClr val="bg1"/>
                </a:solidFill>
              </a:ln>
              <a:latin typeface="Arial Black" pitchFamily="34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1600200" y="1676400"/>
            <a:ext cx="1524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own Arrow 4"/>
          <p:cNvSpPr/>
          <p:nvPr/>
        </p:nvSpPr>
        <p:spPr>
          <a:xfrm>
            <a:off x="2743200" y="2743200"/>
            <a:ext cx="1524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38100" cmpd="sng">
                  <a:solidFill>
                    <a:schemeClr val="bg1"/>
                  </a:solidFill>
                </a:ln>
                <a:latin typeface="Arial Black" pitchFamily="34" charset="0"/>
              </a:rPr>
              <a:t>Osmolarity</a:t>
            </a:r>
            <a:r>
              <a:rPr lang="en-US" dirty="0" smtClean="0">
                <a:ln w="38100" cmpd="sng">
                  <a:solidFill>
                    <a:schemeClr val="bg1"/>
                  </a:solidFill>
                </a:ln>
                <a:latin typeface="Arial Black" pitchFamily="34" charset="0"/>
              </a:rPr>
              <a:t> Formula</a:t>
            </a:r>
            <a:endParaRPr lang="en-US" dirty="0">
              <a:ln w="38100" cmpd="sng">
                <a:solidFill>
                  <a:schemeClr val="bg1"/>
                </a:solidFill>
              </a:ln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n w="12700">
                  <a:solidFill>
                    <a:schemeClr val="bg1"/>
                  </a:solidFill>
                </a:ln>
                <a:latin typeface="Arial Black" pitchFamily="34" charset="0"/>
              </a:rPr>
              <a:t>Na X 2 + glucose </a:t>
            </a:r>
            <a:r>
              <a:rPr lang="en-US" dirty="0" smtClean="0">
                <a:ln w="12700">
                  <a:solidFill>
                    <a:schemeClr val="bg1"/>
                  </a:solidFill>
                </a:ln>
                <a:latin typeface="Arial Black" pitchFamily="34" charset="0"/>
              </a:rPr>
              <a:t>mmol</a:t>
            </a:r>
            <a:r>
              <a:rPr lang="en-US" dirty="0" smtClean="0">
                <a:ln w="12700">
                  <a:solidFill>
                    <a:schemeClr val="bg1"/>
                  </a:solidFill>
                </a:ln>
                <a:latin typeface="Arial Black" pitchFamily="34" charset="0"/>
              </a:rPr>
              <a:t>/L + 15 = calculated </a:t>
            </a:r>
            <a:r>
              <a:rPr lang="en-US" dirty="0" smtClean="0">
                <a:ln w="12700">
                  <a:solidFill>
                    <a:schemeClr val="bg1"/>
                  </a:solidFill>
                </a:ln>
                <a:latin typeface="Arial Black" pitchFamily="34" charset="0"/>
              </a:rPr>
              <a:t>osmolarity</a:t>
            </a:r>
            <a:endParaRPr lang="en-US" dirty="0">
              <a:ln w="12700">
                <a:solidFill>
                  <a:schemeClr val="bg1"/>
                </a:solidFill>
              </a:ln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12837"/>
            <a:ext cx="7467600" cy="4525963"/>
          </a:xfrm>
        </p:spPr>
        <p:txBody>
          <a:bodyPr/>
          <a:lstStyle/>
          <a:p>
            <a:r>
              <a:rPr lang="en-US" dirty="0" smtClean="0">
                <a:ln w="12700">
                  <a:solidFill>
                    <a:schemeClr val="bg1"/>
                  </a:solidFill>
                </a:ln>
                <a:latin typeface="Arial Black" pitchFamily="34" charset="0"/>
              </a:rPr>
              <a:t>Washing blood is therefore imperative </a:t>
            </a:r>
          </a:p>
          <a:p>
            <a:endParaRPr lang="en-US" dirty="0" smtClean="0">
              <a:ln w="12700">
                <a:solidFill>
                  <a:schemeClr val="bg1"/>
                </a:solidFill>
              </a:ln>
              <a:latin typeface="Arial Black" pitchFamily="34" charset="0"/>
            </a:endParaRPr>
          </a:p>
          <a:p>
            <a:r>
              <a:rPr lang="en-US" dirty="0" smtClean="0">
                <a:ln w="12700">
                  <a:solidFill>
                    <a:schemeClr val="bg1"/>
                  </a:solidFill>
                </a:ln>
                <a:latin typeface="Arial Black" pitchFamily="34" charset="0"/>
              </a:rPr>
              <a:t>Example 1: Non washed blood</a:t>
            </a:r>
          </a:p>
          <a:p>
            <a:pPr>
              <a:buNone/>
            </a:pPr>
            <a:r>
              <a:rPr lang="en-US" dirty="0" smtClean="0">
                <a:ln w="12700">
                  <a:solidFill>
                    <a:schemeClr val="bg1"/>
                  </a:solidFill>
                </a:ln>
                <a:latin typeface="Arial Black" pitchFamily="34" charset="0"/>
              </a:rPr>
              <a:t>	</a:t>
            </a:r>
            <a:r>
              <a:rPr lang="en-US" dirty="0" smtClean="0">
                <a:ln w="12700">
                  <a:solidFill>
                    <a:schemeClr val="bg1"/>
                  </a:solidFill>
                </a:ln>
                <a:latin typeface="Arial Black" pitchFamily="34" charset="0"/>
              </a:rPr>
              <a:t>			Na = 151mmol/L</a:t>
            </a:r>
          </a:p>
          <a:p>
            <a:pPr>
              <a:buNone/>
            </a:pPr>
            <a:r>
              <a:rPr lang="en-US" dirty="0" smtClean="0">
                <a:ln w="12700">
                  <a:solidFill>
                    <a:schemeClr val="bg1"/>
                  </a:solidFill>
                </a:ln>
                <a:latin typeface="Arial Black" pitchFamily="34" charset="0"/>
              </a:rPr>
              <a:t>	</a:t>
            </a:r>
            <a:r>
              <a:rPr lang="en-US" dirty="0" smtClean="0">
                <a:ln w="12700">
                  <a:solidFill>
                    <a:schemeClr val="bg1"/>
                  </a:solidFill>
                </a:ln>
                <a:latin typeface="Arial Black" pitchFamily="34" charset="0"/>
              </a:rPr>
              <a:t>			</a:t>
            </a:r>
            <a:r>
              <a:rPr lang="en-US" dirty="0" smtClean="0">
                <a:ln w="12700">
                  <a:solidFill>
                    <a:schemeClr val="bg1"/>
                  </a:solidFill>
                </a:ln>
                <a:latin typeface="Arial Black" pitchFamily="34" charset="0"/>
              </a:rPr>
              <a:t>Glu</a:t>
            </a:r>
            <a:r>
              <a:rPr lang="en-US" dirty="0" smtClean="0">
                <a:ln w="12700">
                  <a:solidFill>
                    <a:schemeClr val="bg1"/>
                  </a:solidFill>
                </a:ln>
                <a:latin typeface="Arial Black" pitchFamily="34" charset="0"/>
              </a:rPr>
              <a:t> = 25mmol/L</a:t>
            </a:r>
            <a:endParaRPr lang="en-US" dirty="0" smtClean="0">
              <a:ln w="12700">
                <a:solidFill>
                  <a:schemeClr val="bg1"/>
                </a:solidFill>
              </a:ln>
              <a:latin typeface="Arial Black" pitchFamily="34" charset="0"/>
            </a:endParaRPr>
          </a:p>
          <a:p>
            <a:pPr>
              <a:buNone/>
            </a:pPr>
            <a:r>
              <a:rPr lang="en-US" dirty="0" smtClean="0">
                <a:ln w="12700">
                  <a:solidFill>
                    <a:schemeClr val="bg1"/>
                  </a:solidFill>
                </a:ln>
                <a:latin typeface="Arial Black" pitchFamily="34" charset="0"/>
              </a:rPr>
              <a:t>Calculated formula OSM = 342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n w="12700">
                  <a:solidFill>
                    <a:schemeClr val="bg1"/>
                  </a:solidFill>
                </a:ln>
                <a:latin typeface="Arial Black" pitchFamily="34" charset="0"/>
              </a:rPr>
              <a:t>Example 2: washed blood</a:t>
            </a:r>
          </a:p>
          <a:p>
            <a:pPr>
              <a:buNone/>
            </a:pPr>
            <a:r>
              <a:rPr lang="en-US" dirty="0" smtClean="0">
                <a:ln w="12700">
                  <a:solidFill>
                    <a:schemeClr val="bg1"/>
                  </a:solidFill>
                </a:ln>
                <a:latin typeface="Arial Black" pitchFamily="34" charset="0"/>
              </a:rPr>
              <a:t>	</a:t>
            </a:r>
            <a:r>
              <a:rPr lang="en-US" dirty="0" smtClean="0">
                <a:ln w="12700">
                  <a:solidFill>
                    <a:schemeClr val="bg1"/>
                  </a:solidFill>
                </a:ln>
                <a:latin typeface="Arial Black" pitchFamily="34" charset="0"/>
              </a:rPr>
              <a:t>			Na = 115 </a:t>
            </a:r>
            <a:r>
              <a:rPr lang="en-US" dirty="0" smtClean="0">
                <a:ln w="12700">
                  <a:solidFill>
                    <a:schemeClr val="bg1"/>
                  </a:solidFill>
                </a:ln>
                <a:latin typeface="Arial Black" pitchFamily="34" charset="0"/>
              </a:rPr>
              <a:t>mmol</a:t>
            </a:r>
            <a:r>
              <a:rPr lang="en-US" dirty="0" smtClean="0">
                <a:ln w="12700">
                  <a:solidFill>
                    <a:schemeClr val="bg1"/>
                  </a:solidFill>
                </a:ln>
                <a:latin typeface="Arial Black" pitchFamily="34" charset="0"/>
              </a:rPr>
              <a:t>/L</a:t>
            </a:r>
          </a:p>
          <a:p>
            <a:pPr>
              <a:buNone/>
            </a:pPr>
            <a:r>
              <a:rPr lang="en-US" dirty="0" smtClean="0">
                <a:ln w="12700">
                  <a:solidFill>
                    <a:schemeClr val="bg1"/>
                  </a:solidFill>
                </a:ln>
                <a:latin typeface="Arial Black" pitchFamily="34" charset="0"/>
              </a:rPr>
              <a:t>	</a:t>
            </a:r>
            <a:r>
              <a:rPr lang="en-US" dirty="0" smtClean="0">
                <a:ln w="12700">
                  <a:solidFill>
                    <a:schemeClr val="bg1"/>
                  </a:solidFill>
                </a:ln>
                <a:latin typeface="Arial Black" pitchFamily="34" charset="0"/>
              </a:rPr>
              <a:t>			</a:t>
            </a:r>
            <a:r>
              <a:rPr lang="en-US" dirty="0" smtClean="0">
                <a:ln w="12700">
                  <a:solidFill>
                    <a:schemeClr val="bg1"/>
                  </a:solidFill>
                </a:ln>
                <a:latin typeface="Arial Black" pitchFamily="34" charset="0"/>
              </a:rPr>
              <a:t>Glu</a:t>
            </a:r>
            <a:r>
              <a:rPr lang="en-US" dirty="0" smtClean="0">
                <a:ln w="12700">
                  <a:solidFill>
                    <a:schemeClr val="bg1"/>
                  </a:solidFill>
                </a:ln>
                <a:latin typeface="Arial Black" pitchFamily="34" charset="0"/>
              </a:rPr>
              <a:t> = 5 </a:t>
            </a:r>
            <a:r>
              <a:rPr lang="en-US" dirty="0" smtClean="0">
                <a:ln w="12700">
                  <a:solidFill>
                    <a:schemeClr val="bg1"/>
                  </a:solidFill>
                </a:ln>
                <a:latin typeface="Arial Black" pitchFamily="34" charset="0"/>
              </a:rPr>
              <a:t>mmol</a:t>
            </a:r>
            <a:r>
              <a:rPr lang="en-US" dirty="0" smtClean="0">
                <a:ln w="12700">
                  <a:solidFill>
                    <a:schemeClr val="bg1"/>
                  </a:solidFill>
                </a:ln>
                <a:latin typeface="Arial Black" pitchFamily="34" charset="0"/>
              </a:rPr>
              <a:t>/L</a:t>
            </a:r>
          </a:p>
          <a:p>
            <a:pPr>
              <a:buNone/>
            </a:pPr>
            <a:r>
              <a:rPr lang="en-US" dirty="0" smtClean="0">
                <a:ln w="12700">
                  <a:solidFill>
                    <a:schemeClr val="bg1"/>
                  </a:solidFill>
                </a:ln>
                <a:latin typeface="Arial Black" pitchFamily="34" charset="0"/>
              </a:rPr>
              <a:t>Calculated formula OSM = 250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9037"/>
            <a:ext cx="7467600" cy="4525963"/>
          </a:xfrm>
        </p:spPr>
        <p:txBody>
          <a:bodyPr/>
          <a:lstStyle/>
          <a:p>
            <a:endParaRPr lang="en-US" sz="3200" dirty="0" smtClean="0">
              <a:ln w="3810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</a:endParaRPr>
          </a:p>
          <a:p>
            <a:r>
              <a:rPr lang="en-US" sz="3200" dirty="0" smtClean="0">
                <a:ln w="3810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GENERAL POINTS</a:t>
            </a:r>
          </a:p>
          <a:p>
            <a:endParaRPr lang="en-US" sz="3200" dirty="0" smtClean="0">
              <a:ln w="3810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</a:endParaRPr>
          </a:p>
          <a:p>
            <a:r>
              <a:rPr lang="en-US" sz="3200" dirty="0" smtClean="0">
                <a:ln w="3810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NORWOOD PROCEDURE</a:t>
            </a:r>
          </a:p>
          <a:p>
            <a:endParaRPr lang="en-US" sz="3200" dirty="0" smtClean="0">
              <a:ln w="3810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</a:endParaRPr>
          </a:p>
          <a:p>
            <a:r>
              <a:rPr lang="en-US" sz="3200" b="1" dirty="0" smtClean="0">
                <a:ln w="38100">
                  <a:solidFill>
                    <a:schemeClr val="bg1"/>
                  </a:solidFill>
                </a:ln>
                <a:latin typeface="Arial Black" pitchFamily="34" charset="0"/>
              </a:rPr>
              <a:t>SUGGESTED CHANGES</a:t>
            </a:r>
            <a:endParaRPr lang="en-US" sz="3200" dirty="0" smtClean="0">
              <a:ln w="3810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</a:endParaRPr>
          </a:p>
          <a:p>
            <a:endParaRPr lang="en-US" sz="3200" dirty="0" smtClean="0">
              <a:ln w="3810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100" dirty="0" smtClean="0">
                <a:ln w="3810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GENERAL POINTS</a:t>
            </a:r>
            <a:endParaRPr lang="en-US" sz="4100" dirty="0">
              <a:ln w="3810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  <a:cs typeface="Arial" pitchFamily="34" charset="0"/>
              </a:rPr>
              <a:t>FFP in prime</a:t>
            </a:r>
          </a:p>
          <a:p>
            <a:r>
              <a:rPr lang="en-US" sz="26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  <a:cs typeface="Arial" pitchFamily="34" charset="0"/>
              </a:rPr>
              <a:t>Cut clear fluids to a minimum</a:t>
            </a:r>
          </a:p>
          <a:p>
            <a:r>
              <a:rPr lang="en-US" sz="26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  <a:cs typeface="Arial" pitchFamily="34" charset="0"/>
              </a:rPr>
              <a:t>Prime blood or FFP</a:t>
            </a:r>
          </a:p>
          <a:p>
            <a:endParaRPr lang="en-US" sz="2600" dirty="0" smtClean="0">
              <a:ln w="1905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  <a:cs typeface="Arial" pitchFamily="34" charset="0"/>
            </a:endParaRPr>
          </a:p>
          <a:p>
            <a:endParaRPr lang="en-US" sz="2600" dirty="0" smtClean="0">
              <a:ln w="1905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  <a:cs typeface="Arial" pitchFamily="34" charset="0"/>
            </a:endParaRPr>
          </a:p>
          <a:p>
            <a:r>
              <a:rPr lang="en-US" sz="26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  <a:cs typeface="Arial" pitchFamily="34" charset="0"/>
              </a:rPr>
              <a:t>A Stat – Cerebral monitoring</a:t>
            </a:r>
          </a:p>
          <a:p>
            <a:r>
              <a:rPr lang="en-US" sz="26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  <a:cs typeface="Arial" pitchFamily="34" charset="0"/>
              </a:rPr>
              <a:t>Go on with lowish 0</a:t>
            </a:r>
            <a:r>
              <a:rPr lang="en-US" sz="16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  <a:cs typeface="Arial" pitchFamily="34" charset="0"/>
              </a:rPr>
              <a:t>2</a:t>
            </a:r>
            <a:endParaRPr lang="en-US" sz="2600" dirty="0" smtClean="0">
              <a:ln w="1905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  <a:cs typeface="Arial" pitchFamily="34" charset="0"/>
            </a:endParaRPr>
          </a:p>
          <a:p>
            <a:r>
              <a:rPr lang="en-US" sz="26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  <a:cs typeface="Arial" pitchFamily="34" charset="0"/>
              </a:rPr>
              <a:t>Use CIRC arrest</a:t>
            </a:r>
          </a:p>
          <a:p>
            <a:endParaRPr lang="en-US" sz="2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100" dirty="0" smtClean="0">
                <a:ln w="3810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GENERAL POINTS</a:t>
            </a:r>
            <a:endParaRPr lang="en-US" sz="4100" dirty="0">
              <a:ln w="3810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Attention  to venous drainage </a:t>
            </a:r>
            <a:r>
              <a:rPr lang="en-US" sz="2600" dirty="0" smtClean="0">
                <a:ln w="19050">
                  <a:solidFill>
                    <a:schemeClr val="tx1"/>
                  </a:solidFill>
                </a:ln>
                <a:latin typeface="Arial Black" pitchFamily="34" charset="0"/>
              </a:rPr>
              <a:t>↑ </a:t>
            </a:r>
            <a:r>
              <a:rPr lang="en-US" sz="2600" dirty="0" smtClean="0">
                <a:ln w="19050">
                  <a:solidFill>
                    <a:schemeClr val="bg1"/>
                  </a:solidFill>
                </a:ln>
                <a:latin typeface="Arial Black" pitchFamily="34" charset="0"/>
              </a:rPr>
              <a:t>Q</a:t>
            </a:r>
          </a:p>
          <a:p>
            <a:r>
              <a:rPr lang="en-US" sz="26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Press 35 → max → 50</a:t>
            </a:r>
          </a:p>
          <a:p>
            <a:r>
              <a:rPr lang="en-US" sz="26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Cerebral Temp 36°c</a:t>
            </a:r>
          </a:p>
          <a:p>
            <a:pPr>
              <a:buNone/>
            </a:pPr>
            <a:endParaRPr lang="en-US" sz="2600" dirty="0" smtClean="0">
              <a:ln w="1905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</a:endParaRPr>
          </a:p>
          <a:p>
            <a:pPr>
              <a:buNone/>
            </a:pPr>
            <a:endParaRPr lang="en-US" sz="2600" dirty="0" smtClean="0">
              <a:ln w="1905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</a:endParaRPr>
          </a:p>
          <a:p>
            <a:pPr>
              <a:buNone/>
            </a:pPr>
            <a:endParaRPr lang="en-US" sz="2600" dirty="0" smtClean="0">
              <a:ln w="1905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</a:endParaRPr>
          </a:p>
          <a:p>
            <a:r>
              <a:rPr lang="en-US" sz="26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Use MUF</a:t>
            </a:r>
          </a:p>
          <a:p>
            <a:r>
              <a:rPr lang="en-US" sz="26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Cardioplegia</a:t>
            </a:r>
          </a:p>
          <a:p>
            <a:endParaRPr lang="en-US" sz="2600" dirty="0" smtClean="0">
              <a:ln w="1905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</a:endParaRPr>
          </a:p>
          <a:p>
            <a:pPr>
              <a:buNone/>
            </a:pPr>
            <a:endParaRPr lang="en-US" sz="2600" dirty="0">
              <a:ln w="1905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2209800" y="2133600"/>
            <a:ext cx="2286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495800" y="2133600"/>
            <a:ext cx="2286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ln w="3810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NORWOOD PROCEDURE</a:t>
            </a:r>
            <a:endParaRPr lang="en-US" dirty="0">
              <a:ln w="3810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3200" dirty="0" smtClean="0">
                <a:ln w="19050">
                  <a:solidFill>
                    <a:schemeClr val="tx1"/>
                  </a:solidFill>
                </a:ln>
                <a:latin typeface="Arial Black" pitchFamily="34" charset="0"/>
                <a:cs typeface="Arial" pitchFamily="34" charset="0"/>
              </a:rPr>
              <a:t>↓</a:t>
            </a:r>
            <a:r>
              <a:rPr lang="en-US" sz="32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  <a:cs typeface="Arial" pitchFamily="34" charset="0"/>
              </a:rPr>
              <a:t> 3kg High Risk</a:t>
            </a:r>
          </a:p>
          <a:p>
            <a:r>
              <a:rPr lang="en-US" sz="32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  <a:cs typeface="Arial" pitchFamily="34" charset="0"/>
              </a:rPr>
              <a:t>21% 0</a:t>
            </a:r>
            <a:r>
              <a:rPr lang="en-US" sz="19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  <a:cs typeface="Arial" pitchFamily="34" charset="0"/>
              </a:rPr>
              <a:t>2</a:t>
            </a:r>
            <a:r>
              <a:rPr lang="en-US" sz="32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  <a:cs typeface="Arial" pitchFamily="34" charset="0"/>
              </a:rPr>
              <a:t> on ventilator</a:t>
            </a:r>
          </a:p>
          <a:p>
            <a:r>
              <a:rPr lang="en-US" sz="32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  <a:cs typeface="Arial" pitchFamily="34" charset="0"/>
              </a:rPr>
              <a:t>Pressure 35 – 40 during cooling</a:t>
            </a:r>
          </a:p>
          <a:p>
            <a:r>
              <a:rPr lang="en-US" sz="32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  <a:cs typeface="Arial" pitchFamily="34" charset="0"/>
              </a:rPr>
              <a:t>Hb 10 – whole procedure</a:t>
            </a:r>
          </a:p>
          <a:p>
            <a:pPr>
              <a:buNone/>
            </a:pPr>
            <a:endParaRPr lang="en-US" sz="3200" dirty="0" smtClean="0">
              <a:ln w="1905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  <a:cs typeface="Arial" pitchFamily="34" charset="0"/>
            </a:endParaRPr>
          </a:p>
          <a:p>
            <a:pPr>
              <a:buNone/>
            </a:pPr>
            <a:endParaRPr lang="en-US" sz="3200" dirty="0" smtClean="0">
              <a:ln w="1905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  <a:cs typeface="Arial" pitchFamily="34" charset="0"/>
            </a:endParaRPr>
          </a:p>
          <a:p>
            <a:pPr>
              <a:buNone/>
            </a:pPr>
            <a:endParaRPr lang="en-US" sz="3200" dirty="0" smtClean="0">
              <a:ln w="1905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  <a:cs typeface="Arial" pitchFamily="34" charset="0"/>
            </a:endParaRPr>
          </a:p>
          <a:p>
            <a:r>
              <a:rPr lang="en-US" sz="32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  <a:cs typeface="Arial" pitchFamily="34" charset="0"/>
              </a:rPr>
              <a:t>Normal gasses</a:t>
            </a:r>
          </a:p>
          <a:p>
            <a:r>
              <a:rPr lang="en-US" sz="32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  <a:cs typeface="Arial" pitchFamily="34" charset="0"/>
              </a:rPr>
              <a:t>Normal K</a:t>
            </a:r>
          </a:p>
          <a:p>
            <a:r>
              <a:rPr lang="en-US" sz="32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  <a:cs typeface="Arial" pitchFamily="34" charset="0"/>
              </a:rPr>
              <a:t>CP = 10 – 40cc / Kg</a:t>
            </a:r>
          </a:p>
          <a:p>
            <a:pPr>
              <a:buNone/>
            </a:pPr>
            <a:endParaRPr lang="en-US" dirty="0">
              <a:ln w="19050">
                <a:solidFill>
                  <a:schemeClr val="tx1"/>
                </a:solidFill>
              </a:ln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ln w="3810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NORWOOD PROCEDURE</a:t>
            </a:r>
            <a:endParaRPr lang="en-US" dirty="0">
              <a:ln w="3810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  <a:cs typeface="Arial" pitchFamily="34" charset="0"/>
              </a:rPr>
              <a:t>Needle in aorta</a:t>
            </a:r>
          </a:p>
          <a:p>
            <a:r>
              <a:rPr lang="en-US" sz="26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  <a:cs typeface="Arial" pitchFamily="34" charset="0"/>
              </a:rPr>
              <a:t>TE all patients</a:t>
            </a:r>
          </a:p>
          <a:p>
            <a:r>
              <a:rPr lang="en-US" sz="26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  <a:cs typeface="Arial" pitchFamily="34" charset="0"/>
              </a:rPr>
              <a:t>SAT = Syst post bypass</a:t>
            </a:r>
          </a:p>
          <a:p>
            <a:endParaRPr lang="en-US" sz="2600" dirty="0">
              <a:ln w="1905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  <a:cs typeface="Arial" pitchFamily="34" charset="0"/>
            </a:endParaRPr>
          </a:p>
          <a:p>
            <a:endParaRPr lang="en-US" sz="2600" dirty="0" smtClean="0">
              <a:ln w="1905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  <a:cs typeface="Arial" pitchFamily="34" charset="0"/>
            </a:endParaRPr>
          </a:p>
          <a:p>
            <a:endParaRPr lang="en-US" sz="2600" dirty="0" smtClean="0">
              <a:ln w="1905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  <a:cs typeface="Arial" pitchFamily="34" charset="0"/>
            </a:endParaRPr>
          </a:p>
          <a:p>
            <a:r>
              <a:rPr lang="en-US" sz="26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  <a:cs typeface="Arial" pitchFamily="34" charset="0"/>
              </a:rPr>
              <a:t>Problems : NO – REOP – VAD</a:t>
            </a:r>
          </a:p>
          <a:p>
            <a:r>
              <a:rPr lang="en-US" sz="26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  <a:cs typeface="Arial" pitchFamily="34" charset="0"/>
              </a:rPr>
              <a:t>SAT </a:t>
            </a:r>
            <a:r>
              <a:rPr lang="en-US" sz="3600" dirty="0" smtClean="0">
                <a:ln w="0">
                  <a:solidFill>
                    <a:schemeClr val="tx1"/>
                  </a:solidFill>
                </a:ln>
                <a:solidFill>
                  <a:schemeClr val="tx1">
                    <a:lumMod val="95000"/>
                  </a:schemeClr>
                </a:solidFill>
                <a:latin typeface="Arial Black" pitchFamily="34" charset="0"/>
                <a:cs typeface="Arial" pitchFamily="34" charset="0"/>
              </a:rPr>
              <a:t>↓</a:t>
            </a:r>
            <a:r>
              <a:rPr lang="en-US" sz="26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  <a:cs typeface="Arial" pitchFamily="34" charset="0"/>
              </a:rPr>
              <a:t> 60 – surgical problem</a:t>
            </a:r>
          </a:p>
          <a:p>
            <a:endParaRPr lang="en-US" sz="2800" dirty="0">
              <a:ln w="1905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ln w="3810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NORWOOD PROCEDURE</a:t>
            </a:r>
            <a:endParaRPr lang="en-US" dirty="0">
              <a:ln w="3810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  <a:cs typeface="Arial" pitchFamily="34" charset="0"/>
              </a:rPr>
              <a:t>No volume post bypass</a:t>
            </a:r>
          </a:p>
          <a:p>
            <a:r>
              <a:rPr lang="en-US" sz="26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  <a:cs typeface="Arial" pitchFamily="34" charset="0"/>
              </a:rPr>
              <a:t>No bleeding post bypass</a:t>
            </a:r>
          </a:p>
          <a:p>
            <a:r>
              <a:rPr lang="en-US" sz="26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  <a:cs typeface="Arial" pitchFamily="34" charset="0"/>
              </a:rPr>
              <a:t>Cover heart with gortex</a:t>
            </a:r>
            <a:endParaRPr lang="en-US" sz="2600" dirty="0">
              <a:ln w="19050">
                <a:solidFill>
                  <a:schemeClr val="bg2">
                    <a:lumMod val="50000"/>
                  </a:schemeClr>
                </a:solidFill>
              </a:ln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ln w="38100">
                  <a:solidFill>
                    <a:schemeClr val="bg1"/>
                  </a:solidFill>
                </a:ln>
                <a:latin typeface="Arial Black" pitchFamily="34" charset="0"/>
              </a:rPr>
              <a:t>SUGGESTED CHANGES</a:t>
            </a:r>
            <a:endParaRPr lang="en-US" b="1" dirty="0">
              <a:ln w="38100">
                <a:solidFill>
                  <a:schemeClr val="bg1"/>
                </a:solidFill>
              </a:ln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Use </a:t>
            </a:r>
            <a:r>
              <a:rPr lang="en-US" sz="32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Silcone</a:t>
            </a:r>
            <a:r>
              <a:rPr lang="en-US" sz="32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 </a:t>
            </a:r>
            <a:r>
              <a:rPr lang="en-US" sz="32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suckers</a:t>
            </a:r>
          </a:p>
          <a:p>
            <a:r>
              <a:rPr lang="en-US" sz="3200" dirty="0" smtClean="0">
                <a:ln w="19050">
                  <a:solidFill>
                    <a:schemeClr val="bg2">
                      <a:lumMod val="50000"/>
                    </a:schemeClr>
                  </a:solidFill>
                </a:ln>
                <a:latin typeface="Arial Black" pitchFamily="34" charset="0"/>
              </a:rPr>
              <a:t>Cut Prime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66700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>
                <a:ln w="38100">
                  <a:solidFill>
                    <a:schemeClr val="bg1"/>
                  </a:solidFill>
                </a:ln>
                <a:latin typeface="Arial Black" pitchFamily="34" charset="0"/>
              </a:rPr>
              <a:t>VAVD</a:t>
            </a:r>
            <a:endParaRPr lang="en-US" sz="6000" dirty="0">
              <a:ln w="38100">
                <a:solidFill>
                  <a:schemeClr val="bg1"/>
                </a:solidFill>
              </a:ln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284</TotalTime>
  <Words>207</Words>
  <Application>Microsoft Office PowerPoint</Application>
  <PresentationFormat>On-screen Show (4:3)</PresentationFormat>
  <Paragraphs>86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Technic</vt:lpstr>
      <vt:lpstr>Slide 1</vt:lpstr>
      <vt:lpstr>Slide 2</vt:lpstr>
      <vt:lpstr>GENERAL POINTS</vt:lpstr>
      <vt:lpstr>GENERAL POINTS</vt:lpstr>
      <vt:lpstr>NORWOOD PROCEDURE</vt:lpstr>
      <vt:lpstr>NORWOOD PROCEDURE</vt:lpstr>
      <vt:lpstr>NORWOOD PROCEDURE</vt:lpstr>
      <vt:lpstr>SUGGESTED CHANGES</vt:lpstr>
      <vt:lpstr>VAVD</vt:lpstr>
      <vt:lpstr>ROTEM SYSTEM</vt:lpstr>
      <vt:lpstr>INZOLEN</vt:lpstr>
      <vt:lpstr>Successful Outcome Involves</vt:lpstr>
      <vt:lpstr>Slide 13</vt:lpstr>
      <vt:lpstr>Slide 14</vt:lpstr>
      <vt:lpstr>Oncotic Pressure</vt:lpstr>
      <vt:lpstr>Slide 16</vt:lpstr>
      <vt:lpstr>Osmolarity Formula</vt:lpstr>
      <vt:lpstr>Slide 18</vt:lpstr>
      <vt:lpstr>Slide 19</vt:lpstr>
    </vt:vector>
  </TitlesOfParts>
  <Company>TKZS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NORWOOD PROCEDURE</dc:title>
  <dc:creator>TKZS</dc:creator>
  <cp:lastModifiedBy>user</cp:lastModifiedBy>
  <cp:revision>38</cp:revision>
  <dcterms:created xsi:type="dcterms:W3CDTF">2009-10-20T15:01:02Z</dcterms:created>
  <dcterms:modified xsi:type="dcterms:W3CDTF">2010-03-16T08:24:18Z</dcterms:modified>
</cp:coreProperties>
</file>