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14"/>
  </p:notesMasterIdLst>
  <p:handoutMasterIdLst>
    <p:handoutMasterId r:id="rId15"/>
  </p:handoutMasterIdLst>
  <p:sldIdLst>
    <p:sldId id="275" r:id="rId3"/>
    <p:sldId id="312" r:id="rId4"/>
    <p:sldId id="311" r:id="rId5"/>
    <p:sldId id="317" r:id="rId6"/>
    <p:sldId id="310" r:id="rId7"/>
    <p:sldId id="313" r:id="rId8"/>
    <p:sldId id="314" r:id="rId9"/>
    <p:sldId id="315" r:id="rId10"/>
    <p:sldId id="318" r:id="rId11"/>
    <p:sldId id="319" r:id="rId12"/>
    <p:sldId id="30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78" autoAdjust="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96EA6-6F25-4F19-87BA-7ADCC16DAEFF}" type="datetimeFigureOut">
              <a:rPr lang="en-US" smtClean="0"/>
              <a:t>7/11/2015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C172E-A8B5-46F6-B05C-DFA3E2E0F207}" type="datetimeFigureOut">
              <a:rPr lang="en-US" smtClean="0"/>
              <a:t>7/11/2015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2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4E708F12-96AD-4ED4-8132-A78F5E42C1F5}" type="datetime1">
              <a:rPr lang="en-US" smtClean="0"/>
              <a:t>7/11/2015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5205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A170-8299-44AD-AEEF-FC686C3D7804}" type="datetime1">
              <a:rPr lang="en-US" smtClean="0"/>
              <a:t>7/11/2015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83139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763A-68EC-4ECD-9620-D9FE9CDDD622}" type="datetime1">
              <a:rPr lang="en-US" smtClean="0"/>
              <a:t>7/11/2015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22773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BEDD-6160-49BB-B372-861DE7DE9BA5}" type="datetime1">
              <a:rPr lang="en-US" smtClean="0"/>
              <a:t>7/11/2015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19211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19F-B7FD-4B29-8F66-9E318144BC2A}" type="datetime1">
              <a:rPr lang="en-US" smtClean="0"/>
              <a:t>7/11/2015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09858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159C-B6E0-4F10-9F4A-2FA57003B139}" type="datetime1">
              <a:rPr lang="en-US" smtClean="0"/>
              <a:t>7/11/2015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163549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70CBBB-D1D1-4386-A5E9-07F3477B78F3}" type="datetime1">
              <a:rPr lang="en-US" smtClean="0"/>
              <a:t>7/11/2015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18306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9FA4CAD8-0EA7-4615-B69B-B2F199EF3A93}" type="datetime1">
              <a:rPr lang="en-US" smtClean="0"/>
              <a:t>7/11/2015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40604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4BD7-6953-492C-921B-E68B2D7F14C8}" type="datetime1">
              <a:rPr lang="en-US" smtClean="0"/>
              <a:t>7/11/2015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22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7D9B-D4D3-4E23-88DF-2E354FA43196}" type="datetime1">
              <a:rPr lang="en-US" smtClean="0"/>
              <a:t>7/11/2015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3075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67C5-D04E-4576-B61C-12ABA14BBD6C}" type="datetime1">
              <a:rPr lang="en-US" smtClean="0"/>
              <a:t>7/11/2015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3174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20F09E4-6EA4-4BF3-9FC8-FF40373B88E6}" type="datetime1">
              <a:rPr lang="en-US" smtClean="0"/>
              <a:t>7/11/2015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6487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5010" y="6211669"/>
            <a:ext cx="82219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dirty="0"/>
              <a:t>For the development of thoracic surgery in South Africa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Prof Anthony </a:t>
            </a:r>
            <a:r>
              <a:rPr lang="en-US" dirty="0" smtClean="0"/>
              <a:t>Linegar PhD </a:t>
            </a:r>
          </a:p>
          <a:p>
            <a:r>
              <a:rPr lang="en-US" dirty="0"/>
              <a:t>Thoracic S</a:t>
            </a:r>
            <a:r>
              <a:rPr lang="en-US" dirty="0" smtClean="0"/>
              <a:t>urgeon</a:t>
            </a:r>
          </a:p>
          <a:p>
            <a:r>
              <a:rPr lang="en-US" dirty="0" smtClean="0"/>
              <a:t>Hannes Meyer Registrar Symposium 2015 July.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9613" y="1687513"/>
            <a:ext cx="11277600" cy="1470025"/>
          </a:xfrm>
        </p:spPr>
        <p:txBody>
          <a:bodyPr/>
          <a:lstStyle/>
          <a:p>
            <a:r>
              <a:rPr lang="en-ZA" dirty="0" smtClean="0"/>
              <a:t>The State of Thoracic Surgery 2014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708" y="4261357"/>
            <a:ext cx="1521706" cy="1521706"/>
          </a:xfrm>
          <a:prstGeom prst="rect">
            <a:avLst/>
          </a:prstGeom>
          <a:solidFill>
            <a:schemeClr val="bg2">
              <a:alpha val="3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41594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6468742" y="2820540"/>
            <a:ext cx="1365580" cy="67169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3" name="Oval 22"/>
          <p:cNvSpPr/>
          <p:nvPr/>
        </p:nvSpPr>
        <p:spPr>
          <a:xfrm>
            <a:off x="6653089" y="676852"/>
            <a:ext cx="1365580" cy="67169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331259"/>
            <a:ext cx="4016188" cy="4638159"/>
          </a:xfrm>
        </p:spPr>
        <p:txBody>
          <a:bodyPr/>
          <a:lstStyle/>
          <a:p>
            <a:r>
              <a:rPr lang="en-ZA" sz="2400" dirty="0" smtClean="0"/>
              <a:t>48 million population </a:t>
            </a:r>
          </a:p>
          <a:p>
            <a:r>
              <a:rPr lang="en-ZA" sz="2400" dirty="0" smtClean="0"/>
              <a:t>46 CTS and 35 do some TS </a:t>
            </a:r>
          </a:p>
          <a:p>
            <a:r>
              <a:rPr lang="en-ZA" sz="2400" dirty="0" smtClean="0"/>
              <a:t>4 beds per million </a:t>
            </a:r>
          </a:p>
          <a:p>
            <a:r>
              <a:rPr lang="en-ZA" sz="2400" dirty="0" smtClean="0"/>
              <a:t>32 slates per week and 2.4 operations per slate </a:t>
            </a:r>
          </a:p>
          <a:p>
            <a:r>
              <a:rPr lang="en-ZA" sz="2400" dirty="0" smtClean="0"/>
              <a:t>3745 operations in 2014</a:t>
            </a:r>
            <a:br>
              <a:rPr lang="en-ZA" sz="2400" dirty="0" smtClean="0"/>
            </a:br>
            <a:r>
              <a:rPr lang="en-ZA" sz="2400" dirty="0" smtClean="0"/>
              <a:t>Inflammatory 55%</a:t>
            </a:r>
            <a:br>
              <a:rPr lang="en-ZA" sz="2400" dirty="0" smtClean="0"/>
            </a:br>
            <a:r>
              <a:rPr lang="en-ZA" sz="2400" dirty="0" smtClean="0"/>
              <a:t>Lung ca  15% </a:t>
            </a:r>
            <a:br>
              <a:rPr lang="en-ZA" sz="2400" dirty="0" smtClean="0"/>
            </a:br>
            <a:r>
              <a:rPr lang="en-ZA" sz="2400" dirty="0" smtClean="0"/>
              <a:t>Oesophagus ca 10%</a:t>
            </a:r>
            <a:br>
              <a:rPr lang="en-ZA" sz="2400" dirty="0" smtClean="0"/>
            </a:br>
            <a:r>
              <a:rPr lang="en-ZA" sz="2400" dirty="0" smtClean="0"/>
              <a:t>Trauma 15% </a:t>
            </a:r>
          </a:p>
          <a:p>
            <a:endParaRPr lang="en-ZA" dirty="0" smtClean="0"/>
          </a:p>
          <a:p>
            <a:endParaRPr lang="en-ZA" dirty="0" smtClean="0"/>
          </a:p>
          <a:p>
            <a:endParaRPr lang="en-Z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38751" y="418427"/>
            <a:ext cx="10972800" cy="1066800"/>
          </a:xfrm>
        </p:spPr>
        <p:txBody>
          <a:bodyPr/>
          <a:lstStyle/>
          <a:p>
            <a:r>
              <a:rPr lang="en-ZA" dirty="0" smtClean="0"/>
              <a:t>Summary </a:t>
            </a:r>
            <a:endParaRPr lang="en-ZA" dirty="0"/>
          </a:p>
        </p:txBody>
      </p:sp>
      <p:sp>
        <p:nvSpPr>
          <p:cNvPr id="4" name="TextBox 3"/>
          <p:cNvSpPr txBox="1"/>
          <p:nvPr/>
        </p:nvSpPr>
        <p:spPr>
          <a:xfrm>
            <a:off x="4625789" y="1415172"/>
            <a:ext cx="2598725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ZA" dirty="0" smtClean="0"/>
              <a:t>10.7 WTE </a:t>
            </a:r>
          </a:p>
          <a:p>
            <a:r>
              <a:rPr lang="en-ZA" dirty="0" smtClean="0"/>
              <a:t>1 TS per 4.5m population </a:t>
            </a:r>
            <a:endParaRPr lang="en-ZA" dirty="0"/>
          </a:p>
        </p:txBody>
      </p:sp>
      <p:sp>
        <p:nvSpPr>
          <p:cNvPr id="5" name="TextBox 4"/>
          <p:cNvSpPr txBox="1"/>
          <p:nvPr/>
        </p:nvSpPr>
        <p:spPr>
          <a:xfrm>
            <a:off x="4625788" y="3663785"/>
            <a:ext cx="2598726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ZA" dirty="0" smtClean="0"/>
              <a:t>Performance gap </a:t>
            </a:r>
          </a:p>
          <a:p>
            <a:r>
              <a:rPr lang="en-ZA" dirty="0" smtClean="0"/>
              <a:t>1:20 </a:t>
            </a:r>
          </a:p>
          <a:p>
            <a:endParaRPr lang="en-ZA" dirty="0"/>
          </a:p>
          <a:p>
            <a:r>
              <a:rPr lang="en-ZA" dirty="0" smtClean="0"/>
              <a:t>Target ~ 700 per unit</a:t>
            </a:r>
          </a:p>
          <a:p>
            <a:r>
              <a:rPr lang="en-ZA" dirty="0" smtClean="0"/>
              <a:t>or 5400 in total </a:t>
            </a:r>
            <a:endParaRPr lang="en-ZA" dirty="0"/>
          </a:p>
        </p:txBody>
      </p:sp>
      <p:sp>
        <p:nvSpPr>
          <p:cNvPr id="8" name="TextBox 7"/>
          <p:cNvSpPr txBox="1"/>
          <p:nvPr/>
        </p:nvSpPr>
        <p:spPr>
          <a:xfrm>
            <a:off x="4625789" y="2194753"/>
            <a:ext cx="2598725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ZA" dirty="0" smtClean="0"/>
              <a:t>1 bed per 250 000</a:t>
            </a:r>
            <a:endParaRPr lang="en-ZA" dirty="0"/>
          </a:p>
        </p:txBody>
      </p:sp>
      <p:sp>
        <p:nvSpPr>
          <p:cNvPr id="10" name="TextBox 9"/>
          <p:cNvSpPr txBox="1"/>
          <p:nvPr/>
        </p:nvSpPr>
        <p:spPr>
          <a:xfrm>
            <a:off x="7834322" y="1404033"/>
            <a:ext cx="380097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dirty="0"/>
              <a:t>1TS per 150 000 – 500 000 </a:t>
            </a:r>
            <a:r>
              <a:rPr lang="fr-FR" dirty="0" smtClean="0"/>
              <a:t>population </a:t>
            </a:r>
            <a:endParaRPr 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34322" y="2194753"/>
            <a:ext cx="327942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5 -6 beds</a:t>
            </a:r>
            <a:r>
              <a:rPr lang="fr-FR" dirty="0"/>
              <a:t> </a:t>
            </a:r>
            <a:r>
              <a:rPr lang="fr-FR" dirty="0" smtClean="0"/>
              <a:t>per 150 000 to 500 000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34322" y="2809509"/>
            <a:ext cx="420570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dirty="0" smtClean="0"/>
              <a:t>16 </a:t>
            </a:r>
            <a:r>
              <a:rPr lang="fr-FR" dirty="0" err="1" smtClean="0"/>
              <a:t>hrs</a:t>
            </a:r>
            <a:r>
              <a:rPr lang="fr-FR" dirty="0" smtClean="0"/>
              <a:t> of theatre per TS per </a:t>
            </a:r>
            <a:r>
              <a:rPr lang="fr-FR" dirty="0" err="1" smtClean="0"/>
              <a:t>week</a:t>
            </a:r>
            <a:r>
              <a:rPr lang="fr-FR" dirty="0" smtClean="0"/>
              <a:t> (4 </a:t>
            </a:r>
            <a:r>
              <a:rPr lang="fr-FR" dirty="0" err="1" smtClean="0"/>
              <a:t>slates</a:t>
            </a:r>
            <a:r>
              <a:rPr lang="fr-FR" dirty="0" smtClean="0"/>
              <a:t>)</a:t>
            </a:r>
          </a:p>
          <a:p>
            <a:r>
              <a:rPr 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3 hours endoscopy per week</a:t>
            </a:r>
            <a:endParaRPr 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34322" y="3826094"/>
            <a:ext cx="3799886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fontAlgn="b"/>
            <a:r>
              <a:rPr lang="en-ZA" dirty="0"/>
              <a:t>Waiting times 2 weeks referral to </a:t>
            </a:r>
            <a:endParaRPr lang="en-ZA" dirty="0" smtClean="0"/>
          </a:p>
          <a:p>
            <a:pPr fontAlgn="b"/>
            <a:r>
              <a:rPr lang="en-ZA" dirty="0" smtClean="0"/>
              <a:t>consultation </a:t>
            </a:r>
            <a:r>
              <a:rPr lang="en-ZA" dirty="0"/>
              <a:t>and 3-4 weeks to surgery </a:t>
            </a:r>
            <a:endParaRPr lang="en-ZA" dirty="0" smtClean="0"/>
          </a:p>
          <a:p>
            <a:pPr fontAlgn="b"/>
            <a:r>
              <a:rPr lang="en-ZA" dirty="0" smtClean="0"/>
              <a:t>from </a:t>
            </a:r>
            <a:r>
              <a:rPr lang="en-ZA" dirty="0"/>
              <a:t>time of diagnosis</a:t>
            </a:r>
            <a:endParaRPr lang="en-ZA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30773" y="828034"/>
            <a:ext cx="1010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9 X WTE </a:t>
            </a:r>
            <a:endParaRPr lang="en-ZA" dirty="0"/>
          </a:p>
        </p:txBody>
      </p:sp>
      <p:sp>
        <p:nvSpPr>
          <p:cNvPr id="18" name="TextBox 17"/>
          <p:cNvSpPr txBox="1"/>
          <p:nvPr/>
        </p:nvSpPr>
        <p:spPr>
          <a:xfrm>
            <a:off x="6565435" y="2938237"/>
            <a:ext cx="1227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/>
              <a:t>3</a:t>
            </a:r>
            <a:r>
              <a:rPr lang="en-ZA" dirty="0" smtClean="0"/>
              <a:t> X SLATES </a:t>
            </a:r>
            <a:endParaRPr lang="en-ZA" dirty="0"/>
          </a:p>
        </p:txBody>
      </p:sp>
      <p:sp>
        <p:nvSpPr>
          <p:cNvPr id="24" name="Oval 23"/>
          <p:cNvSpPr/>
          <p:nvPr/>
        </p:nvSpPr>
        <p:spPr>
          <a:xfrm>
            <a:off x="6541724" y="1923812"/>
            <a:ext cx="1365580" cy="67169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7" name="TextBox 16"/>
          <p:cNvSpPr txBox="1"/>
          <p:nvPr/>
        </p:nvSpPr>
        <p:spPr>
          <a:xfrm>
            <a:off x="6701774" y="2074993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3 x BEDS </a:t>
            </a:r>
            <a:endParaRPr lang="en-ZA" dirty="0"/>
          </a:p>
        </p:txBody>
      </p:sp>
      <p:sp>
        <p:nvSpPr>
          <p:cNvPr id="26" name="Oval 25"/>
          <p:cNvSpPr/>
          <p:nvPr/>
        </p:nvSpPr>
        <p:spPr>
          <a:xfrm>
            <a:off x="6582370" y="4836874"/>
            <a:ext cx="1365580" cy="67169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19" name="TextBox 18"/>
          <p:cNvSpPr txBox="1"/>
          <p:nvPr/>
        </p:nvSpPr>
        <p:spPr>
          <a:xfrm>
            <a:off x="6584866" y="4988056"/>
            <a:ext cx="1207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1000 cases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4963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3" grpId="0" animBg="1"/>
      <p:bldP spid="4" grpId="0" animBg="1"/>
      <p:bldP spid="5" grpId="0" animBg="1"/>
      <p:bldP spid="8" grpId="0" animBg="1"/>
      <p:bldP spid="10" grpId="0" animBg="1"/>
      <p:bldP spid="11" grpId="0" animBg="1"/>
      <p:bldP spid="13" grpId="0" animBg="1"/>
      <p:bldP spid="14" grpId="0" animBg="1"/>
      <p:bldP spid="16" grpId="0"/>
      <p:bldP spid="18" grpId="0"/>
      <p:bldP spid="24" grpId="0" animBg="1"/>
      <p:bldP spid="17" grpId="0"/>
      <p:bldP spid="26" grpId="0" animBg="1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034934"/>
            <a:ext cx="11420475" cy="4325112"/>
          </a:xfr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 marL="714375" indent="-604838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ZA" dirty="0" smtClean="0">
                <a:solidFill>
                  <a:schemeClr val="bg1"/>
                </a:solidFill>
              </a:rPr>
              <a:t>It </a:t>
            </a:r>
            <a:r>
              <a:rPr lang="en-ZA" dirty="0">
                <a:solidFill>
                  <a:schemeClr val="bg1"/>
                </a:solidFill>
              </a:rPr>
              <a:t>is </a:t>
            </a:r>
            <a:r>
              <a:rPr lang="en-ZA" dirty="0" smtClean="0">
                <a:solidFill>
                  <a:schemeClr val="bg1"/>
                </a:solidFill>
              </a:rPr>
              <a:t>possible, its worthwhile and its do-able right now.  </a:t>
            </a:r>
            <a:endParaRPr lang="en-ZA" dirty="0">
              <a:solidFill>
                <a:schemeClr val="bg1"/>
              </a:solidFill>
            </a:endParaRPr>
          </a:p>
          <a:p>
            <a:pPr marL="714375" indent="-604838">
              <a:buFont typeface="Wingdings" panose="05000000000000000000" pitchFamily="2" charset="2"/>
              <a:buChar char="ü"/>
            </a:pPr>
            <a:r>
              <a:rPr lang="en-ZA" dirty="0">
                <a:solidFill>
                  <a:schemeClr val="bg1"/>
                </a:solidFill>
              </a:rPr>
              <a:t>It will be to the credit of all role players and the lasting benefit of the patients and </a:t>
            </a:r>
            <a:r>
              <a:rPr lang="en-ZA" dirty="0" smtClean="0">
                <a:solidFill>
                  <a:schemeClr val="bg1"/>
                </a:solidFill>
              </a:rPr>
              <a:t>the community.</a:t>
            </a:r>
            <a:endParaRPr lang="en-ZA" dirty="0">
              <a:solidFill>
                <a:schemeClr val="bg1"/>
              </a:solidFill>
            </a:endParaRPr>
          </a:p>
          <a:p>
            <a:pPr marL="714375" indent="-604838">
              <a:buFont typeface="Wingdings" panose="05000000000000000000" pitchFamily="2" charset="2"/>
              <a:buChar char="ü"/>
            </a:pPr>
            <a:endParaRPr lang="en-ZA" dirty="0">
              <a:solidFill>
                <a:schemeClr val="bg1"/>
              </a:solidFill>
            </a:endParaRPr>
          </a:p>
          <a:p>
            <a:pPr marL="714375" indent="-604838">
              <a:buFont typeface="Wingdings" panose="05000000000000000000" pitchFamily="2" charset="2"/>
              <a:buChar char="ü"/>
            </a:pPr>
            <a:r>
              <a:rPr lang="en-ZA" dirty="0">
                <a:solidFill>
                  <a:schemeClr val="bg1"/>
                </a:solidFill>
              </a:rPr>
              <a:t>How do we make this fit in with healthcare priorities for </a:t>
            </a:r>
            <a:r>
              <a:rPr lang="en-ZA" dirty="0" smtClean="0">
                <a:solidFill>
                  <a:schemeClr val="bg1"/>
                </a:solidFill>
              </a:rPr>
              <a:t>RSA?</a:t>
            </a:r>
            <a:endParaRPr lang="en-ZA" dirty="0">
              <a:solidFill>
                <a:schemeClr val="bg1"/>
              </a:solidFill>
            </a:endParaRPr>
          </a:p>
          <a:p>
            <a:pPr marL="714375" indent="-604838">
              <a:buFont typeface="Wingdings" panose="05000000000000000000" pitchFamily="2" charset="2"/>
              <a:buChar char="ü"/>
            </a:pPr>
            <a:r>
              <a:rPr lang="en-ZA" dirty="0">
                <a:solidFill>
                  <a:schemeClr val="bg1"/>
                </a:solidFill>
              </a:rPr>
              <a:t>How do we get buy in and build teams at all levels?</a:t>
            </a:r>
          </a:p>
          <a:p>
            <a:pPr marL="714375" indent="-604838">
              <a:buFont typeface="Wingdings" panose="05000000000000000000" pitchFamily="2" charset="2"/>
              <a:buChar char="ü"/>
            </a:pPr>
            <a:r>
              <a:rPr lang="en-ZA" dirty="0" smtClean="0">
                <a:solidFill>
                  <a:schemeClr val="bg1"/>
                </a:solidFill>
              </a:rPr>
              <a:t>What is </a:t>
            </a:r>
            <a:r>
              <a:rPr lang="en-ZA" dirty="0">
                <a:solidFill>
                  <a:schemeClr val="bg1"/>
                </a:solidFill>
              </a:rPr>
              <a:t>the next </a:t>
            </a:r>
            <a:r>
              <a:rPr lang="en-ZA" dirty="0" smtClean="0">
                <a:solidFill>
                  <a:schemeClr val="bg1"/>
                </a:solidFill>
              </a:rPr>
              <a:t>step?</a:t>
            </a:r>
          </a:p>
          <a:p>
            <a:pPr marL="109537" lvl="0" indent="0">
              <a:buNone/>
            </a:pPr>
            <a:endParaRPr lang="en-ZA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16871"/>
            <a:ext cx="10972800" cy="1066800"/>
          </a:xfrm>
        </p:spPr>
        <p:txBody>
          <a:bodyPr>
            <a:normAutofit/>
          </a:bodyPr>
          <a:lstStyle/>
          <a:p>
            <a:r>
              <a:rPr lang="en-ZA" sz="4400" dirty="0"/>
              <a:t>Looking </a:t>
            </a:r>
            <a:r>
              <a:rPr lang="en-ZA" sz="4400" dirty="0" smtClean="0"/>
              <a:t>ahead  </a:t>
            </a:r>
            <a:r>
              <a:rPr lang="en-ZA" sz="3100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en-ZA" sz="2700" dirty="0" smtClean="0">
                <a:solidFill>
                  <a:schemeClr val="accent2">
                    <a:lumMod val="75000"/>
                  </a:schemeClr>
                </a:solidFill>
              </a:rPr>
              <a:t>Few people, small </a:t>
            </a:r>
            <a:r>
              <a:rPr lang="en-ZA" sz="2700" smtClean="0">
                <a:solidFill>
                  <a:schemeClr val="accent2">
                    <a:lumMod val="75000"/>
                  </a:schemeClr>
                </a:solidFill>
              </a:rPr>
              <a:t>steps, big </a:t>
            </a:r>
            <a:r>
              <a:rPr lang="en-ZA" sz="2700" dirty="0">
                <a:solidFill>
                  <a:schemeClr val="accent2">
                    <a:lumMod val="75000"/>
                  </a:schemeClr>
                </a:solidFill>
              </a:rPr>
              <a:t>plan</a:t>
            </a:r>
            <a:r>
              <a:rPr lang="en-ZA" sz="2700" dirty="0" smtClean="0">
                <a:solidFill>
                  <a:schemeClr val="accent2">
                    <a:lumMod val="75000"/>
                  </a:schemeClr>
                </a:solidFill>
              </a:rPr>
              <a:t>?</a:t>
            </a:r>
            <a:r>
              <a:rPr lang="en-ZA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" y="1547092"/>
            <a:ext cx="10626249" cy="365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1954" y="962363"/>
            <a:ext cx="1018120" cy="101812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985009" y="6360046"/>
            <a:ext cx="82219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ZA" dirty="0">
                <a:solidFill>
                  <a:schemeClr val="accent2">
                    <a:lumMod val="75000"/>
                  </a:schemeClr>
                </a:solidFill>
              </a:rPr>
              <a:t>For the development of thoracic surgery in South Africa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29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Specialist thoracic surgeons</a:t>
            </a:r>
            <a:endParaRPr lang="en-ZA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8513282"/>
              </p:ext>
            </p:extLst>
          </p:nvPr>
        </p:nvGraphicFramePr>
        <p:xfrm>
          <a:off x="887505" y="2447360"/>
          <a:ext cx="9412941" cy="36710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4988"/>
                <a:gridCol w="1064988"/>
                <a:gridCol w="1708418"/>
                <a:gridCol w="1064988"/>
                <a:gridCol w="1064988"/>
                <a:gridCol w="1064988"/>
                <a:gridCol w="1064988"/>
                <a:gridCol w="1314595"/>
              </a:tblGrid>
              <a:tr h="52443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Province 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Unit 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Pop served (m)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CTS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TS only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TS some 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TS WTE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1 WTE : pop million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2218"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GP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Wits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6.6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7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7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1.1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6.0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GP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Pretoria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6.6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4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0.1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66.0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GP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Medunsa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6.6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5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5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2.5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2.6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KZN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 err="1">
                          <a:effectLst/>
                        </a:rPr>
                        <a:t>Dbn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10.6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9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9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WP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UCT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2.7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9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4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1.5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1.8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WP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US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2.7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3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0.5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5.4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FS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UFS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2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0.8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5.0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NC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KH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1.1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0.5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2.2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EC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PE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2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3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2.1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2.9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218"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Total 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46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3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35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10.7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4.5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7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Thoracic beds </a:t>
            </a:r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1505832"/>
              </p:ext>
            </p:extLst>
          </p:nvPr>
        </p:nvGraphicFramePr>
        <p:xfrm>
          <a:off x="739587" y="2433918"/>
          <a:ext cx="9345707" cy="36441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0658"/>
                <a:gridCol w="1658715"/>
                <a:gridCol w="1116547"/>
                <a:gridCol w="1245379"/>
                <a:gridCol w="1460099"/>
                <a:gridCol w="1803651"/>
                <a:gridCol w="1030658"/>
              </a:tblGrid>
              <a:tr h="662573">
                <a:tc>
                  <a:txBody>
                    <a:bodyPr/>
                    <a:lstStyle/>
                    <a:p>
                      <a:pPr algn="l" fontAlgn="ctr"/>
                      <a:r>
                        <a:rPr lang="en-ZA" sz="1600" u="none" strike="noStrike" dirty="0">
                          <a:effectLst/>
                        </a:rPr>
                        <a:t>Province 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600" u="none" strike="noStrike" dirty="0">
                          <a:effectLst/>
                        </a:rPr>
                        <a:t>Pop served (m)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600" u="none" strike="noStrike">
                          <a:effectLst/>
                        </a:rPr>
                        <a:t>CTS beds 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600" u="none" strike="noStrike">
                          <a:effectLst/>
                        </a:rPr>
                        <a:t>TS beds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600" u="none" strike="noStrike">
                          <a:effectLst/>
                        </a:rPr>
                        <a:t>CTS ICU beds 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600" u="none" strike="noStrike">
                          <a:effectLst/>
                        </a:rPr>
                        <a:t>Bed : population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ZA" sz="1600" u="none" strike="noStrike">
                          <a:effectLst/>
                        </a:rPr>
                        <a:t>Beds : million 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31287"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33128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GP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92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45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444 444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2.3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33128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KZN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10.6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110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72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8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147 222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6.8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33128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WP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5.4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40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19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9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284 211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3.5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33128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FS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20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8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400 000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2.5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33128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NC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1.1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20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55 000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18.2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33128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EC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32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272 727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3.7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331287"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33128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Total 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314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188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255 319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3.9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62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3062067"/>
              </p:ext>
            </p:extLst>
          </p:nvPr>
        </p:nvGraphicFramePr>
        <p:xfrm>
          <a:off x="887503" y="2501157"/>
          <a:ext cx="9117108" cy="36333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2444"/>
                <a:gridCol w="1302444"/>
                <a:gridCol w="1302444"/>
                <a:gridCol w="1302444"/>
                <a:gridCol w="1302444"/>
                <a:gridCol w="1302444"/>
                <a:gridCol w="1302444"/>
              </a:tblGrid>
              <a:tr h="707315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Province 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Unit 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Pop served (m)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Ops 2014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Slates per week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Slates per year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Ops per slate per year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5771"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5771"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GP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Wits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416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144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2.9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5771"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GP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Pretoria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96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0.7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5771"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GP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Medunsa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730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240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3.0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5771"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KZN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Dbn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10.6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600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384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5771"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WP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UCT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2.7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415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144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2.9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5771"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WP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US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2.7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236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4.9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5771"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FS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UFS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220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144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1.5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5771"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NC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KH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1.1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390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96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4.1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5771"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EC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PE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670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240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2.8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5771"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 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5771"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Total 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RSA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3745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32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1536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2.4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Operation slates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8341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By pathology (the big 5)</a:t>
            </a:r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861082"/>
              </p:ext>
            </p:extLst>
          </p:nvPr>
        </p:nvGraphicFramePr>
        <p:xfrm>
          <a:off x="874059" y="2460814"/>
          <a:ext cx="8767485" cy="38683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0058"/>
                <a:gridCol w="1020278"/>
                <a:gridCol w="1106743"/>
                <a:gridCol w="830058"/>
                <a:gridCol w="830058"/>
                <a:gridCol w="830058"/>
                <a:gridCol w="830058"/>
                <a:gridCol w="830058"/>
                <a:gridCol w="830058"/>
                <a:gridCol w="830058"/>
              </a:tblGrid>
              <a:tr h="465604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Province 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Unit 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Pop served (m)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Ops 2014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TB %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Inflam %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Lung ca %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Oes ca %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Trauma %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Total %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2802"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2802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GP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Wits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6.6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416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35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30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90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2802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GP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Pretoria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6.6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68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35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35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91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2802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GP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Medunsa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6.6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730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30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93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2802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KZN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Dbn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10.6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600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30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30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2.5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100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2802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WP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UCT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2.7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415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30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85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2802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WP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US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2.7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236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83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2802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FS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UFS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220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35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30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95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2802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NC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KH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1.1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390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35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90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2802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EC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PE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670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96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32802">
                <a:tc>
                  <a:txBody>
                    <a:bodyPr/>
                    <a:lstStyle/>
                    <a:p>
                      <a:pPr algn="ctr" fontAlgn="ctr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 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698407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Total 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48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3745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29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22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15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10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16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91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472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558964"/>
              </p:ext>
            </p:extLst>
          </p:nvPr>
        </p:nvGraphicFramePr>
        <p:xfrm>
          <a:off x="793373" y="2460806"/>
          <a:ext cx="9816355" cy="36307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6547"/>
                <a:gridCol w="1261797"/>
                <a:gridCol w="1368729"/>
                <a:gridCol w="1026547"/>
                <a:gridCol w="1026547"/>
                <a:gridCol w="1026547"/>
                <a:gridCol w="1026547"/>
                <a:gridCol w="1026547"/>
                <a:gridCol w="1026547"/>
              </a:tblGrid>
              <a:tr h="518672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Province 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Unit 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Pop served (m)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Ops 2014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TB 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Inflam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All Inflam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Total 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Resections 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59337"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933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GP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Wits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416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270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933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GP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Pretoria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70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48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933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GP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Medunsa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730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299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150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933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KZN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Dbn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10.6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600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240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127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933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WP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UCT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2.7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415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50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208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19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933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WP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US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2.7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236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99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933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FS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UFS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220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143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933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NC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KH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1.1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390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176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117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933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EC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PE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670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255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9337"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9337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Total 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3745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29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53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1985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439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Inflammatory lung disease surgery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9019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4727497"/>
              </p:ext>
            </p:extLst>
          </p:nvPr>
        </p:nvGraphicFramePr>
        <p:xfrm>
          <a:off x="900955" y="2366683"/>
          <a:ext cx="7691714" cy="37920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7086"/>
                <a:gridCol w="1250169"/>
                <a:gridCol w="1356115"/>
                <a:gridCol w="1017086"/>
                <a:gridCol w="1017086"/>
                <a:gridCol w="1017086"/>
                <a:gridCol w="1017086"/>
              </a:tblGrid>
              <a:tr h="541724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Province 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Unit 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Pop served (m)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Ops 2014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Lung CA %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Total cases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 smtClean="0">
                          <a:effectLst/>
                        </a:rPr>
                        <a:t>Resections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70862"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7086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GP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Wits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416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42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7086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GP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Pretoria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1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7086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GP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Medunsa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730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153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7086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KZN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 err="1">
                          <a:effectLst/>
                        </a:rPr>
                        <a:t>Dbn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10.6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600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162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9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7086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WP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UCT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2.7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415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42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8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7086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WP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US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2.7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236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12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5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7086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FS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UFS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220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44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3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7086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NC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KH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1.1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390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59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5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7086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EC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PE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670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188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5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70862"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 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7086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Total 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3745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570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46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Lung cancer </a:t>
            </a:r>
            <a:endParaRPr lang="en-ZA" dirty="0"/>
          </a:p>
        </p:txBody>
      </p:sp>
      <p:sp>
        <p:nvSpPr>
          <p:cNvPr id="5" name="TextBox 4"/>
          <p:cNvSpPr txBox="1"/>
          <p:nvPr/>
        </p:nvSpPr>
        <p:spPr>
          <a:xfrm>
            <a:off x="8700247" y="3926541"/>
            <a:ext cx="3069879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ZA" dirty="0" smtClean="0"/>
              <a:t>BOD for lung cancer resections</a:t>
            </a:r>
          </a:p>
          <a:p>
            <a:r>
              <a:rPr lang="en-ZA" dirty="0" smtClean="0"/>
              <a:t> =    750 per year </a:t>
            </a:r>
          </a:p>
          <a:p>
            <a:r>
              <a:rPr lang="en-ZA" dirty="0" smtClean="0"/>
              <a:t>= 11000 procedures per year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59075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546841"/>
              </p:ext>
            </p:extLst>
          </p:nvPr>
        </p:nvGraphicFramePr>
        <p:xfrm>
          <a:off x="820272" y="2209800"/>
          <a:ext cx="7409330" cy="3738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9746"/>
                <a:gridCol w="1204272"/>
                <a:gridCol w="1306328"/>
                <a:gridCol w="979746"/>
                <a:gridCol w="979746"/>
                <a:gridCol w="979746"/>
                <a:gridCol w="979746"/>
              </a:tblGrid>
              <a:tr h="534040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Province 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Unit 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Pop served (m)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Ops 2014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Oes CA %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Total cases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Resect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020"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7020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GP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Wits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416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7020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GP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Pretoria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7020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GP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Medunsa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730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1.5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7020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KZN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Dbn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10.6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600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30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180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9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7020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WP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UCT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2.7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415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15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7020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WP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US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2.7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236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15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7020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FS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UFS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220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7020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NC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KH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1.1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390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7020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EC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PE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670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23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154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2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7020"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 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7020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Total 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3745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372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28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Oesophagus cancer </a:t>
            </a:r>
            <a:endParaRPr lang="en-ZA" dirty="0"/>
          </a:p>
        </p:txBody>
      </p:sp>
      <p:sp>
        <p:nvSpPr>
          <p:cNvPr id="5" name="TextBox 4"/>
          <p:cNvSpPr txBox="1"/>
          <p:nvPr/>
        </p:nvSpPr>
        <p:spPr>
          <a:xfrm>
            <a:off x="8364070" y="3886200"/>
            <a:ext cx="3193631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ZA" dirty="0" smtClean="0"/>
              <a:t>BOD for oesophagus resections</a:t>
            </a:r>
          </a:p>
          <a:p>
            <a:r>
              <a:rPr lang="en-ZA" dirty="0" smtClean="0"/>
              <a:t> =    650 per annum</a:t>
            </a:r>
          </a:p>
          <a:p>
            <a:r>
              <a:rPr lang="en-ZA" dirty="0" smtClean="0"/>
              <a:t>= 10000 cases per year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4866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Trend operations per annum</a:t>
            </a:r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061160"/>
              </p:ext>
            </p:extLst>
          </p:nvPr>
        </p:nvGraphicFramePr>
        <p:xfrm>
          <a:off x="887509" y="2339790"/>
          <a:ext cx="8673347" cy="38210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1366"/>
                <a:gridCol w="1222419"/>
                <a:gridCol w="931366"/>
                <a:gridCol w="931366"/>
                <a:gridCol w="931366"/>
                <a:gridCol w="931366"/>
                <a:gridCol w="931366"/>
                <a:gridCol w="931366"/>
                <a:gridCol w="931366"/>
              </a:tblGrid>
              <a:tr h="683279"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Province 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Unit 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Pop served (m)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2002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2003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2004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2005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2006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Ops 2014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7759"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7759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GP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Wits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nda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nda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nda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nda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413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416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455519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GP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Pretoria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 err="1">
                          <a:effectLst/>
                        </a:rPr>
                        <a:t>nda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nda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nda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nda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nda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68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7759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GP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Medunsa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nda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nda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nda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nda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210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730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7759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KZN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Dbn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10.6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1462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1205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1060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1021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1186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600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7759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WP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UCT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2.7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549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463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460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176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268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415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7759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WP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US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2.7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nda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404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nda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442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463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236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7759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FS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UFS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nda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90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132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</a:rPr>
                        <a:t>175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 dirty="0">
                          <a:effectLst/>
                        </a:rPr>
                        <a:t>190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220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7759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</a:rPr>
                        <a:t>NC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KH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1.1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390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7759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EC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PE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670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7759"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7759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</a:rPr>
                        <a:t>Total 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>
                          <a:effectLst/>
                        </a:rPr>
                        <a:t>48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2011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2162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1652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1814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</a:rPr>
                        <a:t>2730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600" u="none" strike="noStrike" dirty="0">
                          <a:effectLst/>
                        </a:rPr>
                        <a:t>3745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18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es strategy  proposal presentation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 strategy  proposal presentation" id="{046EAC39-0F7A-434B-A008-25AEA0734A86}" vid="{35BA20B6-3833-4B27-995B-0B2F0A323CD3}"/>
    </a:ext>
  </a:extLst>
</a:theme>
</file>

<file path=ppt/theme/theme2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49BB7A1-C70F-403E-B471-F185B83BA8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sales strategy proposal presentation</Template>
  <TotalTime>0</TotalTime>
  <Words>1033</Words>
  <Application>Microsoft Office PowerPoint</Application>
  <PresentationFormat>Widescreen</PresentationFormat>
  <Paragraphs>720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Calibri</vt:lpstr>
      <vt:lpstr>Calibri Light</vt:lpstr>
      <vt:lpstr>Georgia</vt:lpstr>
      <vt:lpstr>Wingdings</vt:lpstr>
      <vt:lpstr>Wingdings 2</vt:lpstr>
      <vt:lpstr>Sales strategy  proposal presentation</vt:lpstr>
      <vt:lpstr>The State of Thoracic Surgery 2014 </vt:lpstr>
      <vt:lpstr>Specialist thoracic surgeons</vt:lpstr>
      <vt:lpstr>Thoracic beds </vt:lpstr>
      <vt:lpstr>Operation slates </vt:lpstr>
      <vt:lpstr>By pathology (the big 5)</vt:lpstr>
      <vt:lpstr>Inflammatory lung disease surgery </vt:lpstr>
      <vt:lpstr>Lung cancer </vt:lpstr>
      <vt:lpstr>Oesophagus cancer </vt:lpstr>
      <vt:lpstr>Trend operations per annum</vt:lpstr>
      <vt:lpstr>Summary </vt:lpstr>
      <vt:lpstr>Looking ahead  - Few people, small steps, big plan?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2015-01-11T14:31:54Z</dcterms:created>
  <dcterms:modified xsi:type="dcterms:W3CDTF">2015-07-11T07:42:32Z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TC034605579991</vt:lpwstr>
  </property>
</Properties>
</file>