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mp4" ContentType="video/unknown"/>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56" r:id="rId2"/>
    <p:sldId id="274" r:id="rId3"/>
    <p:sldId id="289" r:id="rId4"/>
    <p:sldId id="275" r:id="rId5"/>
    <p:sldId id="287" r:id="rId6"/>
    <p:sldId id="276" r:id="rId7"/>
    <p:sldId id="277" r:id="rId8"/>
    <p:sldId id="278" r:id="rId9"/>
    <p:sldId id="280" r:id="rId10"/>
    <p:sldId id="279" r:id="rId11"/>
    <p:sldId id="285" r:id="rId12"/>
    <p:sldId id="286" r:id="rId13"/>
    <p:sldId id="298" r:id="rId14"/>
    <p:sldId id="281" r:id="rId15"/>
    <p:sldId id="282" r:id="rId16"/>
    <p:sldId id="283" r:id="rId17"/>
    <p:sldId id="270" r:id="rId18"/>
    <p:sldId id="260" r:id="rId19"/>
    <p:sldId id="269" r:id="rId20"/>
    <p:sldId id="261" r:id="rId21"/>
    <p:sldId id="262" r:id="rId22"/>
    <p:sldId id="271" r:id="rId23"/>
    <p:sldId id="257" r:id="rId24"/>
    <p:sldId id="258" r:id="rId25"/>
    <p:sldId id="259" r:id="rId26"/>
    <p:sldId id="284" r:id="rId27"/>
    <p:sldId id="291" r:id="rId28"/>
    <p:sldId id="296" r:id="rId29"/>
    <p:sldId id="292" r:id="rId30"/>
    <p:sldId id="290" r:id="rId31"/>
    <p:sldId id="293" r:id="rId32"/>
    <p:sldId id="297" r:id="rId33"/>
    <p:sldId id="294" r:id="rId34"/>
    <p:sldId id="295" r:id="rId35"/>
    <p:sldId id="288" r:id="rId36"/>
    <p:sldId id="263" r:id="rId37"/>
    <p:sldId id="264" r:id="rId38"/>
    <p:sldId id="265" r:id="rId39"/>
    <p:sldId id="266" r:id="rId40"/>
    <p:sldId id="267" r:id="rId41"/>
    <p:sldId id="268" r:id="rId4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7" d="100"/>
          <a:sy n="127" d="100"/>
        </p:scale>
        <p:origin x="-856" y="-112"/>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4C1865-ED93-474C-98BA-3972FE22F12B}" type="datetimeFigureOut">
              <a:rPr lang="es-ES" smtClean="0"/>
              <a:t>11/7/15</a:t>
            </a:fld>
            <a:endParaRPr lang="en-GB"/>
          </a:p>
        </p:txBody>
      </p:sp>
      <p:sp>
        <p:nvSpPr>
          <p:cNvPr id="4" name="Marcador de imagen d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GB"/>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17F4C6-924C-0D48-89AC-E56DCB19FD8A}" type="slidenum">
              <a:rPr lang="en-GB" smtClean="0"/>
              <a:t>‹Nr.›</a:t>
            </a:fld>
            <a:endParaRPr lang="en-GB"/>
          </a:p>
        </p:txBody>
      </p:sp>
    </p:spTree>
    <p:extLst>
      <p:ext uri="{BB962C8B-B14F-4D97-AF65-F5344CB8AC3E}">
        <p14:creationId xmlns:p14="http://schemas.microsoft.com/office/powerpoint/2010/main" val="332308513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3E8A17-A1E3-C94B-B458-DD1F9221AFE7}" type="slidenum">
              <a:rPr lang="en-US"/>
              <a:pPr/>
              <a:t>5</a:t>
            </a:fld>
            <a:endParaRPr lang="en-US"/>
          </a:p>
        </p:txBody>
      </p:sp>
      <p:sp>
        <p:nvSpPr>
          <p:cNvPr id="161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1795"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2030D2-4066-6B45-8F67-C4079BCF3466}" type="slidenum">
              <a:rPr lang="en-US"/>
              <a:pPr/>
              <a:t>11</a:t>
            </a:fld>
            <a:endParaRPr lang="en-US"/>
          </a:p>
        </p:txBody>
      </p:sp>
      <p:sp>
        <p:nvSpPr>
          <p:cNvPr id="136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6195" name="Rectangle 3"/>
          <p:cNvSpPr>
            <a:spLocks noGrp="1" noChangeArrowheads="1"/>
          </p:cNvSpPr>
          <p:nvPr>
            <p:ph type="body" idx="1"/>
          </p:nvPr>
        </p:nvSpPr>
        <p:spPr/>
        <p:txBody>
          <a:bodyPr/>
          <a:lstStyle/>
          <a:p>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F96680-3726-BD43-9E4A-F02E934D6C44}" type="slidenum">
              <a:rPr lang="en-US"/>
              <a:pPr/>
              <a:t>12</a:t>
            </a:fld>
            <a:endParaRPr lang="en-US"/>
          </a:p>
        </p:txBody>
      </p:sp>
      <p:sp>
        <p:nvSpPr>
          <p:cNvPr id="1372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7219" name="Rectangle 3"/>
          <p:cNvSpPr>
            <a:spLocks noGrp="1" noChangeArrowheads="1"/>
          </p:cNvSpPr>
          <p:nvPr>
            <p:ph type="body" idx="1"/>
          </p:nvPr>
        </p:nvSpPr>
        <p:spPr/>
        <p:txBody>
          <a:bodyPr/>
          <a:lstStyle/>
          <a:p>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BDB24A-DE36-471A-8096-D7C0682F865B}" type="slidenum">
              <a:rPr lang="en-GB" smtClean="0"/>
              <a:pPr/>
              <a:t>27</a:t>
            </a:fld>
            <a:endParaRPr lang="en-GB"/>
          </a:p>
        </p:txBody>
      </p:sp>
    </p:spTree>
    <p:extLst>
      <p:ext uri="{BB962C8B-B14F-4D97-AF65-F5344CB8AC3E}">
        <p14:creationId xmlns:p14="http://schemas.microsoft.com/office/powerpoint/2010/main" val="2482144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BDB24A-DE36-471A-8096-D7C0682F865B}" type="slidenum">
              <a:rPr lang="en-GB" smtClean="0"/>
              <a:pPr/>
              <a:t>29</a:t>
            </a:fld>
            <a:endParaRPr lang="en-GB"/>
          </a:p>
        </p:txBody>
      </p:sp>
    </p:spTree>
    <p:extLst>
      <p:ext uri="{BB962C8B-B14F-4D97-AF65-F5344CB8AC3E}">
        <p14:creationId xmlns:p14="http://schemas.microsoft.com/office/powerpoint/2010/main" val="1094257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1FA710-F0CE-5F47-B8C3-02BE0B7795F3}" type="slidenum">
              <a:rPr lang="en-US"/>
              <a:pPr/>
              <a:t>35</a:t>
            </a:fld>
            <a:endParaRPr lang="en-US"/>
          </a:p>
        </p:txBody>
      </p:sp>
      <p:sp>
        <p:nvSpPr>
          <p:cNvPr id="1587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8723" name="Rectangle 3"/>
          <p:cNvSpPr>
            <a:spLocks noGrp="1" noChangeArrowheads="1"/>
          </p:cNvSpPr>
          <p:nvPr>
            <p:ph type="body" idx="1"/>
          </p:nvPr>
        </p:nvSpPr>
        <p:spPr/>
        <p:txBody>
          <a:bodyPr/>
          <a:lstStyle/>
          <a:p>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8348" y="1028700"/>
            <a:ext cx="8147304" cy="1008126"/>
          </a:xfrm>
        </p:spPr>
        <p:txBody>
          <a:bodyPr vert="horz" lIns="91440" tIns="45720" rIns="91440" bIns="45720" rtlCol="0" anchor="b" anchorCtr="0">
            <a:normAutofit/>
            <a:scene3d>
              <a:camera prst="orthographicFront"/>
              <a:lightRig rig="threePt" dir="t">
                <a:rot lat="0" lon="0" rev="10800000"/>
              </a:lightRig>
            </a:scene3d>
            <a:sp3d extrusionH="57150">
              <a:bevelT w="38100" h="38100" prst="relaxedInset"/>
              <a:bevelB w="38100" h="38100" prst="relaxedInset"/>
            </a:sp3d>
          </a:bodyPr>
          <a:lstStyle>
            <a:lvl1pPr algn="ctr" defTabSz="914400" rtl="0" eaLnBrk="1" latinLnBrk="0" hangingPunct="1">
              <a:lnSpc>
                <a:spcPts val="6400"/>
              </a:lnSpc>
              <a:spcBef>
                <a:spcPct val="0"/>
              </a:spcBef>
              <a:buNone/>
              <a:defRPr sz="6000" kern="1200">
                <a:solidFill>
                  <a:schemeClr val="bg1"/>
                </a:solidFill>
                <a:effectLst>
                  <a:outerShdw blurRad="25400" dist="19050" dir="4200000" algn="ctr" rotWithShape="0">
                    <a:schemeClr val="tx1">
                      <a:alpha val="40000"/>
                    </a:schemeClr>
                  </a:outerShdw>
                </a:effectLst>
                <a:latin typeface="+mj-lt"/>
                <a:ea typeface="+mj-ea"/>
                <a:cs typeface="+mj-cs"/>
              </a:defRPr>
            </a:lvl1pPr>
          </a:lstStyle>
          <a:p>
            <a:r>
              <a:rPr lang="es-ES_tradnl" smtClean="0"/>
              <a:t>Clic para editar título</a:t>
            </a:r>
            <a:endParaRPr/>
          </a:p>
        </p:txBody>
      </p:sp>
      <p:sp>
        <p:nvSpPr>
          <p:cNvPr id="3" name="Subtitle 2"/>
          <p:cNvSpPr>
            <a:spLocks noGrp="1"/>
          </p:cNvSpPr>
          <p:nvPr>
            <p:ph type="subTitle" idx="1"/>
          </p:nvPr>
        </p:nvSpPr>
        <p:spPr>
          <a:xfrm>
            <a:off x="498348" y="2036825"/>
            <a:ext cx="8147304" cy="500634"/>
          </a:xfrm>
        </p:spPr>
        <p:txBody>
          <a:bodyPr vert="horz" lIns="91440" tIns="45720" rIns="91440" bIns="45720" rtlCol="0">
            <a:normAutofit/>
            <a:scene3d>
              <a:camera prst="orthographicFront"/>
              <a:lightRig rig="threePt" dir="t"/>
            </a:scene3d>
            <a:sp3d extrusionH="57150">
              <a:bevelT w="38100" h="38100" prst="relaxedInset"/>
              <a:bevelB w="38100" h="38100" prst="relaxedInset"/>
            </a:sp3d>
          </a:bodyPr>
          <a:lstStyle>
            <a:lvl1pPr marL="0" indent="0" algn="ctr" defTabSz="914400" rtl="0" eaLnBrk="1" latinLnBrk="0" hangingPunct="1">
              <a:spcBef>
                <a:spcPts val="0"/>
              </a:spcBef>
              <a:buClr>
                <a:schemeClr val="tx1">
                  <a:lumMod val="75000"/>
                  <a:lumOff val="25000"/>
                </a:schemeClr>
              </a:buClr>
              <a:buSzPct val="75000"/>
              <a:buFont typeface="Wingdings 2" pitchFamily="18" charset="2"/>
              <a:buNone/>
              <a:defRPr sz="2200" b="0" kern="1200" baseline="0">
                <a:solidFill>
                  <a:schemeClr val="bg1"/>
                </a:solidFill>
                <a:effectLst>
                  <a:outerShdw blurRad="25400" dist="25400" dir="4200000" algn="ctr" rotWithShape="0">
                    <a:schemeClr val="tx1">
                      <a:alpha val="40000"/>
                    </a:scheme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dirty="0"/>
          </a:p>
        </p:txBody>
      </p:sp>
      <p:sp>
        <p:nvSpPr>
          <p:cNvPr id="4" name="Date Placeholder 3"/>
          <p:cNvSpPr>
            <a:spLocks noGrp="1"/>
          </p:cNvSpPr>
          <p:nvPr>
            <p:ph type="dt" sz="half" idx="10"/>
          </p:nvPr>
        </p:nvSpPr>
        <p:spPr/>
        <p:txBody>
          <a:bodyPr vert="horz" lIns="91440" tIns="45720" rIns="91440" bIns="45720" rtlCol="0" anchor="ctr"/>
          <a:lstStyle>
            <a:lvl1pPr marL="0" algn="l"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B449D725-AF79-4FB6-8D02-83EAC61E3211}" type="datetimeFigureOut">
              <a:rPr lang="en-US" smtClean="0"/>
              <a:t>11/7/15</a:t>
            </a:fld>
            <a:endParaRPr lang="en-US"/>
          </a:p>
        </p:txBody>
      </p:sp>
      <p:sp>
        <p:nvSpPr>
          <p:cNvPr id="5" name="Footer Placeholder 4"/>
          <p:cNvSpPr>
            <a:spLocks noGrp="1"/>
          </p:cNvSpPr>
          <p:nvPr>
            <p:ph type="ftr" sz="quarter" idx="11"/>
          </p:nvPr>
        </p:nvSpPr>
        <p:spPr/>
        <p:txBody>
          <a:bodyPr vert="horz" lIns="91440" tIns="45720" rIns="91440" bIns="45720" rtlCol="0" anchor="ctr"/>
          <a:lstStyle>
            <a:lvl1pPr marL="0" algn="ctr"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endParaRPr lang="en-US"/>
          </a:p>
        </p:txBody>
      </p:sp>
      <p:sp>
        <p:nvSpPr>
          <p:cNvPr id="6" name="Slide Number Placeholder 5"/>
          <p:cNvSpPr>
            <a:spLocks noGrp="1"/>
          </p:cNvSpPr>
          <p:nvPr>
            <p:ph type="sldNum" sz="quarter" idx="12"/>
          </p:nvPr>
        </p:nvSpPr>
        <p:spPr/>
        <p:txBody>
          <a:bodyPr vert="horz" lIns="91440" tIns="45720" rIns="91440" bIns="45720" rtlCol="0" anchor="ctr"/>
          <a:lstStyle>
            <a:lvl1pPr marL="0" algn="r"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076629CB-7937-4506-A327-ACF88B95BB03}" type="slidenum">
              <a:rPr lang="en-US" smtClean="0"/>
              <a:t>‹Nr.›</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97540" y="312645"/>
            <a:ext cx="3840480" cy="1495985"/>
          </a:xfrm>
        </p:spPr>
        <p:txBody>
          <a:bodyPr anchor="b"/>
          <a:lstStyle>
            <a:lvl1pPr algn="ctr">
              <a:defRPr sz="4400" b="0"/>
            </a:lvl1pPr>
          </a:lstStyle>
          <a:p>
            <a:r>
              <a:rPr lang="es-ES_tradnl" smtClean="0"/>
              <a:t>Clic para editar título</a:t>
            </a:r>
            <a:endParaRPr/>
          </a:p>
        </p:txBody>
      </p:sp>
      <p:sp>
        <p:nvSpPr>
          <p:cNvPr id="4" name="Text Placeholder 3"/>
          <p:cNvSpPr>
            <a:spLocks noGrp="1"/>
          </p:cNvSpPr>
          <p:nvPr>
            <p:ph type="body" sz="half" idx="2"/>
          </p:nvPr>
        </p:nvSpPr>
        <p:spPr>
          <a:xfrm>
            <a:off x="497540" y="1828800"/>
            <a:ext cx="3840480" cy="2487707"/>
          </a:xfrm>
        </p:spPr>
        <p:txBody>
          <a:bodyPr>
            <a:normAutofit/>
          </a:bodyPr>
          <a:lstStyle>
            <a:lvl1pPr marL="0" indent="0" algn="ctr">
              <a:spcBef>
                <a:spcPts val="6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B449D725-AF79-4FB6-8D02-83EAC61E3211}" type="datetimeFigureOut">
              <a:rPr lang="en-US" smtClean="0"/>
              <a:t>11/7/15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6629CB-7937-4506-A327-ACF88B95BB03}" type="slidenum">
              <a:rPr lang="en-US" smtClean="0"/>
              <a:t>‹Nr.›</a:t>
            </a:fld>
            <a:endParaRPr lang="en-US"/>
          </a:p>
        </p:txBody>
      </p:sp>
      <p:sp>
        <p:nvSpPr>
          <p:cNvPr id="8" name="Picture Placeholder 2"/>
          <p:cNvSpPr>
            <a:spLocks noGrp="1"/>
          </p:cNvSpPr>
          <p:nvPr>
            <p:ph type="pic" idx="1"/>
          </p:nvPr>
        </p:nvSpPr>
        <p:spPr>
          <a:xfrm>
            <a:off x="4805045" y="322730"/>
            <a:ext cx="3840480" cy="4074459"/>
          </a:xfrm>
          <a:solidFill>
            <a:schemeClr val="bg1">
              <a:lumMod val="85000"/>
            </a:schemeClr>
          </a:solidFill>
          <a:ln w="127000" cap="sq">
            <a:solidFill>
              <a:schemeClr val="bg1"/>
            </a:solidFill>
            <a:miter lim="800000"/>
          </a:ln>
          <a:effectLst>
            <a:outerShdw blurRad="76200" dist="12700" dir="5400000" sx="100500" sy="100500" rotWithShape="0">
              <a:prstClr val="black">
                <a:alpha val="30000"/>
              </a:prstClr>
            </a:outerShdw>
          </a:effectLst>
          <a:scene3d>
            <a:camera prst="orthographicFront"/>
            <a:lightRig rig="threePt" dir="t"/>
          </a:scene3d>
          <a:sp3d extrusionH="50800">
            <a:extrusionClr>
              <a:schemeClr val="tx1"/>
            </a:extrusionClr>
            <a:contourClr>
              <a:schemeClr val="tx1"/>
            </a:contourClr>
          </a:sp3d>
        </p:spPr>
        <p:txBody>
          <a:bodyPr vert="horz" lIns="91440" tIns="45720" rIns="91440" bIns="45720" rtlCol="0">
            <a:normAutofit/>
          </a:bodyPr>
          <a:lstStyle>
            <a:lvl1pPr marL="457200" indent="-457200" algn="l" defTabSz="914400" rtl="0" eaLnBrk="1" latinLnBrk="0" hangingPunct="1">
              <a:spcBef>
                <a:spcPts val="2000"/>
              </a:spcBef>
              <a:buClr>
                <a:schemeClr val="accent2">
                  <a:lumMod val="50000"/>
                  <a:lumOff val="50000"/>
                </a:schemeClr>
              </a:buClr>
              <a:buSzPct val="75000"/>
              <a:buFont typeface="Wingdings 2" pitchFamily="18" charset="2"/>
              <a:buNone/>
              <a:defRPr sz="2200" kern="1200">
                <a:solidFill>
                  <a:schemeClr val="tx1">
                    <a:lumMod val="75000"/>
                    <a:lumOff val="2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a:p>
        </p:txBody>
      </p:sp>
      <p:sp>
        <p:nvSpPr>
          <p:cNvPr id="3" name="Vertical Text Placeholder 2"/>
          <p:cNvSpPr>
            <a:spLocks noGrp="1"/>
          </p:cNvSpPr>
          <p:nvPr>
            <p:ph type="body" orient="vert" idx="1"/>
          </p:nvPr>
        </p:nvSpPr>
        <p:spPr/>
        <p:txBody>
          <a:bodyPr vert="eaVert"/>
          <a:lstStyle>
            <a:lvl5pPr>
              <a:defRPr/>
            </a:lvl5pPr>
            <a:lvl7pPr marL="2743200" indent="-457200">
              <a:defRPr/>
            </a:lvl7pPr>
            <a:lvl8pPr marL="2743200" indent="-457200">
              <a:defRPr/>
            </a:lvl8pPr>
            <a:lvl9pPr marL="2743200" indent="-457200">
              <a:defRPr/>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Date Placeholder 3"/>
          <p:cNvSpPr>
            <a:spLocks noGrp="1"/>
          </p:cNvSpPr>
          <p:nvPr>
            <p:ph type="dt" sz="half" idx="10"/>
          </p:nvPr>
        </p:nvSpPr>
        <p:spPr/>
        <p:txBody>
          <a:bodyPr/>
          <a:lstStyle/>
          <a:p>
            <a:fld id="{B449D725-AF79-4FB6-8D02-83EAC61E3211}" type="datetimeFigureOut">
              <a:rPr lang="en-US" smtClean="0"/>
              <a:t>11/7/15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6629CB-7937-4506-A327-ACF88B95BB03}" type="slidenum">
              <a:rPr lang="en-US" smtClean="0"/>
              <a:t>‹Nr.›</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61412" y="313135"/>
            <a:ext cx="1600200" cy="4281488"/>
          </a:xfrm>
        </p:spPr>
        <p:txBody>
          <a:bodyPr vert="eaVert"/>
          <a:lstStyle/>
          <a:p>
            <a:r>
              <a:rPr lang="es-ES_tradnl" smtClean="0"/>
              <a:t>Clic para editar título</a:t>
            </a:r>
            <a:endParaRPr/>
          </a:p>
        </p:txBody>
      </p:sp>
      <p:sp>
        <p:nvSpPr>
          <p:cNvPr id="3" name="Vertical Text Placeholder 2"/>
          <p:cNvSpPr>
            <a:spLocks noGrp="1"/>
          </p:cNvSpPr>
          <p:nvPr>
            <p:ph type="body" orient="vert" idx="1"/>
          </p:nvPr>
        </p:nvSpPr>
        <p:spPr>
          <a:xfrm>
            <a:off x="511175" y="313135"/>
            <a:ext cx="6499225" cy="4281488"/>
          </a:xfrm>
        </p:spPr>
        <p:txBody>
          <a:bodyPr vert="eaVert"/>
          <a:lstStyle>
            <a:lvl5pPr>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Date Placeholder 3"/>
          <p:cNvSpPr>
            <a:spLocks noGrp="1"/>
          </p:cNvSpPr>
          <p:nvPr>
            <p:ph type="dt" sz="half" idx="10"/>
          </p:nvPr>
        </p:nvSpPr>
        <p:spPr/>
        <p:txBody>
          <a:bodyPr/>
          <a:lstStyle/>
          <a:p>
            <a:fld id="{B449D725-AF79-4FB6-8D02-83EAC61E3211}" type="datetimeFigureOut">
              <a:rPr lang="en-US" smtClean="0"/>
              <a:t>11/7/15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6629CB-7937-4506-A327-ACF88B95BB03}" type="slidenum">
              <a:rPr lang="en-US" smtClean="0"/>
              <a:t>‹Nr.›</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erre">
    <p:bg>
      <p:bgRef idx="1003">
        <a:schemeClr val="bg2"/>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vert="horz" lIns="91440" tIns="45720" rIns="91440" bIns="45720" rtlCol="0" anchor="ctr"/>
          <a:lstStyle>
            <a:lvl1pPr marL="0" algn="l"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B449D725-AF79-4FB6-8D02-83EAC61E3211}" type="datetimeFigureOut">
              <a:rPr lang="en-US" smtClean="0"/>
              <a:t>11/7/15</a:t>
            </a:fld>
            <a:endParaRPr lang="en-US"/>
          </a:p>
        </p:txBody>
      </p:sp>
      <p:sp>
        <p:nvSpPr>
          <p:cNvPr id="4" name="Footer Placeholder 3"/>
          <p:cNvSpPr>
            <a:spLocks noGrp="1"/>
          </p:cNvSpPr>
          <p:nvPr>
            <p:ph type="ftr" sz="quarter" idx="11"/>
          </p:nvPr>
        </p:nvSpPr>
        <p:spPr/>
        <p:txBody>
          <a:bodyPr vert="horz" lIns="91440" tIns="45720" rIns="91440" bIns="45720" rtlCol="0" anchor="ctr"/>
          <a:lstStyle>
            <a:lvl1pPr marL="0" algn="ctr"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endParaRPr lang="en-US"/>
          </a:p>
        </p:txBody>
      </p:sp>
      <p:sp>
        <p:nvSpPr>
          <p:cNvPr id="5" name="Slide Number Placeholder 4"/>
          <p:cNvSpPr>
            <a:spLocks noGrp="1"/>
          </p:cNvSpPr>
          <p:nvPr>
            <p:ph type="sldNum" sz="quarter" idx="12"/>
          </p:nvPr>
        </p:nvSpPr>
        <p:spPr/>
        <p:txBody>
          <a:bodyPr vert="horz" lIns="91440" tIns="45720" rIns="91440" bIns="45720" rtlCol="0" anchor="ctr"/>
          <a:lstStyle>
            <a:lvl1pPr marL="0" algn="r"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076629CB-7937-4506-A327-ACF88B95BB03}" type="slidenum">
              <a:rPr lang="en-US" smtClean="0"/>
              <a:t>‹Nr.›</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Marcador de contenido 1"/>
          <p:cNvSpPr>
            <a:spLocks noGrp="1"/>
          </p:cNvSpPr>
          <p:nvPr>
            <p:ph/>
          </p:nvPr>
        </p:nvSpPr>
        <p:spPr>
          <a:xfrm>
            <a:off x="457200" y="285750"/>
            <a:ext cx="8229600" cy="4286250"/>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GB"/>
          </a:p>
        </p:txBody>
      </p:sp>
      <p:sp>
        <p:nvSpPr>
          <p:cNvPr id="3" name="Marcador de fecha 2"/>
          <p:cNvSpPr>
            <a:spLocks noGrp="1"/>
          </p:cNvSpPr>
          <p:nvPr>
            <p:ph type="dt" sz="half" idx="10"/>
          </p:nvPr>
        </p:nvSpPr>
        <p:spPr>
          <a:xfrm>
            <a:off x="457200" y="4683919"/>
            <a:ext cx="2133600" cy="357188"/>
          </a:xfrm>
        </p:spPr>
        <p:txBody>
          <a:bodyPr/>
          <a:lstStyle>
            <a:lvl1pPr>
              <a:defRPr/>
            </a:lvl1pPr>
          </a:lstStyle>
          <a:p>
            <a:endParaRPr lang="en-US"/>
          </a:p>
        </p:txBody>
      </p:sp>
      <p:sp>
        <p:nvSpPr>
          <p:cNvPr id="4" name="Marcador de pie de página 3"/>
          <p:cNvSpPr>
            <a:spLocks noGrp="1"/>
          </p:cNvSpPr>
          <p:nvPr>
            <p:ph type="ftr" sz="quarter" idx="11"/>
          </p:nvPr>
        </p:nvSpPr>
        <p:spPr>
          <a:xfrm>
            <a:off x="3124200" y="4683919"/>
            <a:ext cx="2895600" cy="357188"/>
          </a:xfrm>
        </p:spPr>
        <p:txBody>
          <a:bodyPr/>
          <a:lstStyle>
            <a:lvl1pPr>
              <a:defRPr/>
            </a:lvl1pPr>
          </a:lstStyle>
          <a:p>
            <a:endParaRPr lang="en-US"/>
          </a:p>
        </p:txBody>
      </p:sp>
      <p:sp>
        <p:nvSpPr>
          <p:cNvPr id="5" name="Marcador de número de diapositiva 4"/>
          <p:cNvSpPr>
            <a:spLocks noGrp="1"/>
          </p:cNvSpPr>
          <p:nvPr>
            <p:ph type="sldNum" sz="quarter" idx="12"/>
          </p:nvPr>
        </p:nvSpPr>
        <p:spPr>
          <a:xfrm>
            <a:off x="6553200" y="4683919"/>
            <a:ext cx="2133600" cy="357188"/>
          </a:xfrm>
        </p:spPr>
        <p:txBody>
          <a:bodyPr/>
          <a:lstStyle>
            <a:lvl1pPr>
              <a:defRPr/>
            </a:lvl1pPr>
          </a:lstStyle>
          <a:p>
            <a:fld id="{FDCC22C5-2F05-6D44-B6C3-FE26914B5C53}" type="slidenum">
              <a:rPr lang="en-US"/>
              <a:pPr/>
              <a:t>‹Nr.›</a:t>
            </a:fld>
            <a:endParaRPr lang="en-US"/>
          </a:p>
        </p:txBody>
      </p:sp>
    </p:spTree>
    <p:extLst>
      <p:ext uri="{BB962C8B-B14F-4D97-AF65-F5344CB8AC3E}">
        <p14:creationId xmlns:p14="http://schemas.microsoft.com/office/powerpoint/2010/main" val="3026056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a:p>
        </p:txBody>
      </p:sp>
      <p:sp>
        <p:nvSpPr>
          <p:cNvPr id="3" name="Content Placeholder 2"/>
          <p:cNvSpPr>
            <a:spLocks noGrp="1"/>
          </p:cNvSpPr>
          <p:nvPr>
            <p:ph idx="1"/>
          </p:nvPr>
        </p:nvSpPr>
        <p:spPr/>
        <p:txBody>
          <a:bodyPr/>
          <a:lstStyle>
            <a:lvl5pPr>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Date Placeholder 3"/>
          <p:cNvSpPr>
            <a:spLocks noGrp="1"/>
          </p:cNvSpPr>
          <p:nvPr>
            <p:ph type="dt" sz="half" idx="10"/>
          </p:nvPr>
        </p:nvSpPr>
        <p:spPr/>
        <p:txBody>
          <a:bodyPr/>
          <a:lstStyle/>
          <a:p>
            <a:fld id="{B449D725-AF79-4FB6-8D02-83EAC61E3211}" type="datetimeFigureOut">
              <a:rPr lang="en-US" smtClean="0"/>
              <a:t>11/7/15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6629CB-7937-4506-A327-ACF88B95BB03}" type="slidenum">
              <a:rPr lang="en-US" smtClean="0"/>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apositiva de título con imagen">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8476" y="3257549"/>
            <a:ext cx="8147049" cy="1009510"/>
          </a:xfrm>
        </p:spPr>
        <p:txBody>
          <a:bodyPr>
            <a:normAutofit/>
            <a:scene3d>
              <a:camera prst="orthographicFront"/>
              <a:lightRig rig="threePt" dir="t">
                <a:rot lat="0" lon="0" rev="10800000"/>
              </a:lightRig>
            </a:scene3d>
            <a:sp3d extrusionH="57150">
              <a:bevelT w="38100" h="38100" prst="relaxedInset"/>
              <a:bevelB w="38100" h="38100" prst="relaxedInset"/>
            </a:sp3d>
          </a:bodyPr>
          <a:lstStyle>
            <a:lvl1pPr>
              <a:lnSpc>
                <a:spcPts val="6400"/>
              </a:lnSpc>
              <a:defRPr sz="6000">
                <a:solidFill>
                  <a:schemeClr val="bg1"/>
                </a:solidFill>
                <a:effectLst>
                  <a:outerShdw blurRad="25400" dist="19050" dir="4200000" algn="ctr" rotWithShape="0">
                    <a:schemeClr val="tx1">
                      <a:alpha val="40000"/>
                    </a:schemeClr>
                  </a:outerShdw>
                </a:effectLst>
              </a:defRPr>
            </a:lvl1pPr>
          </a:lstStyle>
          <a:p>
            <a:r>
              <a:rPr lang="es-ES_tradnl" smtClean="0"/>
              <a:t>Clic para editar título</a:t>
            </a:r>
            <a:endParaRPr/>
          </a:p>
        </p:txBody>
      </p:sp>
      <p:sp>
        <p:nvSpPr>
          <p:cNvPr id="3" name="Subtitle 2"/>
          <p:cNvSpPr>
            <a:spLocks noGrp="1"/>
          </p:cNvSpPr>
          <p:nvPr>
            <p:ph type="subTitle" idx="1"/>
          </p:nvPr>
        </p:nvSpPr>
        <p:spPr>
          <a:xfrm>
            <a:off x="498475" y="4266079"/>
            <a:ext cx="8147050" cy="497540"/>
          </a:xfrm>
        </p:spPr>
        <p:txBody>
          <a:bodyPr>
            <a:scene3d>
              <a:camera prst="orthographicFront"/>
              <a:lightRig rig="threePt" dir="t"/>
            </a:scene3d>
            <a:sp3d extrusionH="57150">
              <a:bevelT w="38100" h="38100" prst="relaxedInset"/>
              <a:bevelB w="38100" h="38100" prst="relaxedInset"/>
            </a:sp3d>
          </a:bodyPr>
          <a:lstStyle>
            <a:lvl1pPr marL="0" indent="0" algn="ctr">
              <a:spcBef>
                <a:spcPts val="0"/>
              </a:spcBef>
              <a:buNone/>
              <a:defRPr b="0" baseline="0">
                <a:solidFill>
                  <a:schemeClr val="bg1"/>
                </a:solidFill>
                <a:effectLst>
                  <a:outerShdw blurRad="25400" dist="25400" dir="4200000" algn="ctr" rotWithShape="0">
                    <a:schemeClr val="tx1">
                      <a:alpha val="40000"/>
                    </a:scheme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dirty="0"/>
          </a:p>
        </p:txBody>
      </p:sp>
      <p:sp>
        <p:nvSpPr>
          <p:cNvPr id="4" name="Date Placeholder 3"/>
          <p:cNvSpPr>
            <a:spLocks noGrp="1"/>
          </p:cNvSpPr>
          <p:nvPr>
            <p:ph type="dt" sz="half" idx="10"/>
          </p:nvPr>
        </p:nvSpPr>
        <p:spPr/>
        <p:txBody>
          <a:bodyPr/>
          <a:lstStyle>
            <a:lvl1pPr>
              <a:defRPr>
                <a:solidFill>
                  <a:schemeClr val="bg1">
                    <a:lumMod val="75000"/>
                    <a:lumOff val="25000"/>
                  </a:schemeClr>
                </a:solidFill>
                <a:effectLst>
                  <a:outerShdw blurRad="25400" dist="12700" dir="4200000" algn="ctr" rotWithShape="0">
                    <a:schemeClr val="tx1">
                      <a:alpha val="40000"/>
                    </a:schemeClr>
                  </a:outerShdw>
                </a:effectLst>
              </a:defRPr>
            </a:lvl1pPr>
          </a:lstStyle>
          <a:p>
            <a:fld id="{B449D725-AF79-4FB6-8D02-83EAC61E3211}" type="datetimeFigureOut">
              <a:rPr lang="en-US" smtClean="0"/>
              <a:t>11/7/15</a:t>
            </a:fld>
            <a:endParaRPr lang="en-US"/>
          </a:p>
        </p:txBody>
      </p:sp>
      <p:sp>
        <p:nvSpPr>
          <p:cNvPr id="5" name="Footer Placeholder 4"/>
          <p:cNvSpPr>
            <a:spLocks noGrp="1"/>
          </p:cNvSpPr>
          <p:nvPr>
            <p:ph type="ftr" sz="quarter" idx="11"/>
          </p:nvPr>
        </p:nvSpPr>
        <p:spPr/>
        <p:txBody>
          <a:bodyPr/>
          <a:lstStyle>
            <a:lvl1pPr>
              <a:defRPr>
                <a:solidFill>
                  <a:schemeClr val="bg1">
                    <a:lumMod val="75000"/>
                    <a:lumOff val="25000"/>
                  </a:schemeClr>
                </a:solidFill>
                <a:effectLst>
                  <a:outerShdw blurRad="25400" dist="12700" dir="4200000" algn="ctr" rotWithShape="0">
                    <a:schemeClr val="tx1">
                      <a:alpha val="40000"/>
                    </a:schemeClr>
                  </a:outerShdw>
                </a:effectLst>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lumMod val="75000"/>
                    <a:lumOff val="25000"/>
                  </a:schemeClr>
                </a:solidFill>
                <a:effectLst>
                  <a:outerShdw blurRad="25400" dist="12700" dir="4200000" algn="ctr" rotWithShape="0">
                    <a:schemeClr val="tx1">
                      <a:alpha val="40000"/>
                    </a:schemeClr>
                  </a:outerShdw>
                </a:effectLst>
              </a:defRPr>
            </a:lvl1pPr>
          </a:lstStyle>
          <a:p>
            <a:fld id="{076629CB-7937-4506-A327-ACF88B95BB03}" type="slidenum">
              <a:rPr lang="en-US" smtClean="0"/>
              <a:t>‹Nr.›</a:t>
            </a:fld>
            <a:endParaRPr lang="en-US"/>
          </a:p>
        </p:txBody>
      </p:sp>
      <p:sp>
        <p:nvSpPr>
          <p:cNvPr id="8" name="Picture Placeholder 7"/>
          <p:cNvSpPr>
            <a:spLocks noGrp="1"/>
          </p:cNvSpPr>
          <p:nvPr>
            <p:ph type="pic" sz="quarter" idx="13"/>
          </p:nvPr>
        </p:nvSpPr>
        <p:spPr>
          <a:xfrm>
            <a:off x="1981200" y="514350"/>
            <a:ext cx="5181600" cy="2514600"/>
          </a:xfrm>
          <a:solidFill>
            <a:schemeClr val="tx1">
              <a:lumMod val="75000"/>
            </a:schemeClr>
          </a:solidFill>
          <a:ln w="127000" cap="sq">
            <a:solidFill>
              <a:schemeClr val="tx1"/>
            </a:solidFill>
            <a:miter lim="800000"/>
          </a:ln>
          <a:effectLst>
            <a:outerShdw blurRad="63500" sx="101000" sy="101000" algn="ctr" rotWithShape="0">
              <a:schemeClr val="bg2">
                <a:lumMod val="20000"/>
                <a:lumOff val="80000"/>
                <a:alpha val="40000"/>
              </a:schemeClr>
            </a:outerShdw>
          </a:effectLst>
          <a:scene3d>
            <a:camera prst="orthographicFront"/>
            <a:lightRig rig="twoPt" dir="t">
              <a:rot lat="0" lon="0" rev="9000000"/>
            </a:lightRig>
          </a:scene3d>
          <a:sp3d prstMaterial="matte">
            <a:bevelT w="12700" prst="relaxedInset"/>
            <a:bevelB w="38100" h="127000" prst="relaxedInset"/>
            <a:extrusionClr>
              <a:schemeClr val="tx1"/>
            </a:extrusionClr>
            <a:contourClr>
              <a:schemeClr val="tx1"/>
            </a:contourClr>
          </a:sp3d>
        </p:spPr>
        <p:txBody>
          <a:bodyPr/>
          <a:lstStyle>
            <a:lvl1pPr>
              <a:buNone/>
              <a:defRPr/>
            </a:lvl1pPr>
          </a:lstStyle>
          <a:p>
            <a:r>
              <a:rPr lang="es-ES_tradnl" smtClean="0"/>
              <a:t>Arrastre la imagen al marcador de posición o haga clic en el icono para agregar</a:t>
            </a:r>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498475" y="1331119"/>
            <a:ext cx="8147050" cy="1404938"/>
          </a:xfrm>
        </p:spPr>
        <p:txBody>
          <a:bodyPr anchor="b" anchorCtr="0"/>
          <a:lstStyle>
            <a:lvl1pPr algn="ctr">
              <a:defRPr sz="6000" b="0" cap="none" baseline="0"/>
            </a:lvl1pPr>
          </a:lstStyle>
          <a:p>
            <a:r>
              <a:rPr lang="es-ES_tradnl" smtClean="0"/>
              <a:t>Clic para editar título</a:t>
            </a:r>
            <a:endParaRPr/>
          </a:p>
        </p:txBody>
      </p:sp>
      <p:sp>
        <p:nvSpPr>
          <p:cNvPr id="3" name="Text Placeholder 2"/>
          <p:cNvSpPr>
            <a:spLocks noGrp="1"/>
          </p:cNvSpPr>
          <p:nvPr>
            <p:ph type="body" idx="1"/>
          </p:nvPr>
        </p:nvSpPr>
        <p:spPr>
          <a:xfrm>
            <a:off x="498475" y="2740890"/>
            <a:ext cx="8147050" cy="1125140"/>
          </a:xfrm>
        </p:spPr>
        <p:txBody>
          <a:bodyPr anchor="t" anchorCtr="0">
            <a:normAutofit/>
          </a:bodyPr>
          <a:lstStyle>
            <a:lvl1pPr marL="0" indent="0" algn="ctr">
              <a:spcBef>
                <a:spcPts val="0"/>
              </a:spcBef>
              <a:buNone/>
              <a:defRPr sz="22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Date Placeholder 3"/>
          <p:cNvSpPr>
            <a:spLocks noGrp="1"/>
          </p:cNvSpPr>
          <p:nvPr>
            <p:ph type="dt" sz="half" idx="10"/>
          </p:nvPr>
        </p:nvSpPr>
        <p:spPr/>
        <p:txBody>
          <a:bodyPr/>
          <a:lstStyle/>
          <a:p>
            <a:fld id="{B449D725-AF79-4FB6-8D02-83EAC61E3211}" type="datetimeFigureOut">
              <a:rPr lang="en-US" smtClean="0"/>
              <a:t>11/7/15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6629CB-7937-4506-A327-ACF88B95BB03}" type="slidenum">
              <a:rPr lang="en-US" smtClean="0"/>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498476" y="70597"/>
            <a:ext cx="8147051" cy="1089212"/>
          </a:xfrm>
        </p:spPr>
        <p:txBody>
          <a:bodyPr/>
          <a:lstStyle/>
          <a:p>
            <a:r>
              <a:rPr lang="es-ES_tradnl" smtClean="0"/>
              <a:t>Clic para editar título</a:t>
            </a:r>
            <a:endParaRPr/>
          </a:p>
        </p:txBody>
      </p:sp>
      <p:sp>
        <p:nvSpPr>
          <p:cNvPr id="3" name="Content Placeholder 2"/>
          <p:cNvSpPr>
            <a:spLocks noGrp="1"/>
          </p:cNvSpPr>
          <p:nvPr>
            <p:ph sz="half" idx="1"/>
          </p:nvPr>
        </p:nvSpPr>
        <p:spPr>
          <a:xfrm>
            <a:off x="498475" y="1321594"/>
            <a:ext cx="3840480" cy="3273029"/>
          </a:xfrm>
        </p:spPr>
        <p:txBody>
          <a:bodyPr>
            <a:normAutofit/>
          </a:bodyPr>
          <a:lstStyle>
            <a:lvl1pPr>
              <a:defRPr sz="20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Content Placeholder 3"/>
          <p:cNvSpPr>
            <a:spLocks noGrp="1"/>
          </p:cNvSpPr>
          <p:nvPr>
            <p:ph sz="half" idx="2"/>
          </p:nvPr>
        </p:nvSpPr>
        <p:spPr>
          <a:xfrm>
            <a:off x="4805046" y="1321594"/>
            <a:ext cx="3840480" cy="3273029"/>
          </a:xfrm>
        </p:spPr>
        <p:txBody>
          <a:bodyPr>
            <a:normAutofit/>
          </a:bodyPr>
          <a:lstStyle>
            <a:lvl1pPr>
              <a:defRPr sz="2000"/>
            </a:lvl1pPr>
            <a:lvl2pPr>
              <a:defRPr sz="1800"/>
            </a:lvl2pPr>
            <a:lvl3pPr>
              <a:defRPr sz="1800"/>
            </a:lvl3pPr>
            <a:lvl4pPr>
              <a:defRPr sz="1800"/>
            </a:lvl4pPr>
            <a:lvl5pPr marL="2290763" indent="-461963">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5" name="Date Placeholder 4"/>
          <p:cNvSpPr>
            <a:spLocks noGrp="1"/>
          </p:cNvSpPr>
          <p:nvPr>
            <p:ph type="dt" sz="half" idx="10"/>
          </p:nvPr>
        </p:nvSpPr>
        <p:spPr/>
        <p:txBody>
          <a:bodyPr/>
          <a:lstStyle/>
          <a:p>
            <a:fld id="{B449D725-AF79-4FB6-8D02-83EAC61E3211}" type="datetimeFigureOut">
              <a:rPr lang="en-US" smtClean="0"/>
              <a:t>11/7/15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6629CB-7937-4506-A327-ACF88B95BB03}" type="slidenum">
              <a:rPr lang="en-US" smtClean="0"/>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98476" y="70597"/>
            <a:ext cx="8147051" cy="1089212"/>
          </a:xfrm>
        </p:spPr>
        <p:txBody>
          <a:bodyPr/>
          <a:lstStyle>
            <a:lvl1pPr>
              <a:defRPr/>
            </a:lvl1pPr>
          </a:lstStyle>
          <a:p>
            <a:r>
              <a:rPr lang="es-ES_tradnl" smtClean="0"/>
              <a:t>Clic para editar título</a:t>
            </a:r>
            <a:endParaRPr/>
          </a:p>
        </p:txBody>
      </p:sp>
      <p:sp>
        <p:nvSpPr>
          <p:cNvPr id="3" name="Text Placeholder 2"/>
          <p:cNvSpPr>
            <a:spLocks noGrp="1"/>
          </p:cNvSpPr>
          <p:nvPr>
            <p:ph type="body" idx="1"/>
          </p:nvPr>
        </p:nvSpPr>
        <p:spPr>
          <a:xfrm>
            <a:off x="498475" y="1163170"/>
            <a:ext cx="3840480" cy="536972"/>
          </a:xfrm>
        </p:spPr>
        <p:txBody>
          <a:bodyPr anchor="b"/>
          <a:lstStyle>
            <a:lvl1pPr marL="0" indent="0" algn="ctr">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Content Placeholder 3"/>
          <p:cNvSpPr>
            <a:spLocks noGrp="1"/>
          </p:cNvSpPr>
          <p:nvPr>
            <p:ph sz="half" idx="2"/>
          </p:nvPr>
        </p:nvSpPr>
        <p:spPr>
          <a:xfrm>
            <a:off x="498475" y="1906120"/>
            <a:ext cx="3840480" cy="2688501"/>
          </a:xfrm>
        </p:spPr>
        <p:txBody>
          <a:bodyPr>
            <a:normAutofit/>
          </a:bodyPr>
          <a:lstStyle>
            <a:lvl1pPr>
              <a:defRPr sz="2000"/>
            </a:lvl1pPr>
            <a:lvl2pPr>
              <a:defRPr sz="1800"/>
            </a:lvl2pPr>
            <a:lvl3pPr>
              <a:defRPr sz="1800"/>
            </a:lvl3pPr>
            <a:lvl4pPr>
              <a:defRPr sz="1800"/>
            </a:lvl4pPr>
            <a:lvl5pPr>
              <a:defRPr sz="1800"/>
            </a:lvl5pPr>
            <a:lvl6pPr marL="2290763" indent="-461963">
              <a:defRPr sz="1600"/>
            </a:lvl6pPr>
            <a:lvl7pPr marL="2290763" indent="-461963">
              <a:defRPr sz="1600"/>
            </a:lvl7pPr>
            <a:lvl8pPr marL="2290763" indent="-461963">
              <a:defRPr sz="1600"/>
            </a:lvl8pPr>
            <a:lvl9pPr marL="2290763" indent="-461963">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5" name="Text Placeholder 4"/>
          <p:cNvSpPr>
            <a:spLocks noGrp="1"/>
          </p:cNvSpPr>
          <p:nvPr>
            <p:ph type="body" sz="quarter" idx="3"/>
          </p:nvPr>
        </p:nvSpPr>
        <p:spPr>
          <a:xfrm>
            <a:off x="4805046" y="1163170"/>
            <a:ext cx="3840480" cy="536972"/>
          </a:xfrm>
        </p:spPr>
        <p:txBody>
          <a:bodyPr anchor="b"/>
          <a:lstStyle>
            <a:lvl1pPr marL="0" indent="0" algn="ctr">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Content Placeholder 5"/>
          <p:cNvSpPr>
            <a:spLocks noGrp="1"/>
          </p:cNvSpPr>
          <p:nvPr>
            <p:ph sz="quarter" idx="4"/>
          </p:nvPr>
        </p:nvSpPr>
        <p:spPr>
          <a:xfrm>
            <a:off x="4805046" y="1906120"/>
            <a:ext cx="3840480" cy="2688501"/>
          </a:xfrm>
        </p:spPr>
        <p:txBody>
          <a:bodyPr>
            <a:normAutofit/>
          </a:bodyPr>
          <a:lstStyle>
            <a:lvl1pPr>
              <a:defRPr sz="2000"/>
            </a:lvl1pPr>
            <a:lvl2pPr>
              <a:defRPr sz="1800"/>
            </a:lvl2pPr>
            <a:lvl3pPr>
              <a:defRPr sz="1800"/>
            </a:lvl3pPr>
            <a:lvl4pPr>
              <a:defRPr sz="1800"/>
            </a:lvl4pPr>
            <a:lvl5pPr>
              <a:defRPr sz="1800"/>
            </a:lvl5pPr>
            <a:lvl6pPr marL="2290763" indent="-461963">
              <a:defRPr sz="1600"/>
            </a:lvl6pPr>
            <a:lvl7pPr marL="2290763" indent="-461963">
              <a:defRPr sz="1600"/>
            </a:lvl7pPr>
            <a:lvl8pPr marL="2290763" indent="-461963">
              <a:defRPr sz="1600"/>
            </a:lvl8pPr>
            <a:lvl9pPr marL="2290763" indent="-461963">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7" name="Date Placeholder 6"/>
          <p:cNvSpPr>
            <a:spLocks noGrp="1"/>
          </p:cNvSpPr>
          <p:nvPr>
            <p:ph type="dt" sz="half" idx="10"/>
          </p:nvPr>
        </p:nvSpPr>
        <p:spPr/>
        <p:txBody>
          <a:bodyPr/>
          <a:lstStyle/>
          <a:p>
            <a:fld id="{B449D725-AF79-4FB6-8D02-83EAC61E3211}" type="datetimeFigureOut">
              <a:rPr lang="en-US" smtClean="0"/>
              <a:t>11/7/15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6629CB-7937-4506-A327-ACF88B95BB03}" type="slidenum">
              <a:rPr lang="en-US" smtClean="0"/>
              <a:t>‹Nr.›</a:t>
            </a:fld>
            <a:endParaRPr lang="en-US"/>
          </a:p>
        </p:txBody>
      </p:sp>
      <p:cxnSp>
        <p:nvCxnSpPr>
          <p:cNvPr id="11" name="Straight Connector 10"/>
          <p:cNvCxnSpPr/>
          <p:nvPr/>
        </p:nvCxnSpPr>
        <p:spPr>
          <a:xfrm>
            <a:off x="502920" y="1764926"/>
            <a:ext cx="3840480" cy="1191"/>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805045" y="1764926"/>
            <a:ext cx="3840480" cy="1191"/>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a:p>
        </p:txBody>
      </p:sp>
      <p:sp>
        <p:nvSpPr>
          <p:cNvPr id="3" name="Date Placeholder 2"/>
          <p:cNvSpPr>
            <a:spLocks noGrp="1"/>
          </p:cNvSpPr>
          <p:nvPr>
            <p:ph type="dt" sz="half" idx="10"/>
          </p:nvPr>
        </p:nvSpPr>
        <p:spPr/>
        <p:txBody>
          <a:bodyPr/>
          <a:lstStyle/>
          <a:p>
            <a:fld id="{B449D725-AF79-4FB6-8D02-83EAC61E3211}" type="datetimeFigureOut">
              <a:rPr lang="en-US" smtClean="0"/>
              <a:t>11/7/15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6629CB-7937-4506-A327-ACF88B95BB03}" type="slidenum">
              <a:rPr lang="en-US" smtClean="0"/>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49D725-AF79-4FB6-8D02-83EAC61E3211}" type="datetimeFigureOut">
              <a:rPr lang="en-US" smtClean="0"/>
              <a:t>11/7/15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6629CB-7937-4506-A327-ACF88B95BB03}" type="slidenum">
              <a:rPr lang="en-US" smtClean="0"/>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97540" y="312645"/>
            <a:ext cx="3840480" cy="1495985"/>
          </a:xfrm>
        </p:spPr>
        <p:txBody>
          <a:bodyPr anchor="b"/>
          <a:lstStyle>
            <a:lvl1pPr algn="ctr">
              <a:defRPr sz="4400" b="0"/>
            </a:lvl1pPr>
          </a:lstStyle>
          <a:p>
            <a:r>
              <a:rPr lang="es-ES_tradnl" smtClean="0"/>
              <a:t>Clic para editar título</a:t>
            </a:r>
            <a:endParaRPr/>
          </a:p>
        </p:txBody>
      </p:sp>
      <p:sp>
        <p:nvSpPr>
          <p:cNvPr id="3" name="Content Placeholder 2"/>
          <p:cNvSpPr>
            <a:spLocks noGrp="1"/>
          </p:cNvSpPr>
          <p:nvPr>
            <p:ph idx="1"/>
          </p:nvPr>
        </p:nvSpPr>
        <p:spPr>
          <a:xfrm>
            <a:off x="4792532" y="302560"/>
            <a:ext cx="3840480" cy="4292063"/>
          </a:xfrm>
        </p:spPr>
        <p:txBody>
          <a:bodyPr>
            <a:normAutofit/>
          </a:bodyPr>
          <a:lstStyle>
            <a:lvl1pPr>
              <a:defRPr sz="2000"/>
            </a:lvl1pPr>
            <a:lvl2pPr>
              <a:defRPr sz="20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Text Placeholder 3"/>
          <p:cNvSpPr>
            <a:spLocks noGrp="1"/>
          </p:cNvSpPr>
          <p:nvPr>
            <p:ph type="body" sz="half" idx="2"/>
          </p:nvPr>
        </p:nvSpPr>
        <p:spPr>
          <a:xfrm>
            <a:off x="497540" y="1828800"/>
            <a:ext cx="3840480" cy="2487707"/>
          </a:xfrm>
        </p:spPr>
        <p:txBody>
          <a:bodyPr>
            <a:normAutofit/>
          </a:bodyPr>
          <a:lstStyle>
            <a:lvl1pPr marL="0" indent="0" algn="ctr">
              <a:spcBef>
                <a:spcPts val="6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B449D725-AF79-4FB6-8D02-83EAC61E3211}" type="datetimeFigureOut">
              <a:rPr lang="en-US" smtClean="0"/>
              <a:t>11/7/15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6629CB-7937-4506-A327-ACF88B95BB03}" type="slidenum">
              <a:rPr lang="en-US" smtClean="0"/>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6" y="70597"/>
            <a:ext cx="8147051" cy="1089212"/>
          </a:xfrm>
          <a:prstGeom prst="rect">
            <a:avLst/>
          </a:prstGeom>
        </p:spPr>
        <p:txBody>
          <a:bodyPr vert="horz" lIns="91440" tIns="45720" rIns="91440" bIns="45720" rtlCol="0" anchor="b" anchorCtr="0">
            <a:noAutofit/>
          </a:bodyPr>
          <a:lstStyle/>
          <a:p>
            <a:r>
              <a:rPr lang="es-ES_tradnl" smtClean="0"/>
              <a:t>Clic para editar título</a:t>
            </a:r>
            <a:endParaRPr/>
          </a:p>
        </p:txBody>
      </p:sp>
      <p:sp>
        <p:nvSpPr>
          <p:cNvPr id="3" name="Text Placeholder 2"/>
          <p:cNvSpPr>
            <a:spLocks noGrp="1"/>
          </p:cNvSpPr>
          <p:nvPr>
            <p:ph type="body" idx="1"/>
          </p:nvPr>
        </p:nvSpPr>
        <p:spPr>
          <a:xfrm>
            <a:off x="498476" y="1321174"/>
            <a:ext cx="8147051" cy="3273449"/>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Date Placeholder 3"/>
          <p:cNvSpPr>
            <a:spLocks noGrp="1"/>
          </p:cNvSpPr>
          <p:nvPr>
            <p:ph type="dt" sz="half" idx="2"/>
          </p:nvPr>
        </p:nvSpPr>
        <p:spPr>
          <a:xfrm>
            <a:off x="188259" y="4767263"/>
            <a:ext cx="2133600" cy="273844"/>
          </a:xfrm>
          <a:prstGeom prst="rect">
            <a:avLst/>
          </a:prstGeom>
        </p:spPr>
        <p:txBody>
          <a:bodyPr vert="horz" lIns="91440" tIns="45720" rIns="91440" bIns="45720" rtlCol="0" anchor="ctr"/>
          <a:lstStyle>
            <a:lvl1pPr algn="l">
              <a:defRPr sz="1100">
                <a:solidFill>
                  <a:schemeClr val="tx1">
                    <a:lumMod val="75000"/>
                    <a:lumOff val="25000"/>
                  </a:schemeClr>
                </a:solidFill>
              </a:defRPr>
            </a:lvl1pPr>
          </a:lstStyle>
          <a:p>
            <a:fld id="{B449D725-AF79-4FB6-8D02-83EAC61E3211}" type="datetimeFigureOut">
              <a:rPr lang="en-US" smtClean="0"/>
              <a:t>11/7/15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1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6817659" y="4767263"/>
            <a:ext cx="2133600" cy="273844"/>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076629CB-7937-4506-A327-ACF88B95BB03}" type="slidenum">
              <a:rPr lang="en-US" smtClean="0"/>
              <a:t>‹Nr.›</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defTabSz="914400" rtl="0" eaLnBrk="1" latinLnBrk="0" hangingPunct="1">
        <a:spcBef>
          <a:spcPct val="0"/>
        </a:spcBef>
        <a:buNone/>
        <a:defRPr sz="5000" kern="1200">
          <a:solidFill>
            <a:schemeClr val="tx1"/>
          </a:solidFill>
          <a:latin typeface="+mj-lt"/>
          <a:ea typeface="+mj-ea"/>
          <a:cs typeface="+mj-cs"/>
        </a:defRPr>
      </a:lvl1pPr>
    </p:titleStyle>
    <p:bodyStyle>
      <a:lvl1pPr marL="457200" indent="-457200" algn="l" defTabSz="914400" rtl="0" eaLnBrk="1" latinLnBrk="0" hangingPunct="1">
        <a:spcBef>
          <a:spcPts val="2000"/>
        </a:spcBef>
        <a:buClr>
          <a:schemeClr val="tx1">
            <a:lumMod val="75000"/>
            <a:lumOff val="25000"/>
          </a:schemeClr>
        </a:buClr>
        <a:buSzPct val="75000"/>
        <a:buFont typeface="Wingdings 2" pitchFamily="18" charset="2"/>
        <a:buChar char=""/>
        <a:defRPr sz="2200" kern="1200">
          <a:solidFill>
            <a:schemeClr val="tx1">
              <a:lumMod val="75000"/>
              <a:lumOff val="25000"/>
            </a:schemeClr>
          </a:solidFill>
          <a:latin typeface="+mn-lt"/>
          <a:ea typeface="+mn-ea"/>
          <a:cs typeface="+mn-cs"/>
        </a:defRPr>
      </a:lvl1pPr>
      <a:lvl2pPr marL="914400" indent="-457200" algn="l" defTabSz="914400" rtl="0" eaLnBrk="1" latinLnBrk="0" hangingPunct="1">
        <a:spcBef>
          <a:spcPts val="600"/>
        </a:spcBef>
        <a:buClr>
          <a:schemeClr val="tx1">
            <a:lumMod val="50000"/>
            <a:lumOff val="50000"/>
          </a:schemeClr>
        </a:buClr>
        <a:buSzPct val="75000"/>
        <a:buFont typeface="Wingdings 2" pitchFamily="18" charset="2"/>
        <a:buChar char=""/>
        <a:defRPr sz="2000" kern="1200">
          <a:solidFill>
            <a:schemeClr val="tx1">
              <a:lumMod val="75000"/>
              <a:lumOff val="25000"/>
            </a:schemeClr>
          </a:solidFill>
          <a:latin typeface="+mn-lt"/>
          <a:ea typeface="+mn-ea"/>
          <a:cs typeface="+mn-cs"/>
        </a:defRPr>
      </a:lvl2pPr>
      <a:lvl3pPr marL="1371600" indent="-457200" algn="l" defTabSz="914400" rtl="0" eaLnBrk="1" latinLnBrk="0" hangingPunct="1">
        <a:spcBef>
          <a:spcPts val="600"/>
        </a:spcBef>
        <a:buClr>
          <a:schemeClr val="tx1">
            <a:lumMod val="75000"/>
            <a:lumOff val="25000"/>
          </a:schemeClr>
        </a:buClr>
        <a:buSzPct val="75000"/>
        <a:buFont typeface="Wingdings 2" pitchFamily="18" charset="2"/>
        <a:buChar char=""/>
        <a:defRPr sz="1800" kern="1200">
          <a:solidFill>
            <a:schemeClr val="tx1">
              <a:lumMod val="75000"/>
              <a:lumOff val="25000"/>
            </a:schemeClr>
          </a:solidFill>
          <a:latin typeface="+mn-lt"/>
          <a:ea typeface="+mn-ea"/>
          <a:cs typeface="+mn-cs"/>
        </a:defRPr>
      </a:lvl3pPr>
      <a:lvl4pPr marL="1828800" indent="-457200" algn="l" defTabSz="914400" rtl="0" eaLnBrk="1" latinLnBrk="0" hangingPunct="1">
        <a:spcBef>
          <a:spcPts val="600"/>
        </a:spcBef>
        <a:buClr>
          <a:schemeClr val="tx1">
            <a:lumMod val="50000"/>
            <a:lumOff val="50000"/>
          </a:schemeClr>
        </a:buClr>
        <a:buSzPct val="75000"/>
        <a:buFont typeface="Wingdings 2" pitchFamily="18" charset="2"/>
        <a:buChar char=""/>
        <a:defRPr sz="1800" kern="1200">
          <a:solidFill>
            <a:schemeClr val="tx1">
              <a:lumMod val="75000"/>
              <a:lumOff val="25000"/>
            </a:schemeClr>
          </a:solidFill>
          <a:latin typeface="+mn-lt"/>
          <a:ea typeface="+mn-ea"/>
          <a:cs typeface="+mn-cs"/>
        </a:defRPr>
      </a:lvl4pPr>
      <a:lvl5pPr marL="2286000" indent="-457200" algn="l" defTabSz="914400" rtl="0" eaLnBrk="1" latinLnBrk="0" hangingPunct="1">
        <a:spcBef>
          <a:spcPts val="600"/>
        </a:spcBef>
        <a:buClr>
          <a:schemeClr val="tx1">
            <a:lumMod val="75000"/>
            <a:lumOff val="25000"/>
          </a:schemeClr>
        </a:buClr>
        <a:buSzPct val="75000"/>
        <a:buFont typeface="Wingdings 2" pitchFamily="18" charset="2"/>
        <a:buChar char=""/>
        <a:defRPr sz="1800" kern="1200">
          <a:solidFill>
            <a:schemeClr val="tx1">
              <a:lumMod val="75000"/>
              <a:lumOff val="25000"/>
            </a:schemeClr>
          </a:solidFill>
          <a:latin typeface="+mn-lt"/>
          <a:ea typeface="+mn-ea"/>
          <a:cs typeface="+mn-cs"/>
        </a:defRPr>
      </a:lvl5pPr>
      <a:lvl6pPr marL="2743200" indent="-461963" algn="l" defTabSz="914400" rtl="0" eaLnBrk="1" latinLnBrk="0" hangingPunct="1">
        <a:spcBef>
          <a:spcPct val="20000"/>
        </a:spcBef>
        <a:buClr>
          <a:schemeClr val="tx1">
            <a:lumMod val="50000"/>
            <a:lumOff val="50000"/>
          </a:schemeClr>
        </a:buClr>
        <a:buSzPct val="75000"/>
        <a:buFont typeface="Wingdings 2" pitchFamily="18" charset="2"/>
        <a:buChar char=""/>
        <a:defRPr lang="en-US" sz="1800" kern="1200" dirty="0" smtClean="0">
          <a:solidFill>
            <a:schemeClr val="tx1">
              <a:lumMod val="75000"/>
              <a:lumOff val="25000"/>
            </a:schemeClr>
          </a:solidFill>
          <a:latin typeface="+mn-lt"/>
          <a:ea typeface="+mn-ea"/>
          <a:cs typeface="+mn-cs"/>
        </a:defRPr>
      </a:lvl6pPr>
      <a:lvl7pPr marL="3205163" indent="-461963" algn="l" defTabSz="914400" rtl="0" eaLnBrk="1" latinLnBrk="0" hangingPunct="1">
        <a:spcBef>
          <a:spcPct val="20000"/>
        </a:spcBef>
        <a:buClr>
          <a:schemeClr val="tx1">
            <a:lumMod val="75000"/>
            <a:lumOff val="25000"/>
          </a:schemeClr>
        </a:buClr>
        <a:buSzPct val="75000"/>
        <a:buFont typeface="Wingdings 2" pitchFamily="18" charset="2"/>
        <a:buChar char=""/>
        <a:defRPr lang="en-US" sz="1800" kern="1200" dirty="0" smtClean="0">
          <a:solidFill>
            <a:schemeClr val="tx1">
              <a:lumMod val="75000"/>
              <a:lumOff val="25000"/>
            </a:schemeClr>
          </a:solidFill>
          <a:latin typeface="+mn-lt"/>
          <a:ea typeface="+mn-ea"/>
          <a:cs typeface="+mn-cs"/>
        </a:defRPr>
      </a:lvl7pPr>
      <a:lvl8pPr marL="3657600" indent="-461963" algn="l" defTabSz="914400" rtl="0" eaLnBrk="1" latinLnBrk="0" hangingPunct="1">
        <a:spcBef>
          <a:spcPct val="20000"/>
        </a:spcBef>
        <a:buClr>
          <a:schemeClr val="tx1">
            <a:lumMod val="50000"/>
            <a:lumOff val="50000"/>
          </a:schemeClr>
        </a:buClr>
        <a:buSzPct val="75000"/>
        <a:buFont typeface="Wingdings 2" pitchFamily="18" charset="2"/>
        <a:buChar char=""/>
        <a:defRPr lang="en-US" sz="1800" kern="1200" dirty="0" smtClean="0">
          <a:solidFill>
            <a:schemeClr val="tx1">
              <a:lumMod val="75000"/>
              <a:lumOff val="25000"/>
            </a:schemeClr>
          </a:solidFill>
          <a:latin typeface="+mn-lt"/>
          <a:ea typeface="+mn-ea"/>
          <a:cs typeface="+mn-cs"/>
        </a:defRPr>
      </a:lvl8pPr>
      <a:lvl9pPr marL="4119563" indent="-461963" algn="l" defTabSz="914400" rtl="0" eaLnBrk="1" latinLnBrk="0" hangingPunct="1">
        <a:spcBef>
          <a:spcPct val="20000"/>
        </a:spcBef>
        <a:buClr>
          <a:schemeClr val="tx1">
            <a:lumMod val="75000"/>
            <a:lumOff val="25000"/>
          </a:schemeClr>
        </a:buClr>
        <a:buSzPct val="75000"/>
        <a:buFont typeface="Wingdings 2" pitchFamily="18" charset="2"/>
        <a:buChar char=""/>
        <a:defRPr lang="en-US" sz="1800" kern="1200" dirty="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1.bin"/><Relationship Id="rId5" Type="http://schemas.openxmlformats.org/officeDocument/2006/relationships/image" Target="../media/image13.emf"/><Relationship Id="rId6" Type="http://schemas.openxmlformats.org/officeDocument/2006/relationships/image" Target="../media/image12.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6.png"/><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en.wiktionary.org/wiki/%CF%83%CF%85%CE%BD%CE%B5%CF%81%CE%B3%CF%8C%CF%82"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png"/><Relationship Id="rId3"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jpeg"/><Relationship Id="rId3"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8.png"/><Relationship Id="rId1" Type="http://schemas.microsoft.com/office/2007/relationships/media" Target="../media/media1.mp4"/><Relationship Id="rId2" Type="http://schemas.openxmlformats.org/officeDocument/2006/relationships/video" Target="../media/media1.mp4"/></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4.png"/><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png"/><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fontScale="90000"/>
          </a:bodyPr>
          <a:lstStyle/>
          <a:p>
            <a:r>
              <a:rPr lang="en-GB" dirty="0" smtClean="0"/>
              <a:t>The European Board Examination</a:t>
            </a:r>
            <a:endParaRPr lang="en-GB" dirty="0"/>
          </a:p>
        </p:txBody>
      </p:sp>
      <p:sp>
        <p:nvSpPr>
          <p:cNvPr id="3" name="Subtítulo 2"/>
          <p:cNvSpPr>
            <a:spLocks noGrp="1"/>
          </p:cNvSpPr>
          <p:nvPr>
            <p:ph type="subTitle" idx="1"/>
          </p:nvPr>
        </p:nvSpPr>
        <p:spPr/>
        <p:txBody>
          <a:bodyPr>
            <a:noAutofit/>
          </a:bodyPr>
          <a:lstStyle/>
          <a:p>
            <a:r>
              <a:rPr lang="en-GB" sz="3200" dirty="0" smtClean="0"/>
              <a:t>2015</a:t>
            </a:r>
            <a:endParaRPr lang="en-GB" sz="3200" dirty="0"/>
          </a:p>
        </p:txBody>
      </p:sp>
      <p:pic>
        <p:nvPicPr>
          <p:cNvPr id="4" name="Imagen 3"/>
          <p:cNvPicPr>
            <a:picLocks noChangeAspect="1"/>
          </p:cNvPicPr>
          <p:nvPr/>
        </p:nvPicPr>
        <p:blipFill>
          <a:blip r:embed="rId2"/>
          <a:stretch>
            <a:fillRect/>
          </a:stretch>
        </p:blipFill>
        <p:spPr>
          <a:xfrm>
            <a:off x="6994080" y="3513024"/>
            <a:ext cx="1003300" cy="1257300"/>
          </a:xfrm>
          <a:prstGeom prst="rect">
            <a:avLst/>
          </a:prstGeom>
        </p:spPr>
      </p:pic>
      <p:pic>
        <p:nvPicPr>
          <p:cNvPr id="6" name="Picture 109" descr="eu-fl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2772" y="2537459"/>
            <a:ext cx="1439333" cy="8072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5" descr="Picture2.png"/>
          <p:cNvPicPr>
            <a:picLocks noChangeAspect="1"/>
          </p:cNvPicPr>
          <p:nvPr/>
        </p:nvPicPr>
        <p:blipFill>
          <a:blip r:embed="rId4" cstate="print"/>
          <a:stretch>
            <a:fillRect/>
          </a:stretch>
        </p:blipFill>
        <p:spPr>
          <a:xfrm>
            <a:off x="317162" y="2248865"/>
            <a:ext cx="2942928" cy="27518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5086069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09" name="Group 2"/>
          <p:cNvGrpSpPr>
            <a:grpSpLocks/>
          </p:cNvGrpSpPr>
          <p:nvPr/>
        </p:nvGrpSpPr>
        <p:grpSpPr bwMode="auto">
          <a:xfrm>
            <a:off x="372533" y="1159669"/>
            <a:ext cx="6333954" cy="3524131"/>
            <a:chOff x="478" y="827"/>
            <a:chExt cx="5294" cy="3269"/>
          </a:xfrm>
        </p:grpSpPr>
        <p:sp>
          <p:nvSpPr>
            <p:cNvPr id="3" name="Text Box 3"/>
            <p:cNvSpPr txBox="1">
              <a:spLocks noChangeArrowheads="1"/>
            </p:cNvSpPr>
            <p:nvPr/>
          </p:nvSpPr>
          <p:spPr bwMode="auto">
            <a:xfrm>
              <a:off x="478" y="2140"/>
              <a:ext cx="762" cy="328"/>
            </a:xfrm>
            <a:prstGeom prst="rect">
              <a:avLst/>
            </a:prstGeom>
            <a:noFill/>
            <a:ln w="28575">
              <a:noFill/>
              <a:miter lim="800000"/>
              <a:headEnd/>
              <a:tailEnd/>
            </a:ln>
          </p:spPr>
          <p:txBody>
            <a:bodyPr>
              <a:spAutoFit/>
            </a:bodyPr>
            <a:lstStyle/>
            <a:p>
              <a:pPr algn="ctr">
                <a:defRPr/>
              </a:pPr>
              <a:r>
                <a:rPr lang="en-US" sz="1700" b="1" dirty="0">
                  <a:solidFill>
                    <a:srgbClr val="302C24"/>
                  </a:solidFill>
                  <a:latin typeface="Avenir Book"/>
                  <a:cs typeface="Avenir Book"/>
                </a:rPr>
                <a:t>%</a:t>
              </a:r>
            </a:p>
          </p:txBody>
        </p:sp>
        <p:grpSp>
          <p:nvGrpSpPr>
            <p:cNvPr id="43012" name="Group 4"/>
            <p:cNvGrpSpPr>
              <a:grpSpLocks/>
            </p:cNvGrpSpPr>
            <p:nvPr/>
          </p:nvGrpSpPr>
          <p:grpSpPr bwMode="auto">
            <a:xfrm>
              <a:off x="1107" y="827"/>
              <a:ext cx="4665" cy="3269"/>
              <a:chOff x="1107" y="827"/>
              <a:chExt cx="4665" cy="3269"/>
            </a:xfrm>
          </p:grpSpPr>
          <p:sp>
            <p:nvSpPr>
              <p:cNvPr id="5" name="Rectangle 5"/>
              <p:cNvSpPr>
                <a:spLocks noChangeArrowheads="1"/>
              </p:cNvSpPr>
              <p:nvPr/>
            </p:nvSpPr>
            <p:spPr bwMode="auto">
              <a:xfrm>
                <a:off x="1452" y="989"/>
                <a:ext cx="4320" cy="2640"/>
              </a:xfrm>
              <a:prstGeom prst="rect">
                <a:avLst/>
              </a:prstGeom>
              <a:gradFill rotWithShape="0">
                <a:gsLst>
                  <a:gs pos="0">
                    <a:schemeClr val="accent1">
                      <a:gamma/>
                      <a:shade val="0"/>
                      <a:invGamma/>
                    </a:schemeClr>
                  </a:gs>
                  <a:gs pos="100000">
                    <a:schemeClr val="accent1"/>
                  </a:gs>
                </a:gsLst>
                <a:lin ang="5400000" scaled="1"/>
              </a:gradFill>
              <a:ln w="28575">
                <a:noFill/>
                <a:miter lim="800000"/>
                <a:headEnd/>
                <a:tailEnd/>
              </a:ln>
              <a:effectLst>
                <a:prstShdw prst="shdw18" dist="17961" dir="13500000">
                  <a:schemeClr val="accent1">
                    <a:gamma/>
                    <a:shade val="60000"/>
                    <a:invGamma/>
                  </a:schemeClr>
                </a:prstShdw>
              </a:effectLst>
            </p:spPr>
            <p:txBody>
              <a:bodyPr wrap="none" anchor="ctr"/>
              <a:lstStyle/>
              <a:p>
                <a:pPr>
                  <a:defRPr/>
                </a:pPr>
                <a:endParaRPr lang="es-ES" sz="2000">
                  <a:solidFill>
                    <a:srgbClr val="302C24"/>
                  </a:solidFill>
                  <a:latin typeface="Avenir Book"/>
                  <a:cs typeface="Avenir Book"/>
                </a:endParaRPr>
              </a:p>
            </p:txBody>
          </p:sp>
          <p:sp>
            <p:nvSpPr>
              <p:cNvPr id="43014" name="Freeform 6"/>
              <p:cNvSpPr>
                <a:spLocks/>
              </p:cNvSpPr>
              <p:nvPr/>
            </p:nvSpPr>
            <p:spPr bwMode="auto">
              <a:xfrm>
                <a:off x="1884" y="1641"/>
                <a:ext cx="3456" cy="1980"/>
              </a:xfrm>
              <a:custGeom>
                <a:avLst/>
                <a:gdLst>
                  <a:gd name="T0" fmla="*/ 0 w 3456"/>
                  <a:gd name="T1" fmla="*/ 1980 h 1980"/>
                  <a:gd name="T2" fmla="*/ 856 w 3456"/>
                  <a:gd name="T3" fmla="*/ 1520 h 1980"/>
                  <a:gd name="T4" fmla="*/ 1752 w 3456"/>
                  <a:gd name="T5" fmla="*/ 712 h 1980"/>
                  <a:gd name="T6" fmla="*/ 2608 w 3456"/>
                  <a:gd name="T7" fmla="*/ 284 h 1980"/>
                  <a:gd name="T8" fmla="*/ 3456 w 3456"/>
                  <a:gd name="T9" fmla="*/ 0 h 1980"/>
                  <a:gd name="T10" fmla="*/ 0 60000 65536"/>
                  <a:gd name="T11" fmla="*/ 0 60000 65536"/>
                  <a:gd name="T12" fmla="*/ 0 60000 65536"/>
                  <a:gd name="T13" fmla="*/ 0 60000 65536"/>
                  <a:gd name="T14" fmla="*/ 0 60000 65536"/>
                  <a:gd name="T15" fmla="*/ 0 w 3456"/>
                  <a:gd name="T16" fmla="*/ 0 h 1980"/>
                  <a:gd name="T17" fmla="*/ 3456 w 3456"/>
                  <a:gd name="T18" fmla="*/ 1980 h 1980"/>
                </a:gdLst>
                <a:ahLst/>
                <a:cxnLst>
                  <a:cxn ang="T10">
                    <a:pos x="T0" y="T1"/>
                  </a:cxn>
                  <a:cxn ang="T11">
                    <a:pos x="T2" y="T3"/>
                  </a:cxn>
                  <a:cxn ang="T12">
                    <a:pos x="T4" y="T5"/>
                  </a:cxn>
                  <a:cxn ang="T13">
                    <a:pos x="T6" y="T7"/>
                  </a:cxn>
                  <a:cxn ang="T14">
                    <a:pos x="T8" y="T9"/>
                  </a:cxn>
                </a:cxnLst>
                <a:rect l="T15" t="T16" r="T17" b="T18"/>
                <a:pathLst>
                  <a:path w="3456" h="1980">
                    <a:moveTo>
                      <a:pt x="0" y="1980"/>
                    </a:moveTo>
                    <a:lnTo>
                      <a:pt x="856" y="1520"/>
                    </a:lnTo>
                    <a:lnTo>
                      <a:pt x="1752" y="712"/>
                    </a:lnTo>
                    <a:lnTo>
                      <a:pt x="2608" y="284"/>
                    </a:lnTo>
                    <a:lnTo>
                      <a:pt x="3456" y="0"/>
                    </a:lnTo>
                  </a:path>
                </a:pathLst>
              </a:custGeom>
              <a:noFill/>
              <a:ln w="57150">
                <a:solidFill>
                  <a:srgbClr val="FFCC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solidFill>
                    <a:srgbClr val="302C24"/>
                  </a:solidFill>
                  <a:latin typeface="Avenir Book"/>
                  <a:cs typeface="Avenir Book"/>
                </a:endParaRPr>
              </a:p>
            </p:txBody>
          </p:sp>
          <p:sp>
            <p:nvSpPr>
              <p:cNvPr id="43015" name="Freeform 7"/>
              <p:cNvSpPr>
                <a:spLocks/>
              </p:cNvSpPr>
              <p:nvPr/>
            </p:nvSpPr>
            <p:spPr bwMode="auto">
              <a:xfrm>
                <a:off x="1884" y="1625"/>
                <a:ext cx="3460" cy="1660"/>
              </a:xfrm>
              <a:custGeom>
                <a:avLst/>
                <a:gdLst>
                  <a:gd name="T0" fmla="*/ 0 w 3460"/>
                  <a:gd name="T1" fmla="*/ 1660 h 1660"/>
                  <a:gd name="T2" fmla="*/ 868 w 3460"/>
                  <a:gd name="T3" fmla="*/ 1520 h 1660"/>
                  <a:gd name="T4" fmla="*/ 1752 w 3460"/>
                  <a:gd name="T5" fmla="*/ 704 h 1660"/>
                  <a:gd name="T6" fmla="*/ 2608 w 3460"/>
                  <a:gd name="T7" fmla="*/ 228 h 1660"/>
                  <a:gd name="T8" fmla="*/ 3460 w 3460"/>
                  <a:gd name="T9" fmla="*/ 0 h 1660"/>
                  <a:gd name="T10" fmla="*/ 0 60000 65536"/>
                  <a:gd name="T11" fmla="*/ 0 60000 65536"/>
                  <a:gd name="T12" fmla="*/ 0 60000 65536"/>
                  <a:gd name="T13" fmla="*/ 0 60000 65536"/>
                  <a:gd name="T14" fmla="*/ 0 60000 65536"/>
                  <a:gd name="T15" fmla="*/ 0 w 3460"/>
                  <a:gd name="T16" fmla="*/ 0 h 1660"/>
                  <a:gd name="T17" fmla="*/ 3460 w 3460"/>
                  <a:gd name="T18" fmla="*/ 1660 h 1660"/>
                </a:gdLst>
                <a:ahLst/>
                <a:cxnLst>
                  <a:cxn ang="T10">
                    <a:pos x="T0" y="T1"/>
                  </a:cxn>
                  <a:cxn ang="T11">
                    <a:pos x="T2" y="T3"/>
                  </a:cxn>
                  <a:cxn ang="T12">
                    <a:pos x="T4" y="T5"/>
                  </a:cxn>
                  <a:cxn ang="T13">
                    <a:pos x="T6" y="T7"/>
                  </a:cxn>
                  <a:cxn ang="T14">
                    <a:pos x="T8" y="T9"/>
                  </a:cxn>
                </a:cxnLst>
                <a:rect l="T15" t="T16" r="T17" b="T18"/>
                <a:pathLst>
                  <a:path w="3460" h="1660">
                    <a:moveTo>
                      <a:pt x="0" y="1660"/>
                    </a:moveTo>
                    <a:lnTo>
                      <a:pt x="868" y="1520"/>
                    </a:lnTo>
                    <a:lnTo>
                      <a:pt x="1752" y="704"/>
                    </a:lnTo>
                    <a:lnTo>
                      <a:pt x="2608" y="228"/>
                    </a:lnTo>
                    <a:lnTo>
                      <a:pt x="3460" y="0"/>
                    </a:lnTo>
                  </a:path>
                </a:pathLst>
              </a:custGeom>
              <a:noFill/>
              <a:ln w="57150">
                <a:solidFill>
                  <a:srgbClr val="9900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solidFill>
                    <a:srgbClr val="302C24"/>
                  </a:solidFill>
                  <a:latin typeface="Avenir Book"/>
                  <a:cs typeface="Avenir Book"/>
                </a:endParaRPr>
              </a:p>
            </p:txBody>
          </p:sp>
          <p:sp>
            <p:nvSpPr>
              <p:cNvPr id="8" name="Text Box 8"/>
              <p:cNvSpPr txBox="1">
                <a:spLocks noChangeArrowheads="1"/>
              </p:cNvSpPr>
              <p:nvPr/>
            </p:nvSpPr>
            <p:spPr bwMode="auto">
              <a:xfrm>
                <a:off x="1107" y="873"/>
                <a:ext cx="344" cy="3223"/>
              </a:xfrm>
              <a:prstGeom prst="rect">
                <a:avLst/>
              </a:prstGeom>
              <a:noFill/>
              <a:ln w="28575">
                <a:noFill/>
                <a:miter lim="800000"/>
                <a:headEnd/>
                <a:tailEnd/>
              </a:ln>
            </p:spPr>
            <p:txBody>
              <a:bodyPr wrap="none">
                <a:spAutoFit/>
              </a:bodyPr>
              <a:lstStyle/>
              <a:p>
                <a:pPr algn="r">
                  <a:spcBef>
                    <a:spcPct val="355000"/>
                  </a:spcBef>
                  <a:defRPr/>
                </a:pPr>
                <a:r>
                  <a:rPr lang="en-US" sz="1500" b="1" dirty="0">
                    <a:solidFill>
                      <a:srgbClr val="302C24"/>
                    </a:solidFill>
                    <a:latin typeface="Avenir Book"/>
                    <a:cs typeface="Avenir Book"/>
                  </a:rPr>
                  <a:t>60</a:t>
                </a:r>
              </a:p>
              <a:p>
                <a:pPr algn="r">
                  <a:spcBef>
                    <a:spcPct val="355000"/>
                  </a:spcBef>
                  <a:defRPr/>
                </a:pPr>
                <a:r>
                  <a:rPr lang="en-US" sz="1500" b="1" dirty="0">
                    <a:solidFill>
                      <a:srgbClr val="302C24"/>
                    </a:solidFill>
                    <a:latin typeface="Avenir Book"/>
                    <a:cs typeface="Avenir Book"/>
                  </a:rPr>
                  <a:t>40</a:t>
                </a:r>
              </a:p>
              <a:p>
                <a:pPr algn="r">
                  <a:spcBef>
                    <a:spcPct val="355000"/>
                  </a:spcBef>
                  <a:defRPr/>
                </a:pPr>
                <a:r>
                  <a:rPr lang="en-US" sz="1500" b="1" dirty="0">
                    <a:solidFill>
                      <a:srgbClr val="302C24"/>
                    </a:solidFill>
                    <a:latin typeface="Avenir Book"/>
                    <a:cs typeface="Avenir Book"/>
                  </a:rPr>
                  <a:t>20</a:t>
                </a:r>
              </a:p>
              <a:p>
                <a:pPr algn="r">
                  <a:spcBef>
                    <a:spcPct val="355000"/>
                  </a:spcBef>
                  <a:defRPr/>
                </a:pPr>
                <a:r>
                  <a:rPr lang="en-US" sz="1500" b="1" dirty="0">
                    <a:solidFill>
                      <a:srgbClr val="302C24"/>
                    </a:solidFill>
                    <a:latin typeface="Avenir Book"/>
                    <a:cs typeface="Avenir Book"/>
                  </a:rPr>
                  <a:t>0</a:t>
                </a:r>
              </a:p>
            </p:txBody>
          </p:sp>
          <p:sp>
            <p:nvSpPr>
              <p:cNvPr id="9" name="Text Box 9"/>
              <p:cNvSpPr txBox="1">
                <a:spLocks noChangeArrowheads="1"/>
              </p:cNvSpPr>
              <p:nvPr/>
            </p:nvSpPr>
            <p:spPr bwMode="auto">
              <a:xfrm>
                <a:off x="1635" y="3637"/>
                <a:ext cx="565" cy="300"/>
              </a:xfrm>
              <a:prstGeom prst="rect">
                <a:avLst/>
              </a:prstGeom>
              <a:noFill/>
              <a:ln w="28575">
                <a:noFill/>
                <a:miter lim="800000"/>
                <a:headEnd/>
                <a:tailEnd/>
              </a:ln>
            </p:spPr>
            <p:txBody>
              <a:bodyPr wrap="none">
                <a:spAutoFit/>
              </a:bodyPr>
              <a:lstStyle/>
              <a:p>
                <a:pPr>
                  <a:defRPr/>
                </a:pPr>
                <a:r>
                  <a:rPr lang="en-US" sz="1500" b="1" dirty="0">
                    <a:solidFill>
                      <a:srgbClr val="302C24"/>
                    </a:solidFill>
                    <a:latin typeface="Avenir Book"/>
                    <a:cs typeface="Avenir Book"/>
                  </a:rPr>
                  <a:t>60-61</a:t>
                </a:r>
              </a:p>
            </p:txBody>
          </p:sp>
          <p:sp>
            <p:nvSpPr>
              <p:cNvPr id="10" name="Text Box 10"/>
              <p:cNvSpPr txBox="1">
                <a:spLocks noChangeArrowheads="1"/>
              </p:cNvSpPr>
              <p:nvPr/>
            </p:nvSpPr>
            <p:spPr bwMode="auto">
              <a:xfrm>
                <a:off x="2489" y="3637"/>
                <a:ext cx="565" cy="300"/>
              </a:xfrm>
              <a:prstGeom prst="rect">
                <a:avLst/>
              </a:prstGeom>
              <a:noFill/>
              <a:ln w="28575">
                <a:noFill/>
                <a:miter lim="800000"/>
                <a:headEnd/>
                <a:tailEnd/>
              </a:ln>
            </p:spPr>
            <p:txBody>
              <a:bodyPr wrap="none">
                <a:spAutoFit/>
              </a:bodyPr>
              <a:lstStyle/>
              <a:p>
                <a:pPr>
                  <a:defRPr/>
                </a:pPr>
                <a:r>
                  <a:rPr lang="en-US" sz="1500" b="1">
                    <a:solidFill>
                      <a:srgbClr val="302C24"/>
                    </a:solidFill>
                    <a:latin typeface="Avenir Book"/>
                    <a:cs typeface="Avenir Book"/>
                  </a:rPr>
                  <a:t>70-71</a:t>
                </a:r>
              </a:p>
            </p:txBody>
          </p:sp>
          <p:sp>
            <p:nvSpPr>
              <p:cNvPr id="11" name="Text Box 11"/>
              <p:cNvSpPr txBox="1">
                <a:spLocks noChangeArrowheads="1"/>
              </p:cNvSpPr>
              <p:nvPr/>
            </p:nvSpPr>
            <p:spPr bwMode="auto">
              <a:xfrm>
                <a:off x="3376" y="3637"/>
                <a:ext cx="565" cy="300"/>
              </a:xfrm>
              <a:prstGeom prst="rect">
                <a:avLst/>
              </a:prstGeom>
              <a:noFill/>
              <a:ln w="28575">
                <a:noFill/>
                <a:miter lim="800000"/>
                <a:headEnd/>
                <a:tailEnd/>
              </a:ln>
            </p:spPr>
            <p:txBody>
              <a:bodyPr wrap="none">
                <a:spAutoFit/>
              </a:bodyPr>
              <a:lstStyle/>
              <a:p>
                <a:pPr>
                  <a:defRPr/>
                </a:pPr>
                <a:r>
                  <a:rPr lang="en-US" sz="1500" b="1">
                    <a:solidFill>
                      <a:srgbClr val="302C24"/>
                    </a:solidFill>
                    <a:latin typeface="Avenir Book"/>
                    <a:cs typeface="Avenir Book"/>
                  </a:rPr>
                  <a:t>80-81</a:t>
                </a:r>
              </a:p>
            </p:txBody>
          </p:sp>
          <p:sp>
            <p:nvSpPr>
              <p:cNvPr id="12" name="Text Box 12"/>
              <p:cNvSpPr txBox="1">
                <a:spLocks noChangeArrowheads="1"/>
              </p:cNvSpPr>
              <p:nvPr/>
            </p:nvSpPr>
            <p:spPr bwMode="auto">
              <a:xfrm>
                <a:off x="5075" y="3637"/>
                <a:ext cx="565" cy="300"/>
              </a:xfrm>
              <a:prstGeom prst="rect">
                <a:avLst/>
              </a:prstGeom>
              <a:noFill/>
              <a:ln w="28575">
                <a:noFill/>
                <a:miter lim="800000"/>
                <a:headEnd/>
                <a:tailEnd/>
              </a:ln>
            </p:spPr>
            <p:txBody>
              <a:bodyPr wrap="none">
                <a:spAutoFit/>
              </a:bodyPr>
              <a:lstStyle/>
              <a:p>
                <a:pPr>
                  <a:defRPr/>
                </a:pPr>
                <a:r>
                  <a:rPr lang="en-US" sz="1500" b="1" dirty="0">
                    <a:solidFill>
                      <a:srgbClr val="302C24"/>
                    </a:solidFill>
                    <a:latin typeface="Avenir Book"/>
                    <a:cs typeface="Avenir Book"/>
                  </a:rPr>
                  <a:t>99-00</a:t>
                </a:r>
              </a:p>
            </p:txBody>
          </p:sp>
          <p:sp>
            <p:nvSpPr>
              <p:cNvPr id="13" name="Text Box 13"/>
              <p:cNvSpPr txBox="1">
                <a:spLocks noChangeArrowheads="1"/>
              </p:cNvSpPr>
              <p:nvPr/>
            </p:nvSpPr>
            <p:spPr bwMode="auto">
              <a:xfrm>
                <a:off x="4236" y="3637"/>
                <a:ext cx="565" cy="300"/>
              </a:xfrm>
              <a:prstGeom prst="rect">
                <a:avLst/>
              </a:prstGeom>
              <a:noFill/>
              <a:ln w="28575">
                <a:noFill/>
                <a:miter lim="800000"/>
                <a:headEnd/>
                <a:tailEnd/>
              </a:ln>
            </p:spPr>
            <p:txBody>
              <a:bodyPr wrap="none">
                <a:spAutoFit/>
              </a:bodyPr>
              <a:lstStyle/>
              <a:p>
                <a:pPr>
                  <a:defRPr/>
                </a:pPr>
                <a:r>
                  <a:rPr lang="en-US" sz="1500" b="1">
                    <a:solidFill>
                      <a:srgbClr val="302C24"/>
                    </a:solidFill>
                    <a:latin typeface="Avenir Book"/>
                    <a:cs typeface="Avenir Book"/>
                  </a:rPr>
                  <a:t>90-91</a:t>
                </a:r>
              </a:p>
            </p:txBody>
          </p:sp>
          <p:sp>
            <p:nvSpPr>
              <p:cNvPr id="43022" name="Line 14"/>
              <p:cNvSpPr>
                <a:spLocks noChangeShapeType="1"/>
              </p:cNvSpPr>
              <p:nvPr/>
            </p:nvSpPr>
            <p:spPr bwMode="auto">
              <a:xfrm flipV="1">
                <a:off x="5330" y="3565"/>
                <a:ext cx="0" cy="57"/>
              </a:xfrm>
              <a:prstGeom prst="line">
                <a:avLst/>
              </a:prstGeom>
              <a:noFill/>
              <a:ln w="28575">
                <a:solidFill>
                  <a:srgbClr val="3333CC"/>
                </a:solidFill>
                <a:round/>
                <a:headEnd/>
                <a:tailEnd/>
              </a:ln>
              <a:extLst>
                <a:ext uri="{909E8E84-426E-40dd-AFC4-6F175D3DCCD1}">
                  <a14:hiddenFill xmlns:a14="http://schemas.microsoft.com/office/drawing/2010/main">
                    <a:noFill/>
                  </a14:hiddenFill>
                </a:ext>
              </a:extLst>
            </p:spPr>
            <p:txBody>
              <a:bodyPr/>
              <a:lstStyle/>
              <a:p>
                <a:endParaRPr lang="en-GB">
                  <a:solidFill>
                    <a:srgbClr val="302C24"/>
                  </a:solidFill>
                  <a:latin typeface="Avenir Book"/>
                  <a:cs typeface="Avenir Book"/>
                </a:endParaRPr>
              </a:p>
            </p:txBody>
          </p:sp>
          <p:sp>
            <p:nvSpPr>
              <p:cNvPr id="43023" name="Line 15"/>
              <p:cNvSpPr>
                <a:spLocks noChangeShapeType="1"/>
              </p:cNvSpPr>
              <p:nvPr/>
            </p:nvSpPr>
            <p:spPr bwMode="auto">
              <a:xfrm flipV="1">
                <a:off x="4468" y="3565"/>
                <a:ext cx="0" cy="57"/>
              </a:xfrm>
              <a:prstGeom prst="line">
                <a:avLst/>
              </a:prstGeom>
              <a:noFill/>
              <a:ln w="28575">
                <a:solidFill>
                  <a:srgbClr val="3333CC"/>
                </a:solidFill>
                <a:round/>
                <a:headEnd/>
                <a:tailEnd/>
              </a:ln>
              <a:extLst>
                <a:ext uri="{909E8E84-426E-40dd-AFC4-6F175D3DCCD1}">
                  <a14:hiddenFill xmlns:a14="http://schemas.microsoft.com/office/drawing/2010/main">
                    <a:noFill/>
                  </a14:hiddenFill>
                </a:ext>
              </a:extLst>
            </p:spPr>
            <p:txBody>
              <a:bodyPr/>
              <a:lstStyle/>
              <a:p>
                <a:endParaRPr lang="en-GB">
                  <a:solidFill>
                    <a:srgbClr val="302C24"/>
                  </a:solidFill>
                  <a:latin typeface="Avenir Book"/>
                  <a:cs typeface="Avenir Book"/>
                </a:endParaRPr>
              </a:p>
            </p:txBody>
          </p:sp>
          <p:sp>
            <p:nvSpPr>
              <p:cNvPr id="43024" name="Line 16"/>
              <p:cNvSpPr>
                <a:spLocks noChangeShapeType="1"/>
              </p:cNvSpPr>
              <p:nvPr/>
            </p:nvSpPr>
            <p:spPr bwMode="auto">
              <a:xfrm flipV="1">
                <a:off x="3607" y="3565"/>
                <a:ext cx="0" cy="57"/>
              </a:xfrm>
              <a:prstGeom prst="line">
                <a:avLst/>
              </a:prstGeom>
              <a:noFill/>
              <a:ln w="28575">
                <a:solidFill>
                  <a:srgbClr val="3333CC"/>
                </a:solidFill>
                <a:round/>
                <a:headEnd/>
                <a:tailEnd/>
              </a:ln>
              <a:extLst>
                <a:ext uri="{909E8E84-426E-40dd-AFC4-6F175D3DCCD1}">
                  <a14:hiddenFill xmlns:a14="http://schemas.microsoft.com/office/drawing/2010/main">
                    <a:noFill/>
                  </a14:hiddenFill>
                </a:ext>
              </a:extLst>
            </p:spPr>
            <p:txBody>
              <a:bodyPr/>
              <a:lstStyle/>
              <a:p>
                <a:endParaRPr lang="en-GB">
                  <a:solidFill>
                    <a:srgbClr val="302C24"/>
                  </a:solidFill>
                  <a:latin typeface="Avenir Book"/>
                  <a:cs typeface="Avenir Book"/>
                </a:endParaRPr>
              </a:p>
            </p:txBody>
          </p:sp>
          <p:sp>
            <p:nvSpPr>
              <p:cNvPr id="43025" name="Line 17"/>
              <p:cNvSpPr>
                <a:spLocks noChangeShapeType="1"/>
              </p:cNvSpPr>
              <p:nvPr/>
            </p:nvSpPr>
            <p:spPr bwMode="auto">
              <a:xfrm flipV="1">
                <a:off x="2745" y="3565"/>
                <a:ext cx="0" cy="57"/>
              </a:xfrm>
              <a:prstGeom prst="line">
                <a:avLst/>
              </a:prstGeom>
              <a:noFill/>
              <a:ln w="28575">
                <a:solidFill>
                  <a:srgbClr val="3333CC"/>
                </a:solidFill>
                <a:round/>
                <a:headEnd/>
                <a:tailEnd/>
              </a:ln>
              <a:extLst>
                <a:ext uri="{909E8E84-426E-40dd-AFC4-6F175D3DCCD1}">
                  <a14:hiddenFill xmlns:a14="http://schemas.microsoft.com/office/drawing/2010/main">
                    <a:noFill/>
                  </a14:hiddenFill>
                </a:ext>
              </a:extLst>
            </p:spPr>
            <p:txBody>
              <a:bodyPr/>
              <a:lstStyle/>
              <a:p>
                <a:endParaRPr lang="en-GB">
                  <a:solidFill>
                    <a:srgbClr val="302C24"/>
                  </a:solidFill>
                  <a:latin typeface="Avenir Book"/>
                  <a:cs typeface="Avenir Book"/>
                </a:endParaRPr>
              </a:p>
            </p:txBody>
          </p:sp>
          <p:sp>
            <p:nvSpPr>
              <p:cNvPr id="43026" name="Line 18"/>
              <p:cNvSpPr>
                <a:spLocks noChangeShapeType="1"/>
              </p:cNvSpPr>
              <p:nvPr/>
            </p:nvSpPr>
            <p:spPr bwMode="auto">
              <a:xfrm flipV="1">
                <a:off x="1884" y="3565"/>
                <a:ext cx="0" cy="57"/>
              </a:xfrm>
              <a:prstGeom prst="line">
                <a:avLst/>
              </a:prstGeom>
              <a:noFill/>
              <a:ln w="28575">
                <a:solidFill>
                  <a:srgbClr val="3333CC"/>
                </a:solidFill>
                <a:round/>
                <a:headEnd/>
                <a:tailEnd/>
              </a:ln>
              <a:extLst>
                <a:ext uri="{909E8E84-426E-40dd-AFC4-6F175D3DCCD1}">
                  <a14:hiddenFill xmlns:a14="http://schemas.microsoft.com/office/drawing/2010/main">
                    <a:noFill/>
                  </a14:hiddenFill>
                </a:ext>
              </a:extLst>
            </p:spPr>
            <p:txBody>
              <a:bodyPr/>
              <a:lstStyle/>
              <a:p>
                <a:endParaRPr lang="en-GB">
                  <a:solidFill>
                    <a:srgbClr val="302C24"/>
                  </a:solidFill>
                  <a:latin typeface="Avenir Book"/>
                  <a:cs typeface="Avenir Book"/>
                </a:endParaRPr>
              </a:p>
            </p:txBody>
          </p:sp>
          <p:sp>
            <p:nvSpPr>
              <p:cNvPr id="43027" name="Line 19"/>
              <p:cNvSpPr>
                <a:spLocks noChangeShapeType="1"/>
              </p:cNvSpPr>
              <p:nvPr/>
            </p:nvSpPr>
            <p:spPr bwMode="auto">
              <a:xfrm rot="16200000" flipV="1">
                <a:off x="1486" y="2720"/>
                <a:ext cx="0" cy="57"/>
              </a:xfrm>
              <a:prstGeom prst="line">
                <a:avLst/>
              </a:prstGeom>
              <a:noFill/>
              <a:ln w="28575">
                <a:solidFill>
                  <a:srgbClr val="3333CC"/>
                </a:solidFill>
                <a:round/>
                <a:headEnd/>
                <a:tailEnd/>
              </a:ln>
              <a:extLst>
                <a:ext uri="{909E8E84-426E-40dd-AFC4-6F175D3DCCD1}">
                  <a14:hiddenFill xmlns:a14="http://schemas.microsoft.com/office/drawing/2010/main">
                    <a:noFill/>
                  </a14:hiddenFill>
                </a:ext>
              </a:extLst>
            </p:spPr>
            <p:txBody>
              <a:bodyPr/>
              <a:lstStyle/>
              <a:p>
                <a:endParaRPr lang="en-GB">
                  <a:solidFill>
                    <a:srgbClr val="302C24"/>
                  </a:solidFill>
                  <a:latin typeface="Avenir Book"/>
                  <a:cs typeface="Avenir Book"/>
                </a:endParaRPr>
              </a:p>
            </p:txBody>
          </p:sp>
          <p:sp>
            <p:nvSpPr>
              <p:cNvPr id="43028" name="Line 20"/>
              <p:cNvSpPr>
                <a:spLocks noChangeShapeType="1"/>
              </p:cNvSpPr>
              <p:nvPr/>
            </p:nvSpPr>
            <p:spPr bwMode="auto">
              <a:xfrm rot="16200000" flipV="1">
                <a:off x="1486" y="1840"/>
                <a:ext cx="0" cy="57"/>
              </a:xfrm>
              <a:prstGeom prst="line">
                <a:avLst/>
              </a:prstGeom>
              <a:noFill/>
              <a:ln w="28575">
                <a:solidFill>
                  <a:srgbClr val="3333CC"/>
                </a:solidFill>
                <a:round/>
                <a:headEnd/>
                <a:tailEnd/>
              </a:ln>
              <a:extLst>
                <a:ext uri="{909E8E84-426E-40dd-AFC4-6F175D3DCCD1}">
                  <a14:hiddenFill xmlns:a14="http://schemas.microsoft.com/office/drawing/2010/main">
                    <a:noFill/>
                  </a14:hiddenFill>
                </a:ext>
              </a:extLst>
            </p:spPr>
            <p:txBody>
              <a:bodyPr/>
              <a:lstStyle/>
              <a:p>
                <a:endParaRPr lang="en-GB">
                  <a:solidFill>
                    <a:srgbClr val="302C24"/>
                  </a:solidFill>
                  <a:latin typeface="Avenir Book"/>
                  <a:cs typeface="Avenir Book"/>
                </a:endParaRPr>
              </a:p>
            </p:txBody>
          </p:sp>
          <p:sp>
            <p:nvSpPr>
              <p:cNvPr id="43029" name="Line 21"/>
              <p:cNvSpPr>
                <a:spLocks noChangeShapeType="1"/>
              </p:cNvSpPr>
              <p:nvPr/>
            </p:nvSpPr>
            <p:spPr bwMode="auto">
              <a:xfrm rot="16200000" flipV="1">
                <a:off x="1486" y="961"/>
                <a:ext cx="0" cy="57"/>
              </a:xfrm>
              <a:prstGeom prst="line">
                <a:avLst/>
              </a:prstGeom>
              <a:noFill/>
              <a:ln w="28575">
                <a:solidFill>
                  <a:srgbClr val="3333CC"/>
                </a:solidFill>
                <a:round/>
                <a:headEnd/>
                <a:tailEnd/>
              </a:ln>
              <a:extLst>
                <a:ext uri="{909E8E84-426E-40dd-AFC4-6F175D3DCCD1}">
                  <a14:hiddenFill xmlns:a14="http://schemas.microsoft.com/office/drawing/2010/main">
                    <a:noFill/>
                  </a14:hiddenFill>
                </a:ext>
              </a:extLst>
            </p:spPr>
            <p:txBody>
              <a:bodyPr/>
              <a:lstStyle/>
              <a:p>
                <a:endParaRPr lang="en-GB">
                  <a:solidFill>
                    <a:srgbClr val="302C24"/>
                  </a:solidFill>
                  <a:latin typeface="Avenir Book"/>
                  <a:cs typeface="Avenir Book"/>
                </a:endParaRPr>
              </a:p>
            </p:txBody>
          </p:sp>
          <p:sp>
            <p:nvSpPr>
              <p:cNvPr id="22" name="Text Box 22"/>
              <p:cNvSpPr txBox="1">
                <a:spLocks noChangeArrowheads="1"/>
              </p:cNvSpPr>
              <p:nvPr/>
            </p:nvSpPr>
            <p:spPr bwMode="auto">
              <a:xfrm>
                <a:off x="4251" y="1447"/>
                <a:ext cx="872" cy="257"/>
              </a:xfrm>
              <a:prstGeom prst="rect">
                <a:avLst/>
              </a:prstGeom>
              <a:noFill/>
              <a:ln w="28575">
                <a:noFill/>
                <a:miter lim="800000"/>
                <a:headEnd/>
                <a:tailEnd/>
              </a:ln>
            </p:spPr>
            <p:txBody>
              <a:bodyPr wrap="none">
                <a:spAutoFit/>
              </a:bodyPr>
              <a:lstStyle/>
              <a:p>
                <a:pPr>
                  <a:defRPr/>
                </a:pPr>
                <a:r>
                  <a:rPr lang="en-US" sz="1200" b="1" dirty="0">
                    <a:solidFill>
                      <a:schemeClr val="bg1"/>
                    </a:solidFill>
                    <a:latin typeface="Avenir Book"/>
                    <a:cs typeface="Avenir Book"/>
                  </a:rPr>
                  <a:t>Applications</a:t>
                </a:r>
              </a:p>
            </p:txBody>
          </p:sp>
          <p:sp>
            <p:nvSpPr>
              <p:cNvPr id="23" name="Text Box 23"/>
              <p:cNvSpPr txBox="1">
                <a:spLocks noChangeArrowheads="1"/>
              </p:cNvSpPr>
              <p:nvPr/>
            </p:nvSpPr>
            <p:spPr bwMode="auto">
              <a:xfrm>
                <a:off x="4362" y="1963"/>
                <a:ext cx="1122" cy="257"/>
              </a:xfrm>
              <a:prstGeom prst="rect">
                <a:avLst/>
              </a:prstGeom>
              <a:noFill/>
              <a:ln w="28575">
                <a:noFill/>
                <a:miter lim="800000"/>
                <a:headEnd/>
                <a:tailEnd/>
              </a:ln>
            </p:spPr>
            <p:txBody>
              <a:bodyPr wrap="none">
                <a:spAutoFit/>
              </a:bodyPr>
              <a:lstStyle/>
              <a:p>
                <a:pPr>
                  <a:defRPr/>
                </a:pPr>
                <a:r>
                  <a:rPr lang="en-US" sz="1200" b="1" dirty="0">
                    <a:solidFill>
                      <a:schemeClr val="bg1"/>
                    </a:solidFill>
                    <a:latin typeface="Avenir Book"/>
                    <a:cs typeface="Avenir Book"/>
                  </a:rPr>
                  <a:t>1st-year entrants</a:t>
                </a:r>
              </a:p>
            </p:txBody>
          </p:sp>
          <p:sp>
            <p:nvSpPr>
              <p:cNvPr id="43032" name="Rectangle 24"/>
              <p:cNvSpPr>
                <a:spLocks noChangeArrowheads="1"/>
              </p:cNvSpPr>
              <p:nvPr/>
            </p:nvSpPr>
            <p:spPr bwMode="auto">
              <a:xfrm>
                <a:off x="1648" y="827"/>
                <a:ext cx="3730" cy="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425" tIns="49212" rIns="98425" bIns="49212" anchor="ctr"/>
              <a:lstStyle/>
              <a:p>
                <a:pPr algn="ctr"/>
                <a:r>
                  <a:rPr lang="en-US" sz="1700">
                    <a:solidFill>
                      <a:srgbClr val="302C24"/>
                    </a:solidFill>
                    <a:latin typeface="Avenir Book"/>
                    <a:cs typeface="Avenir Book"/>
                  </a:rPr>
                  <a:t>Women Applicants to U.S. Medical Schools </a:t>
                </a:r>
              </a:p>
            </p:txBody>
          </p:sp>
          <p:sp>
            <p:nvSpPr>
              <p:cNvPr id="43033" name="Rectangle 25"/>
              <p:cNvSpPr>
                <a:spLocks noChangeArrowheads="1"/>
              </p:cNvSpPr>
              <p:nvPr/>
            </p:nvSpPr>
            <p:spPr bwMode="auto">
              <a:xfrm>
                <a:off x="4470" y="3028"/>
                <a:ext cx="733"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700">
                    <a:solidFill>
                      <a:schemeClr val="bg1"/>
                    </a:solidFill>
                    <a:latin typeface="Avenir Book"/>
                    <a:cs typeface="Avenir Book"/>
                  </a:rPr>
                  <a:t>D. Cosgrove, MD</a:t>
                </a:r>
                <a:endParaRPr lang="fr-FR" sz="700">
                  <a:solidFill>
                    <a:schemeClr val="bg1"/>
                  </a:solidFill>
                  <a:latin typeface="Avenir Book"/>
                  <a:cs typeface="Avenir Book"/>
                </a:endParaRPr>
              </a:p>
            </p:txBody>
          </p:sp>
        </p:grpSp>
      </p:grpSp>
      <p:pic>
        <p:nvPicPr>
          <p:cNvPr id="26" name="Picture 26" descr="USA-PEQ"/>
          <p:cNvPicPr>
            <a:picLocks noChangeAspect="1" noChangeArrowheads="1"/>
          </p:cNvPicPr>
          <p:nvPr/>
        </p:nvPicPr>
        <p:blipFill>
          <a:blip r:embed="rId2"/>
          <a:srcRect/>
          <a:stretch>
            <a:fillRect/>
          </a:stretch>
        </p:blipFill>
        <p:spPr bwMode="auto">
          <a:xfrm>
            <a:off x="6999535" y="3101447"/>
            <a:ext cx="1659467" cy="700088"/>
          </a:xfrm>
          <a:prstGeom prst="rect">
            <a:avLst/>
          </a:prstGeom>
          <a:ln>
            <a:noFill/>
          </a:ln>
          <a:effectLst>
            <a:outerShdw blurRad="292100" dist="139700" dir="2700000" algn="tl" rotWithShape="0">
              <a:srgbClr val="333333">
                <a:alpha val="65000"/>
              </a:srgbClr>
            </a:outerShdw>
          </a:effectLst>
        </p:spPr>
      </p:pic>
      <p:sp>
        <p:nvSpPr>
          <p:cNvPr id="27" name="Text Box 2"/>
          <p:cNvSpPr txBox="1">
            <a:spLocks noChangeArrowheads="1"/>
          </p:cNvSpPr>
          <p:nvPr/>
        </p:nvSpPr>
        <p:spPr bwMode="auto">
          <a:xfrm>
            <a:off x="1431181" y="468319"/>
            <a:ext cx="4924419" cy="446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6197" tIns="38098" rIns="76197" bIns="38098">
            <a:spAutoFit/>
          </a:bodyPr>
          <a:lstStyle/>
          <a:p>
            <a:pPr>
              <a:defRPr/>
            </a:pPr>
            <a:r>
              <a:rPr lang="en-GB" sz="2400" dirty="0">
                <a:solidFill>
                  <a:srgbClr val="302C24"/>
                </a:solidFill>
                <a:latin typeface="Avenir Heavy"/>
                <a:cs typeface="Avenir Heavy"/>
              </a:rPr>
              <a:t>How is the training going to be ?</a:t>
            </a:r>
            <a:endParaRPr lang="fr-FR" sz="2400" dirty="0">
              <a:solidFill>
                <a:srgbClr val="302C24"/>
              </a:solidFill>
              <a:latin typeface="Avenir Heavy"/>
              <a:cs typeface="Avenir Heavy"/>
            </a:endParaRPr>
          </a:p>
        </p:txBody>
      </p:sp>
    </p:spTree>
    <p:extLst>
      <p:ext uri="{BB962C8B-B14F-4D97-AF65-F5344CB8AC3E}">
        <p14:creationId xmlns:p14="http://schemas.microsoft.com/office/powerpoint/2010/main" val="300976438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1076" name="Object 4"/>
          <p:cNvGraphicFramePr>
            <a:graphicFrameLocks noChangeAspect="1"/>
          </p:cNvGraphicFramePr>
          <p:nvPr>
            <p:extLst>
              <p:ext uri="{D42A27DB-BD31-4B8C-83A1-F6EECF244321}">
                <p14:modId xmlns:p14="http://schemas.microsoft.com/office/powerpoint/2010/main" val="2671328574"/>
              </p:ext>
            </p:extLst>
          </p:nvPr>
        </p:nvGraphicFramePr>
        <p:xfrm>
          <a:off x="889000" y="1828800"/>
          <a:ext cx="6502400" cy="3046810"/>
        </p:xfrm>
        <a:graphic>
          <a:graphicData uri="http://schemas.openxmlformats.org/presentationml/2006/ole">
            <mc:AlternateContent xmlns:mc="http://schemas.openxmlformats.org/markup-compatibility/2006">
              <mc:Choice xmlns:v="urn:schemas-microsoft-com:vml" Requires="v">
                <p:oleObj spid="_x0000_s1045" name="Gráfico" r:id="rId4" imgW="6105525" imgH="4067175" progId="MSGraph.Chart.8">
                  <p:embed followColorScheme="full"/>
                </p:oleObj>
              </mc:Choice>
              <mc:Fallback>
                <p:oleObj name="Gráfico" r:id="rId4" imgW="6105525" imgH="4067175" progId="MSGraph.Chart.8">
                  <p:embed followColorScheme="full"/>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000" y="1828800"/>
                        <a:ext cx="6502400" cy="30468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31077" name="Text Box 5"/>
          <p:cNvSpPr txBox="1">
            <a:spLocks noChangeArrowheads="1"/>
          </p:cNvSpPr>
          <p:nvPr/>
        </p:nvSpPr>
        <p:spPr bwMode="auto">
          <a:xfrm>
            <a:off x="3383845" y="2287191"/>
            <a:ext cx="2661356" cy="384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1">
                      <a:alpha val="74998"/>
                    </a:schemeClr>
                  </a:outerShdw>
                </a:effectLst>
              </a14:hiddenEffects>
            </a:ext>
          </a:extLst>
        </p:spPr>
        <p:txBody>
          <a:bodyPr lIns="76197" tIns="38098" rIns="76197" bIns="38098">
            <a:spAutoFit/>
          </a:bodyPr>
          <a:lstStyle/>
          <a:p>
            <a:pPr algn="ctr" eaLnBrk="0" hangingPunct="0"/>
            <a:r>
              <a:rPr lang="en-US" sz="2000" b="1">
                <a:solidFill>
                  <a:schemeClr val="accent2"/>
                </a:solidFill>
              </a:rPr>
              <a:t>U.S. Graduates 70%</a:t>
            </a:r>
          </a:p>
        </p:txBody>
      </p:sp>
      <p:sp>
        <p:nvSpPr>
          <p:cNvPr id="131078" name="Text Box 6"/>
          <p:cNvSpPr txBox="1">
            <a:spLocks noChangeArrowheads="1"/>
          </p:cNvSpPr>
          <p:nvPr/>
        </p:nvSpPr>
        <p:spPr bwMode="auto">
          <a:xfrm>
            <a:off x="2211212" y="3181350"/>
            <a:ext cx="1018822" cy="692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1">
                      <a:alpha val="74998"/>
                    </a:schemeClr>
                  </a:outerShdw>
                </a:effectLst>
              </a14:hiddenEffects>
            </a:ext>
          </a:extLst>
        </p:spPr>
        <p:txBody>
          <a:bodyPr lIns="76197" tIns="38098" rIns="76197" bIns="38098">
            <a:spAutoFit/>
          </a:bodyPr>
          <a:lstStyle/>
          <a:p>
            <a:pPr algn="ctr" eaLnBrk="0" hangingPunct="0"/>
            <a:r>
              <a:rPr lang="en-US" sz="2000" b="1">
                <a:solidFill>
                  <a:schemeClr val="accent2"/>
                </a:solidFill>
              </a:rPr>
              <a:t>FMG 22%</a:t>
            </a:r>
          </a:p>
        </p:txBody>
      </p:sp>
      <p:sp>
        <p:nvSpPr>
          <p:cNvPr id="131079" name="Text Box 7"/>
          <p:cNvSpPr txBox="1">
            <a:spLocks noChangeArrowheads="1"/>
          </p:cNvSpPr>
          <p:nvPr/>
        </p:nvSpPr>
        <p:spPr bwMode="auto">
          <a:xfrm>
            <a:off x="184062" y="772715"/>
            <a:ext cx="8108244" cy="105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53882" dir="2700000" algn="ctr" rotWithShape="0">
                    <a:schemeClr val="bg1">
                      <a:alpha val="74998"/>
                    </a:schemeClr>
                  </a:outerShdw>
                </a:effectLst>
              </a14:hiddenEffects>
            </a:ext>
          </a:extLst>
        </p:spPr>
        <p:txBody>
          <a:bodyPr lIns="82018" tIns="41008" rIns="82018" bIns="41008" anchor="ctr"/>
          <a:lstStyle>
            <a:lvl1pPr defTabSz="977900">
              <a:defRPr>
                <a:solidFill>
                  <a:schemeClr val="tx1"/>
                </a:solidFill>
                <a:latin typeface="Arial" charset="0"/>
                <a:ea typeface="ＭＳ Ｐゴシック" charset="0"/>
              </a:defRPr>
            </a:lvl1pPr>
            <a:lvl2pPr defTabSz="977900">
              <a:defRPr>
                <a:solidFill>
                  <a:schemeClr val="tx1"/>
                </a:solidFill>
                <a:latin typeface="Arial" charset="0"/>
                <a:ea typeface="ＭＳ Ｐゴシック" charset="0"/>
              </a:defRPr>
            </a:lvl2pPr>
            <a:lvl3pPr defTabSz="977900">
              <a:defRPr>
                <a:solidFill>
                  <a:schemeClr val="tx1"/>
                </a:solidFill>
                <a:latin typeface="Arial" charset="0"/>
                <a:ea typeface="ＭＳ Ｐゴシック" charset="0"/>
              </a:defRPr>
            </a:lvl3pPr>
            <a:lvl4pPr defTabSz="977900">
              <a:defRPr>
                <a:solidFill>
                  <a:schemeClr val="tx1"/>
                </a:solidFill>
                <a:latin typeface="Arial" charset="0"/>
                <a:ea typeface="ＭＳ Ｐゴシック" charset="0"/>
              </a:defRPr>
            </a:lvl4pPr>
            <a:lvl5pPr defTabSz="977900">
              <a:defRPr>
                <a:solidFill>
                  <a:schemeClr val="tx1"/>
                </a:solidFill>
                <a:latin typeface="Arial" charset="0"/>
                <a:ea typeface="ＭＳ Ｐゴシック" charset="0"/>
              </a:defRPr>
            </a:lvl5pPr>
            <a:lvl6pPr marL="457200" defTabSz="977900" fontAlgn="base">
              <a:spcBef>
                <a:spcPct val="0"/>
              </a:spcBef>
              <a:spcAft>
                <a:spcPct val="0"/>
              </a:spcAft>
              <a:defRPr>
                <a:solidFill>
                  <a:schemeClr val="tx1"/>
                </a:solidFill>
                <a:latin typeface="Arial" charset="0"/>
                <a:ea typeface="ＭＳ Ｐゴシック" charset="0"/>
              </a:defRPr>
            </a:lvl6pPr>
            <a:lvl7pPr marL="914400" defTabSz="977900" fontAlgn="base">
              <a:spcBef>
                <a:spcPct val="0"/>
              </a:spcBef>
              <a:spcAft>
                <a:spcPct val="0"/>
              </a:spcAft>
              <a:defRPr>
                <a:solidFill>
                  <a:schemeClr val="tx1"/>
                </a:solidFill>
                <a:latin typeface="Arial" charset="0"/>
                <a:ea typeface="ＭＳ Ｐゴシック" charset="0"/>
              </a:defRPr>
            </a:lvl7pPr>
            <a:lvl8pPr marL="1371600" defTabSz="977900" fontAlgn="base">
              <a:spcBef>
                <a:spcPct val="0"/>
              </a:spcBef>
              <a:spcAft>
                <a:spcPct val="0"/>
              </a:spcAft>
              <a:defRPr>
                <a:solidFill>
                  <a:schemeClr val="tx1"/>
                </a:solidFill>
                <a:latin typeface="Arial" charset="0"/>
                <a:ea typeface="ＭＳ Ｐゴシック" charset="0"/>
              </a:defRPr>
            </a:lvl8pPr>
            <a:lvl9pPr marL="1828800" defTabSz="977900" fontAlgn="base">
              <a:spcBef>
                <a:spcPct val="0"/>
              </a:spcBef>
              <a:spcAft>
                <a:spcPct val="0"/>
              </a:spcAft>
              <a:defRPr>
                <a:solidFill>
                  <a:schemeClr val="tx1"/>
                </a:solidFill>
                <a:latin typeface="Arial" charset="0"/>
                <a:ea typeface="ＭＳ Ｐゴシック" charset="0"/>
              </a:defRPr>
            </a:lvl9pPr>
          </a:lstStyle>
          <a:p>
            <a:pPr algn="ctr" eaLnBrk="0" hangingPunct="0"/>
            <a:r>
              <a:rPr lang="en-US" sz="2400" dirty="0">
                <a:latin typeface="Avenir Heavy"/>
                <a:cs typeface="Avenir Heavy"/>
              </a:rPr>
              <a:t>National Residency Match</a:t>
            </a:r>
          </a:p>
          <a:p>
            <a:pPr algn="ctr" eaLnBrk="0" hangingPunct="0"/>
            <a:r>
              <a:rPr lang="en-US" sz="2400" dirty="0">
                <a:latin typeface="Avenir Heavy"/>
                <a:cs typeface="Avenir Heavy"/>
              </a:rPr>
              <a:t>N=139</a:t>
            </a:r>
          </a:p>
        </p:txBody>
      </p:sp>
      <p:sp>
        <p:nvSpPr>
          <p:cNvPr id="131080" name="Text Box 8"/>
          <p:cNvSpPr txBox="1">
            <a:spLocks noChangeArrowheads="1"/>
          </p:cNvSpPr>
          <p:nvPr/>
        </p:nvSpPr>
        <p:spPr bwMode="auto">
          <a:xfrm>
            <a:off x="3302000" y="3620691"/>
            <a:ext cx="1224844" cy="692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1">
                      <a:alpha val="74998"/>
                    </a:schemeClr>
                  </a:outerShdw>
                </a:effectLst>
              </a14:hiddenEffects>
            </a:ext>
          </a:extLst>
        </p:spPr>
        <p:txBody>
          <a:bodyPr lIns="76197" tIns="38098" rIns="76197" bIns="38098">
            <a:spAutoFit/>
          </a:bodyPr>
          <a:lstStyle/>
          <a:p>
            <a:pPr algn="ctr" eaLnBrk="0" hangingPunct="0"/>
            <a:r>
              <a:rPr lang="en-US" sz="2000" b="1">
                <a:solidFill>
                  <a:schemeClr val="accent2"/>
                </a:solidFill>
              </a:rPr>
              <a:t>Unfilled 8%</a:t>
            </a:r>
          </a:p>
        </p:txBody>
      </p:sp>
      <p:sp>
        <p:nvSpPr>
          <p:cNvPr id="131081" name="Rectangle 9"/>
          <p:cNvSpPr>
            <a:spLocks noChangeArrowheads="1"/>
          </p:cNvSpPr>
          <p:nvPr/>
        </p:nvSpPr>
        <p:spPr bwMode="auto">
          <a:xfrm>
            <a:off x="6983590" y="4532710"/>
            <a:ext cx="1547610" cy="292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6197" tIns="38098" rIns="76197" bIns="38098">
            <a:spAutoFit/>
          </a:bodyPr>
          <a:lstStyle/>
          <a:p>
            <a:pPr eaLnBrk="0" hangingPunct="0"/>
            <a:r>
              <a:rPr lang="en-US" sz="1400" dirty="0">
                <a:latin typeface="Avenir Book"/>
                <a:cs typeface="Avenir Book"/>
              </a:rPr>
              <a:t>D. Cosgrove, MD</a:t>
            </a:r>
            <a:endParaRPr lang="fr-FR" sz="1400" dirty="0">
              <a:latin typeface="Avenir Book"/>
              <a:cs typeface="Avenir Book"/>
            </a:endParaRPr>
          </a:p>
        </p:txBody>
      </p:sp>
      <p:pic>
        <p:nvPicPr>
          <p:cNvPr id="131082" name="Picture 10" descr="USA-PEQ"/>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3590" y="1549857"/>
            <a:ext cx="1659467" cy="700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16338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2100" name="Group 4"/>
          <p:cNvGrpSpPr>
            <a:grpSpLocks/>
          </p:cNvGrpSpPr>
          <p:nvPr/>
        </p:nvGrpSpPr>
        <p:grpSpPr bwMode="auto">
          <a:xfrm>
            <a:off x="680157" y="383381"/>
            <a:ext cx="7831667" cy="4458891"/>
            <a:chOff x="601" y="194"/>
            <a:chExt cx="5550" cy="3745"/>
          </a:xfrm>
        </p:grpSpPr>
        <p:sp>
          <p:nvSpPr>
            <p:cNvPr id="132101" name="Rectangle 5"/>
            <p:cNvSpPr>
              <a:spLocks noChangeArrowheads="1"/>
            </p:cNvSpPr>
            <p:nvPr/>
          </p:nvSpPr>
          <p:spPr bwMode="auto">
            <a:xfrm>
              <a:off x="601" y="194"/>
              <a:ext cx="5550" cy="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53882" dir="2700000" algn="ctr" rotWithShape="0">
                      <a:schemeClr val="bg1">
                        <a:alpha val="74998"/>
                      </a:schemeClr>
                    </a:outerShdw>
                  </a:effectLst>
                </a14:hiddenEffects>
              </a:ext>
            </a:extLst>
          </p:spPr>
          <p:txBody>
            <a:bodyPr lIns="98425" tIns="49212" rIns="98425" bIns="49212" anchor="ctr"/>
            <a:lstStyle/>
            <a:p>
              <a:pPr algn="ctr"/>
              <a:r>
                <a:rPr lang="en-US" sz="2400" dirty="0">
                  <a:latin typeface="Avenir Heavy"/>
                  <a:cs typeface="Avenir Heavy"/>
                </a:rPr>
                <a:t>Medicare Payment Vein Graft x3</a:t>
              </a:r>
            </a:p>
          </p:txBody>
        </p:sp>
        <p:sp>
          <p:nvSpPr>
            <p:cNvPr id="132103" name="Text Box 7"/>
            <p:cNvSpPr txBox="1">
              <a:spLocks noChangeArrowheads="1"/>
            </p:cNvSpPr>
            <p:nvPr/>
          </p:nvSpPr>
          <p:spPr bwMode="auto">
            <a:xfrm>
              <a:off x="635" y="1532"/>
              <a:ext cx="462" cy="2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1">
                        <a:alpha val="74998"/>
                      </a:schemeClr>
                    </a:outerShdw>
                  </a:effectLst>
                </a14:hiddenEffects>
              </a:ext>
            </a:extLst>
          </p:spPr>
          <p:txBody>
            <a:bodyPr wrap="none" lIns="100584" rIns="100584">
              <a:spAutoFit/>
            </a:bodyPr>
            <a:lstStyle/>
            <a:p>
              <a:pPr algn="r" eaLnBrk="0" hangingPunct="0">
                <a:spcBef>
                  <a:spcPct val="160000"/>
                </a:spcBef>
              </a:pPr>
              <a:r>
                <a:rPr lang="en-US" sz="1400" b="1" dirty="0">
                  <a:solidFill>
                    <a:srgbClr val="302C24"/>
                  </a:solidFill>
                  <a:latin typeface="Avenir Book"/>
                  <a:cs typeface="Avenir Book"/>
                </a:rPr>
                <a:t>4,000</a:t>
              </a:r>
            </a:p>
            <a:p>
              <a:pPr algn="r" eaLnBrk="0" hangingPunct="0">
                <a:spcBef>
                  <a:spcPct val="160000"/>
                </a:spcBef>
              </a:pPr>
              <a:r>
                <a:rPr lang="en-US" sz="1400" b="1" dirty="0">
                  <a:solidFill>
                    <a:srgbClr val="302C24"/>
                  </a:solidFill>
                  <a:latin typeface="Avenir Book"/>
                  <a:cs typeface="Avenir Book"/>
                </a:rPr>
                <a:t>3,200</a:t>
              </a:r>
            </a:p>
            <a:p>
              <a:pPr algn="r" eaLnBrk="0" hangingPunct="0">
                <a:spcBef>
                  <a:spcPct val="160000"/>
                </a:spcBef>
              </a:pPr>
              <a:r>
                <a:rPr lang="en-US" sz="1400" b="1" dirty="0">
                  <a:solidFill>
                    <a:srgbClr val="302C24"/>
                  </a:solidFill>
                  <a:latin typeface="Avenir Book"/>
                  <a:cs typeface="Avenir Book"/>
                </a:rPr>
                <a:t>2,400</a:t>
              </a:r>
            </a:p>
            <a:p>
              <a:pPr algn="r" eaLnBrk="0" hangingPunct="0">
                <a:spcBef>
                  <a:spcPct val="160000"/>
                </a:spcBef>
              </a:pPr>
              <a:r>
                <a:rPr lang="en-US" sz="1400" b="1" dirty="0">
                  <a:solidFill>
                    <a:srgbClr val="302C24"/>
                  </a:solidFill>
                  <a:latin typeface="Avenir Book"/>
                  <a:cs typeface="Avenir Book"/>
                </a:rPr>
                <a:t>1,600</a:t>
              </a:r>
            </a:p>
            <a:p>
              <a:pPr algn="r" eaLnBrk="0" hangingPunct="0">
                <a:spcBef>
                  <a:spcPct val="160000"/>
                </a:spcBef>
              </a:pPr>
              <a:r>
                <a:rPr lang="en-US" sz="1400" b="1" dirty="0">
                  <a:solidFill>
                    <a:srgbClr val="302C24"/>
                  </a:solidFill>
                  <a:latin typeface="Avenir Book"/>
                  <a:cs typeface="Avenir Book"/>
                </a:rPr>
                <a:t>800</a:t>
              </a:r>
            </a:p>
          </p:txBody>
        </p:sp>
        <p:sp>
          <p:nvSpPr>
            <p:cNvPr id="132104" name="Text Box 8"/>
            <p:cNvSpPr txBox="1">
              <a:spLocks noChangeArrowheads="1"/>
            </p:cNvSpPr>
            <p:nvPr/>
          </p:nvSpPr>
          <p:spPr bwMode="auto">
            <a:xfrm>
              <a:off x="996" y="3642"/>
              <a:ext cx="488" cy="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1">
                        <a:alpha val="74998"/>
                      </a:schemeClr>
                    </a:outerShdw>
                  </a:effectLst>
                </a14:hiddenEffects>
              </a:ext>
            </a:extLst>
          </p:spPr>
          <p:txBody>
            <a:bodyPr wrap="none" lIns="100584" rIns="100584">
              <a:spAutoFit/>
            </a:bodyPr>
            <a:lstStyle/>
            <a:p>
              <a:pPr algn="ctr" eaLnBrk="0" hangingPunct="0">
                <a:spcBef>
                  <a:spcPct val="95000"/>
                </a:spcBef>
              </a:pPr>
              <a:r>
                <a:rPr lang="en-US" sz="1700" b="1">
                  <a:solidFill>
                    <a:srgbClr val="302C24"/>
                  </a:solidFill>
                  <a:latin typeface="Avenir Book"/>
                  <a:cs typeface="Avenir Book"/>
                </a:rPr>
                <a:t>1986</a:t>
              </a:r>
            </a:p>
          </p:txBody>
        </p:sp>
        <p:sp>
          <p:nvSpPr>
            <p:cNvPr id="132105" name="Text Box 9"/>
            <p:cNvSpPr txBox="1">
              <a:spLocks noChangeArrowheads="1"/>
            </p:cNvSpPr>
            <p:nvPr/>
          </p:nvSpPr>
          <p:spPr bwMode="auto">
            <a:xfrm>
              <a:off x="1546" y="3642"/>
              <a:ext cx="488" cy="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1">
                        <a:alpha val="74998"/>
                      </a:schemeClr>
                    </a:outerShdw>
                  </a:effectLst>
                </a14:hiddenEffects>
              </a:ext>
            </a:extLst>
          </p:spPr>
          <p:txBody>
            <a:bodyPr wrap="none" lIns="100584" rIns="100584">
              <a:spAutoFit/>
            </a:bodyPr>
            <a:lstStyle/>
            <a:p>
              <a:pPr algn="ctr" eaLnBrk="0" hangingPunct="0">
                <a:spcBef>
                  <a:spcPct val="95000"/>
                </a:spcBef>
              </a:pPr>
              <a:r>
                <a:rPr lang="en-US" sz="1700" b="1" dirty="0">
                  <a:solidFill>
                    <a:srgbClr val="302C24"/>
                  </a:solidFill>
                  <a:latin typeface="Avenir Book"/>
                  <a:cs typeface="Avenir Book"/>
                </a:rPr>
                <a:t>1988</a:t>
              </a:r>
            </a:p>
          </p:txBody>
        </p:sp>
        <p:sp>
          <p:nvSpPr>
            <p:cNvPr id="132106" name="Text Box 10"/>
            <p:cNvSpPr txBox="1">
              <a:spLocks noChangeArrowheads="1"/>
            </p:cNvSpPr>
            <p:nvPr/>
          </p:nvSpPr>
          <p:spPr bwMode="auto">
            <a:xfrm>
              <a:off x="2086" y="3642"/>
              <a:ext cx="488" cy="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1">
                        <a:alpha val="74998"/>
                      </a:schemeClr>
                    </a:outerShdw>
                  </a:effectLst>
                </a14:hiddenEffects>
              </a:ext>
            </a:extLst>
          </p:spPr>
          <p:txBody>
            <a:bodyPr wrap="none" lIns="100584" rIns="100584">
              <a:spAutoFit/>
            </a:bodyPr>
            <a:lstStyle/>
            <a:p>
              <a:pPr algn="ctr" eaLnBrk="0" hangingPunct="0">
                <a:spcBef>
                  <a:spcPct val="95000"/>
                </a:spcBef>
              </a:pPr>
              <a:r>
                <a:rPr lang="en-US" sz="1700" b="1">
                  <a:solidFill>
                    <a:srgbClr val="302C24"/>
                  </a:solidFill>
                  <a:latin typeface="Avenir Book"/>
                  <a:cs typeface="Avenir Book"/>
                </a:rPr>
                <a:t>1990</a:t>
              </a:r>
            </a:p>
          </p:txBody>
        </p:sp>
        <p:sp>
          <p:nvSpPr>
            <p:cNvPr id="132107" name="Text Box 11"/>
            <p:cNvSpPr txBox="1">
              <a:spLocks noChangeArrowheads="1"/>
            </p:cNvSpPr>
            <p:nvPr/>
          </p:nvSpPr>
          <p:spPr bwMode="auto">
            <a:xfrm>
              <a:off x="2608" y="3642"/>
              <a:ext cx="488" cy="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1">
                        <a:alpha val="74998"/>
                      </a:schemeClr>
                    </a:outerShdw>
                  </a:effectLst>
                </a14:hiddenEffects>
              </a:ext>
            </a:extLst>
          </p:spPr>
          <p:txBody>
            <a:bodyPr wrap="none" lIns="100584" rIns="100584">
              <a:spAutoFit/>
            </a:bodyPr>
            <a:lstStyle/>
            <a:p>
              <a:pPr algn="ctr" eaLnBrk="0" hangingPunct="0">
                <a:spcBef>
                  <a:spcPct val="95000"/>
                </a:spcBef>
              </a:pPr>
              <a:r>
                <a:rPr lang="en-US" sz="1700" b="1">
                  <a:solidFill>
                    <a:srgbClr val="302C24"/>
                  </a:solidFill>
                  <a:latin typeface="Avenir Book"/>
                  <a:cs typeface="Avenir Book"/>
                </a:rPr>
                <a:t>1992</a:t>
              </a:r>
            </a:p>
          </p:txBody>
        </p:sp>
        <p:sp>
          <p:nvSpPr>
            <p:cNvPr id="132108" name="Text Box 12"/>
            <p:cNvSpPr txBox="1">
              <a:spLocks noChangeArrowheads="1"/>
            </p:cNvSpPr>
            <p:nvPr/>
          </p:nvSpPr>
          <p:spPr bwMode="auto">
            <a:xfrm>
              <a:off x="3136" y="3642"/>
              <a:ext cx="489" cy="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1">
                        <a:alpha val="74998"/>
                      </a:schemeClr>
                    </a:outerShdw>
                  </a:effectLst>
                </a14:hiddenEffects>
              </a:ext>
            </a:extLst>
          </p:spPr>
          <p:txBody>
            <a:bodyPr wrap="none" lIns="100584" rIns="100584">
              <a:spAutoFit/>
            </a:bodyPr>
            <a:lstStyle/>
            <a:p>
              <a:pPr algn="ctr" eaLnBrk="0" hangingPunct="0">
                <a:spcBef>
                  <a:spcPct val="95000"/>
                </a:spcBef>
              </a:pPr>
              <a:r>
                <a:rPr lang="en-US" sz="1700" b="1">
                  <a:solidFill>
                    <a:srgbClr val="302C24"/>
                  </a:solidFill>
                  <a:latin typeface="Avenir Book"/>
                  <a:cs typeface="Avenir Book"/>
                </a:rPr>
                <a:t>1994</a:t>
              </a:r>
            </a:p>
          </p:txBody>
        </p:sp>
        <p:sp>
          <p:nvSpPr>
            <p:cNvPr id="132109" name="Line 13"/>
            <p:cNvSpPr>
              <a:spLocks noChangeShapeType="1"/>
            </p:cNvSpPr>
            <p:nvPr/>
          </p:nvSpPr>
          <p:spPr bwMode="auto">
            <a:xfrm>
              <a:off x="1261" y="3028"/>
              <a:ext cx="100"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0584" rIns="100584" anchor="ctr">
              <a:spAutoFit/>
            </a:bodyPr>
            <a:lstStyle/>
            <a:p>
              <a:endParaRPr lang="en-GB">
                <a:solidFill>
                  <a:srgbClr val="302C24"/>
                </a:solidFill>
                <a:latin typeface="Avenir Book"/>
                <a:cs typeface="Avenir Book"/>
              </a:endParaRPr>
            </a:p>
          </p:txBody>
        </p:sp>
        <p:sp>
          <p:nvSpPr>
            <p:cNvPr id="132110" name="Line 14"/>
            <p:cNvSpPr>
              <a:spLocks noChangeShapeType="1"/>
            </p:cNvSpPr>
            <p:nvPr/>
          </p:nvSpPr>
          <p:spPr bwMode="auto">
            <a:xfrm>
              <a:off x="1261" y="2433"/>
              <a:ext cx="100"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0584" rIns="100584" anchor="ctr">
              <a:spAutoFit/>
            </a:bodyPr>
            <a:lstStyle/>
            <a:p>
              <a:endParaRPr lang="en-GB">
                <a:solidFill>
                  <a:srgbClr val="302C24"/>
                </a:solidFill>
                <a:latin typeface="Avenir Book"/>
                <a:cs typeface="Avenir Book"/>
              </a:endParaRPr>
            </a:p>
          </p:txBody>
        </p:sp>
        <p:sp>
          <p:nvSpPr>
            <p:cNvPr id="132111" name="Line 15"/>
            <p:cNvSpPr>
              <a:spLocks noChangeShapeType="1"/>
            </p:cNvSpPr>
            <p:nvPr/>
          </p:nvSpPr>
          <p:spPr bwMode="auto">
            <a:xfrm>
              <a:off x="1261" y="1820"/>
              <a:ext cx="100"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0584" rIns="100584" anchor="ctr">
              <a:spAutoFit/>
            </a:bodyPr>
            <a:lstStyle/>
            <a:p>
              <a:endParaRPr lang="en-GB">
                <a:solidFill>
                  <a:srgbClr val="302C24"/>
                </a:solidFill>
                <a:latin typeface="Avenir Book"/>
                <a:cs typeface="Avenir Book"/>
              </a:endParaRPr>
            </a:p>
          </p:txBody>
        </p:sp>
        <p:sp>
          <p:nvSpPr>
            <p:cNvPr id="132112" name="Line 16"/>
            <p:cNvSpPr>
              <a:spLocks noChangeShapeType="1"/>
            </p:cNvSpPr>
            <p:nvPr/>
          </p:nvSpPr>
          <p:spPr bwMode="auto">
            <a:xfrm rot="-5400000">
              <a:off x="1746" y="3557"/>
              <a:ext cx="100"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0584" rIns="100584" anchor="ctr">
              <a:spAutoFit/>
            </a:bodyPr>
            <a:lstStyle/>
            <a:p>
              <a:endParaRPr lang="en-GB">
                <a:solidFill>
                  <a:srgbClr val="302C24"/>
                </a:solidFill>
                <a:latin typeface="Avenir Book"/>
                <a:cs typeface="Avenir Book"/>
              </a:endParaRPr>
            </a:p>
          </p:txBody>
        </p:sp>
        <p:sp>
          <p:nvSpPr>
            <p:cNvPr id="132113" name="Line 17"/>
            <p:cNvSpPr>
              <a:spLocks noChangeShapeType="1"/>
            </p:cNvSpPr>
            <p:nvPr/>
          </p:nvSpPr>
          <p:spPr bwMode="auto">
            <a:xfrm rot="-5400000">
              <a:off x="2278" y="3557"/>
              <a:ext cx="100"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0584" rIns="100584" anchor="ctr">
              <a:spAutoFit/>
            </a:bodyPr>
            <a:lstStyle/>
            <a:p>
              <a:endParaRPr lang="en-GB">
                <a:solidFill>
                  <a:srgbClr val="302C24"/>
                </a:solidFill>
                <a:latin typeface="Avenir Book"/>
                <a:cs typeface="Avenir Book"/>
              </a:endParaRPr>
            </a:p>
          </p:txBody>
        </p:sp>
        <p:sp>
          <p:nvSpPr>
            <p:cNvPr id="132114" name="Line 18"/>
            <p:cNvSpPr>
              <a:spLocks noChangeShapeType="1"/>
            </p:cNvSpPr>
            <p:nvPr/>
          </p:nvSpPr>
          <p:spPr bwMode="auto">
            <a:xfrm rot="-5400000">
              <a:off x="3852" y="3557"/>
              <a:ext cx="100"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0584" rIns="100584" anchor="ctr">
              <a:spAutoFit/>
            </a:bodyPr>
            <a:lstStyle/>
            <a:p>
              <a:endParaRPr lang="en-GB">
                <a:solidFill>
                  <a:srgbClr val="302C24"/>
                </a:solidFill>
                <a:latin typeface="Avenir Book"/>
                <a:cs typeface="Avenir Book"/>
              </a:endParaRPr>
            </a:p>
          </p:txBody>
        </p:sp>
        <p:sp>
          <p:nvSpPr>
            <p:cNvPr id="132115" name="Line 19"/>
            <p:cNvSpPr>
              <a:spLocks noChangeShapeType="1"/>
            </p:cNvSpPr>
            <p:nvPr/>
          </p:nvSpPr>
          <p:spPr bwMode="auto">
            <a:xfrm rot="-5400000">
              <a:off x="4388" y="3557"/>
              <a:ext cx="100"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0584" rIns="100584" anchor="ctr">
              <a:spAutoFit/>
            </a:bodyPr>
            <a:lstStyle/>
            <a:p>
              <a:endParaRPr lang="en-GB">
                <a:solidFill>
                  <a:srgbClr val="302C24"/>
                </a:solidFill>
                <a:latin typeface="Avenir Book"/>
                <a:cs typeface="Avenir Book"/>
              </a:endParaRPr>
            </a:p>
          </p:txBody>
        </p:sp>
        <p:sp>
          <p:nvSpPr>
            <p:cNvPr id="132116" name="Line 20"/>
            <p:cNvSpPr>
              <a:spLocks noChangeShapeType="1"/>
            </p:cNvSpPr>
            <p:nvPr/>
          </p:nvSpPr>
          <p:spPr bwMode="auto">
            <a:xfrm rot="-5400000">
              <a:off x="4907" y="3557"/>
              <a:ext cx="100"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0584" rIns="100584" anchor="ctr">
              <a:spAutoFit/>
            </a:bodyPr>
            <a:lstStyle/>
            <a:p>
              <a:endParaRPr lang="en-GB">
                <a:solidFill>
                  <a:srgbClr val="302C24"/>
                </a:solidFill>
                <a:latin typeface="Avenir Book"/>
                <a:cs typeface="Avenir Book"/>
              </a:endParaRPr>
            </a:p>
          </p:txBody>
        </p:sp>
        <p:sp>
          <p:nvSpPr>
            <p:cNvPr id="132117" name="Text Box 21"/>
            <p:cNvSpPr txBox="1">
              <a:spLocks noChangeArrowheads="1"/>
            </p:cNvSpPr>
            <p:nvPr/>
          </p:nvSpPr>
          <p:spPr bwMode="auto">
            <a:xfrm>
              <a:off x="3641" y="3642"/>
              <a:ext cx="488" cy="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1">
                        <a:alpha val="74998"/>
                      </a:schemeClr>
                    </a:outerShdw>
                  </a:effectLst>
                </a14:hiddenEffects>
              </a:ext>
            </a:extLst>
          </p:spPr>
          <p:txBody>
            <a:bodyPr wrap="none" lIns="100584" rIns="100584">
              <a:spAutoFit/>
            </a:bodyPr>
            <a:lstStyle/>
            <a:p>
              <a:pPr algn="ctr" eaLnBrk="0" hangingPunct="0">
                <a:spcBef>
                  <a:spcPct val="95000"/>
                </a:spcBef>
              </a:pPr>
              <a:r>
                <a:rPr lang="en-US" sz="1700" b="1">
                  <a:solidFill>
                    <a:srgbClr val="302C24"/>
                  </a:solidFill>
                  <a:latin typeface="Avenir Book"/>
                  <a:cs typeface="Avenir Book"/>
                </a:rPr>
                <a:t>1996</a:t>
              </a:r>
            </a:p>
          </p:txBody>
        </p:sp>
        <p:sp>
          <p:nvSpPr>
            <p:cNvPr id="132118" name="Text Box 22"/>
            <p:cNvSpPr txBox="1">
              <a:spLocks noChangeArrowheads="1"/>
            </p:cNvSpPr>
            <p:nvPr/>
          </p:nvSpPr>
          <p:spPr bwMode="auto">
            <a:xfrm>
              <a:off x="4207" y="3642"/>
              <a:ext cx="488" cy="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1">
                        <a:alpha val="74998"/>
                      </a:schemeClr>
                    </a:outerShdw>
                  </a:effectLst>
                </a14:hiddenEffects>
              </a:ext>
            </a:extLst>
          </p:spPr>
          <p:txBody>
            <a:bodyPr wrap="none" lIns="100584" rIns="100584">
              <a:spAutoFit/>
            </a:bodyPr>
            <a:lstStyle/>
            <a:p>
              <a:pPr algn="ctr" eaLnBrk="0" hangingPunct="0">
                <a:spcBef>
                  <a:spcPct val="95000"/>
                </a:spcBef>
              </a:pPr>
              <a:r>
                <a:rPr lang="en-US" sz="1700" b="1">
                  <a:solidFill>
                    <a:srgbClr val="302C24"/>
                  </a:solidFill>
                  <a:latin typeface="Avenir Book"/>
                  <a:cs typeface="Avenir Book"/>
                </a:rPr>
                <a:t>1998</a:t>
              </a:r>
            </a:p>
          </p:txBody>
        </p:sp>
        <p:sp>
          <p:nvSpPr>
            <p:cNvPr id="132119" name="Text Box 23"/>
            <p:cNvSpPr txBox="1">
              <a:spLocks noChangeArrowheads="1"/>
            </p:cNvSpPr>
            <p:nvPr/>
          </p:nvSpPr>
          <p:spPr bwMode="auto">
            <a:xfrm>
              <a:off x="4719" y="3642"/>
              <a:ext cx="488" cy="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1">
                        <a:alpha val="74998"/>
                      </a:schemeClr>
                    </a:outerShdw>
                  </a:effectLst>
                </a14:hiddenEffects>
              </a:ext>
            </a:extLst>
          </p:spPr>
          <p:txBody>
            <a:bodyPr wrap="none" lIns="100584" rIns="100584">
              <a:spAutoFit/>
            </a:bodyPr>
            <a:lstStyle/>
            <a:p>
              <a:pPr algn="ctr" eaLnBrk="0" hangingPunct="0">
                <a:spcBef>
                  <a:spcPct val="95000"/>
                </a:spcBef>
              </a:pPr>
              <a:r>
                <a:rPr lang="en-US" sz="1700" b="1">
                  <a:solidFill>
                    <a:srgbClr val="302C24"/>
                  </a:solidFill>
                  <a:latin typeface="Avenir Book"/>
                  <a:cs typeface="Avenir Book"/>
                </a:rPr>
                <a:t>2000</a:t>
              </a:r>
            </a:p>
          </p:txBody>
        </p:sp>
        <p:sp>
          <p:nvSpPr>
            <p:cNvPr id="132120" name="Text Box 24"/>
            <p:cNvSpPr txBox="1">
              <a:spLocks noChangeArrowheads="1"/>
            </p:cNvSpPr>
            <p:nvPr/>
          </p:nvSpPr>
          <p:spPr bwMode="auto">
            <a:xfrm>
              <a:off x="5269" y="3642"/>
              <a:ext cx="488" cy="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1">
                        <a:alpha val="74998"/>
                      </a:schemeClr>
                    </a:outerShdw>
                  </a:effectLst>
                </a14:hiddenEffects>
              </a:ext>
            </a:extLst>
          </p:spPr>
          <p:txBody>
            <a:bodyPr wrap="none" lIns="100584" rIns="100584">
              <a:spAutoFit/>
            </a:bodyPr>
            <a:lstStyle/>
            <a:p>
              <a:pPr algn="ctr" eaLnBrk="0" hangingPunct="0">
                <a:spcBef>
                  <a:spcPct val="95000"/>
                </a:spcBef>
              </a:pPr>
              <a:r>
                <a:rPr lang="en-US" sz="1700" b="1">
                  <a:solidFill>
                    <a:srgbClr val="302C24"/>
                  </a:solidFill>
                  <a:latin typeface="Avenir Book"/>
                  <a:cs typeface="Avenir Book"/>
                </a:rPr>
                <a:t>2002</a:t>
              </a:r>
            </a:p>
          </p:txBody>
        </p:sp>
        <p:sp>
          <p:nvSpPr>
            <p:cNvPr id="132121" name="Freeform 25"/>
            <p:cNvSpPr>
              <a:spLocks/>
            </p:cNvSpPr>
            <p:nvPr/>
          </p:nvSpPr>
          <p:spPr bwMode="auto">
            <a:xfrm>
              <a:off x="1268" y="1720"/>
              <a:ext cx="3159" cy="310"/>
            </a:xfrm>
            <a:custGeom>
              <a:avLst/>
              <a:gdLst>
                <a:gd name="T0" fmla="*/ 0 w 3159"/>
                <a:gd name="T1" fmla="*/ 202 h 1325"/>
                <a:gd name="T2" fmla="*/ 245 w 3159"/>
                <a:gd name="T3" fmla="*/ 0 h 1325"/>
                <a:gd name="T4" fmla="*/ 519 w 3159"/>
                <a:gd name="T5" fmla="*/ 163 h 1325"/>
                <a:gd name="T6" fmla="*/ 1032 w 3159"/>
                <a:gd name="T7" fmla="*/ 231 h 1325"/>
                <a:gd name="T8" fmla="*/ 1306 w 3159"/>
                <a:gd name="T9" fmla="*/ 706 h 1325"/>
                <a:gd name="T10" fmla="*/ 1560 w 3159"/>
                <a:gd name="T11" fmla="*/ 1023 h 1325"/>
                <a:gd name="T12" fmla="*/ 1839 w 3159"/>
                <a:gd name="T13" fmla="*/ 1152 h 1325"/>
                <a:gd name="T14" fmla="*/ 2362 w 3159"/>
                <a:gd name="T15" fmla="*/ 931 h 1325"/>
                <a:gd name="T16" fmla="*/ 2626 w 3159"/>
                <a:gd name="T17" fmla="*/ 989 h 1325"/>
                <a:gd name="T18" fmla="*/ 3159 w 3159"/>
                <a:gd name="T19" fmla="*/ 1325 h 1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59" h="1325">
                  <a:moveTo>
                    <a:pt x="0" y="202"/>
                  </a:moveTo>
                  <a:lnTo>
                    <a:pt x="245" y="0"/>
                  </a:lnTo>
                  <a:lnTo>
                    <a:pt x="519" y="163"/>
                  </a:lnTo>
                  <a:lnTo>
                    <a:pt x="1032" y="231"/>
                  </a:lnTo>
                  <a:lnTo>
                    <a:pt x="1306" y="706"/>
                  </a:lnTo>
                  <a:lnTo>
                    <a:pt x="1560" y="1023"/>
                  </a:lnTo>
                  <a:lnTo>
                    <a:pt x="1839" y="1152"/>
                  </a:lnTo>
                  <a:lnTo>
                    <a:pt x="2362" y="931"/>
                  </a:lnTo>
                  <a:lnTo>
                    <a:pt x="2626" y="989"/>
                  </a:lnTo>
                  <a:lnTo>
                    <a:pt x="3159" y="1325"/>
                  </a:lnTo>
                </a:path>
              </a:pathLst>
            </a:custGeom>
            <a:noFill/>
            <a:ln w="57150" cap="flat" cmpd="sng">
              <a:solidFill>
                <a:srgbClr val="FFCC6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lIns="100584" rIns="100584" anchor="ctr">
              <a:spAutoFit/>
            </a:bodyPr>
            <a:lstStyle/>
            <a:p>
              <a:endParaRPr lang="en-GB">
                <a:solidFill>
                  <a:srgbClr val="302C24"/>
                </a:solidFill>
                <a:latin typeface="Avenir Book"/>
                <a:cs typeface="Avenir Book"/>
              </a:endParaRPr>
            </a:p>
          </p:txBody>
        </p:sp>
        <p:sp>
          <p:nvSpPr>
            <p:cNvPr id="132122" name="Freeform 26"/>
            <p:cNvSpPr>
              <a:spLocks/>
            </p:cNvSpPr>
            <p:nvPr/>
          </p:nvSpPr>
          <p:spPr bwMode="auto">
            <a:xfrm>
              <a:off x="4177" y="2236"/>
              <a:ext cx="1301" cy="310"/>
            </a:xfrm>
            <a:custGeom>
              <a:avLst/>
              <a:gdLst>
                <a:gd name="T0" fmla="*/ 0 w 1301"/>
                <a:gd name="T1" fmla="*/ 0 h 591"/>
                <a:gd name="T2" fmla="*/ 255 w 1301"/>
                <a:gd name="T3" fmla="*/ 303 h 591"/>
                <a:gd name="T4" fmla="*/ 792 w 1301"/>
                <a:gd name="T5" fmla="*/ 418 h 591"/>
                <a:gd name="T6" fmla="*/ 1301 w 1301"/>
                <a:gd name="T7" fmla="*/ 591 h 591"/>
              </a:gdLst>
              <a:ahLst/>
              <a:cxnLst>
                <a:cxn ang="0">
                  <a:pos x="T0" y="T1"/>
                </a:cxn>
                <a:cxn ang="0">
                  <a:pos x="T2" y="T3"/>
                </a:cxn>
                <a:cxn ang="0">
                  <a:pos x="T4" y="T5"/>
                </a:cxn>
                <a:cxn ang="0">
                  <a:pos x="T6" y="T7"/>
                </a:cxn>
              </a:cxnLst>
              <a:rect l="0" t="0" r="r" b="b"/>
              <a:pathLst>
                <a:path w="1301" h="591">
                  <a:moveTo>
                    <a:pt x="0" y="0"/>
                  </a:moveTo>
                  <a:lnTo>
                    <a:pt x="255" y="303"/>
                  </a:lnTo>
                  <a:lnTo>
                    <a:pt x="792" y="418"/>
                  </a:lnTo>
                  <a:lnTo>
                    <a:pt x="1301" y="591"/>
                  </a:lnTo>
                </a:path>
              </a:pathLst>
            </a:custGeom>
            <a:noFill/>
            <a:ln w="57150" cap="flat" cmpd="sng">
              <a:solidFill>
                <a:srgbClr val="FFCC6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lIns="100584" rIns="100584" anchor="ctr">
              <a:spAutoFit/>
            </a:bodyPr>
            <a:lstStyle/>
            <a:p>
              <a:endParaRPr lang="en-GB">
                <a:solidFill>
                  <a:srgbClr val="302C24"/>
                </a:solidFill>
                <a:latin typeface="Avenir Book"/>
                <a:cs typeface="Avenir Book"/>
              </a:endParaRPr>
            </a:p>
          </p:txBody>
        </p:sp>
        <p:sp>
          <p:nvSpPr>
            <p:cNvPr id="132123" name="Freeform 27"/>
            <p:cNvSpPr>
              <a:spLocks/>
            </p:cNvSpPr>
            <p:nvPr/>
          </p:nvSpPr>
          <p:spPr bwMode="auto">
            <a:xfrm>
              <a:off x="1268" y="2128"/>
              <a:ext cx="3168" cy="310"/>
            </a:xfrm>
            <a:custGeom>
              <a:avLst/>
              <a:gdLst>
                <a:gd name="T0" fmla="*/ 0 w 3168"/>
                <a:gd name="T1" fmla="*/ 192 h 2103"/>
                <a:gd name="T2" fmla="*/ 245 w 3168"/>
                <a:gd name="T3" fmla="*/ 0 h 2103"/>
                <a:gd name="T4" fmla="*/ 514 w 3168"/>
                <a:gd name="T5" fmla="*/ 317 h 2103"/>
                <a:gd name="T6" fmla="*/ 783 w 3168"/>
                <a:gd name="T7" fmla="*/ 447 h 2103"/>
                <a:gd name="T8" fmla="*/ 1042 w 3168"/>
                <a:gd name="T9" fmla="*/ 634 h 2103"/>
                <a:gd name="T10" fmla="*/ 1311 w 3168"/>
                <a:gd name="T11" fmla="*/ 1229 h 2103"/>
                <a:gd name="T12" fmla="*/ 1570 w 3168"/>
                <a:gd name="T13" fmla="*/ 1498 h 2103"/>
                <a:gd name="T14" fmla="*/ 1844 w 3168"/>
                <a:gd name="T15" fmla="*/ 1700 h 2103"/>
                <a:gd name="T16" fmla="*/ 2362 w 3168"/>
                <a:gd name="T17" fmla="*/ 1690 h 2103"/>
                <a:gd name="T18" fmla="*/ 2636 w 3168"/>
                <a:gd name="T19" fmla="*/ 1791 h 2103"/>
                <a:gd name="T20" fmla="*/ 3168 w 3168"/>
                <a:gd name="T21" fmla="*/ 2103 h 2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8" h="2103">
                  <a:moveTo>
                    <a:pt x="0" y="192"/>
                  </a:moveTo>
                  <a:lnTo>
                    <a:pt x="245" y="0"/>
                  </a:lnTo>
                  <a:lnTo>
                    <a:pt x="514" y="317"/>
                  </a:lnTo>
                  <a:lnTo>
                    <a:pt x="783" y="447"/>
                  </a:lnTo>
                  <a:lnTo>
                    <a:pt x="1042" y="634"/>
                  </a:lnTo>
                  <a:lnTo>
                    <a:pt x="1311" y="1229"/>
                  </a:lnTo>
                  <a:lnTo>
                    <a:pt x="1570" y="1498"/>
                  </a:lnTo>
                  <a:lnTo>
                    <a:pt x="1844" y="1700"/>
                  </a:lnTo>
                  <a:lnTo>
                    <a:pt x="2362" y="1690"/>
                  </a:lnTo>
                  <a:lnTo>
                    <a:pt x="2636" y="1791"/>
                  </a:lnTo>
                  <a:lnTo>
                    <a:pt x="3168" y="2103"/>
                  </a:lnTo>
                </a:path>
              </a:pathLst>
            </a:custGeom>
            <a:noFill/>
            <a:ln w="57150" cap="flat"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lIns="100584" rIns="100584" anchor="ctr">
              <a:spAutoFit/>
            </a:bodyPr>
            <a:lstStyle/>
            <a:p>
              <a:endParaRPr lang="en-GB">
                <a:solidFill>
                  <a:srgbClr val="302C24"/>
                </a:solidFill>
                <a:latin typeface="Avenir Book"/>
                <a:cs typeface="Avenir Book"/>
              </a:endParaRPr>
            </a:p>
          </p:txBody>
        </p:sp>
        <p:sp>
          <p:nvSpPr>
            <p:cNvPr id="132124" name="Freeform 28"/>
            <p:cNvSpPr>
              <a:spLocks/>
            </p:cNvSpPr>
            <p:nvPr/>
          </p:nvSpPr>
          <p:spPr bwMode="auto">
            <a:xfrm>
              <a:off x="4177" y="3146"/>
              <a:ext cx="1301" cy="310"/>
            </a:xfrm>
            <a:custGeom>
              <a:avLst/>
              <a:gdLst>
                <a:gd name="T0" fmla="*/ 0 w 1301"/>
                <a:gd name="T1" fmla="*/ 0 h 480"/>
                <a:gd name="T2" fmla="*/ 269 w 1301"/>
                <a:gd name="T3" fmla="*/ 216 h 480"/>
                <a:gd name="T4" fmla="*/ 816 w 1301"/>
                <a:gd name="T5" fmla="*/ 336 h 480"/>
                <a:gd name="T6" fmla="*/ 1301 w 1301"/>
                <a:gd name="T7" fmla="*/ 480 h 480"/>
              </a:gdLst>
              <a:ahLst/>
              <a:cxnLst>
                <a:cxn ang="0">
                  <a:pos x="T0" y="T1"/>
                </a:cxn>
                <a:cxn ang="0">
                  <a:pos x="T2" y="T3"/>
                </a:cxn>
                <a:cxn ang="0">
                  <a:pos x="T4" y="T5"/>
                </a:cxn>
                <a:cxn ang="0">
                  <a:pos x="T6" y="T7"/>
                </a:cxn>
              </a:cxnLst>
              <a:rect l="0" t="0" r="r" b="b"/>
              <a:pathLst>
                <a:path w="1301" h="480">
                  <a:moveTo>
                    <a:pt x="0" y="0"/>
                  </a:moveTo>
                  <a:lnTo>
                    <a:pt x="269" y="216"/>
                  </a:lnTo>
                  <a:lnTo>
                    <a:pt x="816" y="336"/>
                  </a:lnTo>
                  <a:lnTo>
                    <a:pt x="1301" y="480"/>
                  </a:lnTo>
                </a:path>
              </a:pathLst>
            </a:custGeom>
            <a:noFill/>
            <a:ln w="57150" cap="flat"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lIns="100584" rIns="100584" anchor="ctr">
              <a:spAutoFit/>
            </a:bodyPr>
            <a:lstStyle/>
            <a:p>
              <a:endParaRPr lang="en-GB">
                <a:solidFill>
                  <a:srgbClr val="302C24"/>
                </a:solidFill>
                <a:latin typeface="Avenir Book"/>
                <a:cs typeface="Avenir Book"/>
              </a:endParaRPr>
            </a:p>
          </p:txBody>
        </p:sp>
        <p:sp>
          <p:nvSpPr>
            <p:cNvPr id="132125" name="Line 29"/>
            <p:cNvSpPr>
              <a:spLocks noChangeShapeType="1"/>
            </p:cNvSpPr>
            <p:nvPr/>
          </p:nvSpPr>
          <p:spPr bwMode="auto">
            <a:xfrm rot="-5400000">
              <a:off x="3326" y="3557"/>
              <a:ext cx="100"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0584" rIns="100584" anchor="ctr">
              <a:spAutoFit/>
            </a:bodyPr>
            <a:lstStyle/>
            <a:p>
              <a:endParaRPr lang="en-GB">
                <a:solidFill>
                  <a:srgbClr val="302C24"/>
                </a:solidFill>
                <a:latin typeface="Avenir Book"/>
                <a:cs typeface="Avenir Book"/>
              </a:endParaRPr>
            </a:p>
          </p:txBody>
        </p:sp>
        <p:sp>
          <p:nvSpPr>
            <p:cNvPr id="132126" name="Line 30"/>
            <p:cNvSpPr>
              <a:spLocks noChangeShapeType="1"/>
            </p:cNvSpPr>
            <p:nvPr/>
          </p:nvSpPr>
          <p:spPr bwMode="auto">
            <a:xfrm rot="-5400000">
              <a:off x="2796" y="3557"/>
              <a:ext cx="100"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0584" rIns="100584" anchor="ctr">
              <a:spAutoFit/>
            </a:bodyPr>
            <a:lstStyle/>
            <a:p>
              <a:endParaRPr lang="en-GB">
                <a:solidFill>
                  <a:srgbClr val="302C24"/>
                </a:solidFill>
                <a:latin typeface="Avenir Book"/>
                <a:cs typeface="Avenir Book"/>
              </a:endParaRPr>
            </a:p>
          </p:txBody>
        </p:sp>
        <p:sp>
          <p:nvSpPr>
            <p:cNvPr id="132127" name="Text Box 31"/>
            <p:cNvSpPr txBox="1">
              <a:spLocks noChangeArrowheads="1"/>
            </p:cNvSpPr>
            <p:nvPr/>
          </p:nvSpPr>
          <p:spPr bwMode="auto">
            <a:xfrm>
              <a:off x="2719" y="1687"/>
              <a:ext cx="753"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584" rIns="100584">
              <a:spAutoFit/>
            </a:bodyPr>
            <a:lstStyle/>
            <a:p>
              <a:pPr eaLnBrk="0" hangingPunct="0"/>
              <a:r>
                <a:rPr lang="en-US" sz="2000" b="1" dirty="0">
                  <a:solidFill>
                    <a:srgbClr val="302C24"/>
                  </a:solidFill>
                  <a:latin typeface="Avenir Book"/>
                  <a:cs typeface="Avenir Book"/>
                </a:rPr>
                <a:t>Current</a:t>
              </a:r>
            </a:p>
          </p:txBody>
        </p:sp>
        <p:sp>
          <p:nvSpPr>
            <p:cNvPr id="132128" name="Text Box 32"/>
            <p:cNvSpPr txBox="1">
              <a:spLocks noChangeArrowheads="1"/>
            </p:cNvSpPr>
            <p:nvPr/>
          </p:nvSpPr>
          <p:spPr bwMode="auto">
            <a:xfrm>
              <a:off x="2520" y="2525"/>
              <a:ext cx="1480"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584" rIns="100584">
              <a:spAutoFit/>
            </a:bodyPr>
            <a:lstStyle/>
            <a:p>
              <a:pPr eaLnBrk="0" hangingPunct="0"/>
              <a:r>
                <a:rPr lang="en-US" sz="2000" b="1" dirty="0">
                  <a:solidFill>
                    <a:srgbClr val="302C24"/>
                  </a:solidFill>
                  <a:latin typeface="Avenir Book"/>
                  <a:cs typeface="Avenir Book"/>
                </a:rPr>
                <a:t>Adjusted for </a:t>
              </a:r>
              <a:r>
                <a:rPr lang="en-US" sz="2000" b="1" dirty="0" smtClean="0">
                  <a:solidFill>
                    <a:srgbClr val="302C24"/>
                  </a:solidFill>
                  <a:latin typeface="Avenir Book"/>
                  <a:cs typeface="Avenir Book"/>
                </a:rPr>
                <a:t>ICP</a:t>
              </a:r>
              <a:endParaRPr lang="en-US" sz="2000" b="1" dirty="0">
                <a:solidFill>
                  <a:srgbClr val="302C24"/>
                </a:solidFill>
                <a:latin typeface="Avenir Book"/>
                <a:cs typeface="Avenir Book"/>
              </a:endParaRPr>
            </a:p>
          </p:txBody>
        </p:sp>
      </p:grpSp>
      <p:sp>
        <p:nvSpPr>
          <p:cNvPr id="132129" name="Rectangle 33"/>
          <p:cNvSpPr>
            <a:spLocks noChangeArrowheads="1"/>
          </p:cNvSpPr>
          <p:nvPr/>
        </p:nvSpPr>
        <p:spPr bwMode="auto">
          <a:xfrm>
            <a:off x="7742767" y="4300538"/>
            <a:ext cx="950298" cy="200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6197" tIns="38098" rIns="76197" bIns="38098">
            <a:spAutoFit/>
          </a:bodyPr>
          <a:lstStyle/>
          <a:p>
            <a:pPr eaLnBrk="0" hangingPunct="0"/>
            <a:r>
              <a:rPr lang="en-US" sz="800">
                <a:solidFill>
                  <a:srgbClr val="302C24"/>
                </a:solidFill>
                <a:effectLst>
                  <a:outerShdw blurRad="38100" dist="38100" dir="2700000" algn="tl">
                    <a:srgbClr val="000000"/>
                  </a:outerShdw>
                </a:effectLst>
                <a:latin typeface="Avenir Book"/>
                <a:cs typeface="Avenir Book"/>
              </a:rPr>
              <a:t>D. Cosgrove, MD</a:t>
            </a:r>
            <a:endParaRPr lang="fr-FR" sz="800">
              <a:solidFill>
                <a:srgbClr val="302C24"/>
              </a:solidFill>
              <a:effectLst>
                <a:outerShdw blurRad="38100" dist="38100" dir="2700000" algn="tl">
                  <a:srgbClr val="000000"/>
                </a:outerShdw>
              </a:effectLst>
              <a:latin typeface="Avenir Book"/>
              <a:cs typeface="Avenir Book"/>
            </a:endParaRPr>
          </a:p>
        </p:txBody>
      </p:sp>
      <p:pic>
        <p:nvPicPr>
          <p:cNvPr id="132130" name="Picture 34" descr="USA-PE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1355" y="1784747"/>
            <a:ext cx="846667" cy="357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04920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310119" y="1252330"/>
            <a:ext cx="3511716" cy="3511716"/>
          </a:xfrm>
          <a:prstGeom prst="rect">
            <a:avLst/>
          </a:prstGeom>
        </p:spPr>
      </p:pic>
      <p:pic>
        <p:nvPicPr>
          <p:cNvPr id="7" name="Imagen 6"/>
          <p:cNvPicPr>
            <a:picLocks noChangeAspect="1"/>
          </p:cNvPicPr>
          <p:nvPr/>
        </p:nvPicPr>
        <p:blipFill>
          <a:blip r:embed="rId3"/>
          <a:stretch>
            <a:fillRect/>
          </a:stretch>
        </p:blipFill>
        <p:spPr>
          <a:xfrm>
            <a:off x="5456186" y="1252330"/>
            <a:ext cx="2795735" cy="3511716"/>
          </a:xfrm>
          <a:prstGeom prst="rect">
            <a:avLst/>
          </a:prstGeom>
        </p:spPr>
      </p:pic>
      <p:sp>
        <p:nvSpPr>
          <p:cNvPr id="8" name="CuadroTexto 7"/>
          <p:cNvSpPr txBox="1"/>
          <p:nvPr/>
        </p:nvSpPr>
        <p:spPr>
          <a:xfrm>
            <a:off x="1310119" y="519975"/>
            <a:ext cx="4604336" cy="369332"/>
          </a:xfrm>
          <a:prstGeom prst="rect">
            <a:avLst/>
          </a:prstGeom>
          <a:noFill/>
        </p:spPr>
        <p:txBody>
          <a:bodyPr wrap="none" rtlCol="0">
            <a:spAutoFit/>
          </a:bodyPr>
          <a:lstStyle/>
          <a:p>
            <a:r>
              <a:rPr lang="en-GB" dirty="0" smtClean="0">
                <a:latin typeface="Avenir Heavy"/>
                <a:cs typeface="Avenir Heavy"/>
              </a:rPr>
              <a:t>Eugene Blackstone home in Cleveland….</a:t>
            </a:r>
            <a:endParaRPr lang="en-GB" dirty="0">
              <a:latin typeface="Avenir Heavy"/>
              <a:cs typeface="Avenir Heavy"/>
            </a:endParaRPr>
          </a:p>
        </p:txBody>
      </p:sp>
    </p:spTree>
    <p:extLst>
      <p:ext uri="{BB962C8B-B14F-4D97-AF65-F5344CB8AC3E}">
        <p14:creationId xmlns:p14="http://schemas.microsoft.com/office/powerpoint/2010/main" val="1904994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2"/>
          <p:cNvSpPr txBox="1">
            <a:spLocks noChangeArrowheads="1"/>
          </p:cNvSpPr>
          <p:nvPr/>
        </p:nvSpPr>
        <p:spPr bwMode="auto">
          <a:xfrm>
            <a:off x="769091" y="1487814"/>
            <a:ext cx="8239389" cy="3585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6197" tIns="38098" rIns="76197" bIns="38098">
            <a:spAutoFit/>
          </a:bodyPr>
          <a:lstStyle/>
          <a:p>
            <a:pPr>
              <a:defRPr/>
            </a:pPr>
            <a:r>
              <a:rPr lang="en-GB" sz="3200" dirty="0">
                <a:solidFill>
                  <a:srgbClr val="000000"/>
                </a:solidFill>
                <a:latin typeface="Avenir Book"/>
                <a:cs typeface="Avenir Book"/>
              </a:rPr>
              <a:t>The EU laws on working hours</a:t>
            </a:r>
          </a:p>
          <a:p>
            <a:pPr>
              <a:defRPr/>
            </a:pPr>
            <a:r>
              <a:rPr lang="en-GB" sz="2800" dirty="0">
                <a:solidFill>
                  <a:srgbClr val="000000"/>
                </a:solidFill>
                <a:latin typeface="Avenir Book"/>
                <a:cs typeface="Avenir Book"/>
              </a:rPr>
              <a:t>	Its applicability</a:t>
            </a:r>
          </a:p>
          <a:p>
            <a:pPr>
              <a:defRPr/>
            </a:pPr>
            <a:r>
              <a:rPr lang="en-GB" sz="2800" dirty="0">
                <a:solidFill>
                  <a:srgbClr val="000000"/>
                </a:solidFill>
                <a:latin typeface="Avenir Book"/>
                <a:cs typeface="Avenir Book"/>
              </a:rPr>
              <a:t>	The role of private practice </a:t>
            </a:r>
            <a:r>
              <a:rPr lang="en-GB" sz="2800" dirty="0" err="1">
                <a:solidFill>
                  <a:srgbClr val="000000"/>
                </a:solidFill>
                <a:latin typeface="Avenir Book"/>
                <a:cs typeface="Avenir Book"/>
              </a:rPr>
              <a:t>vs</a:t>
            </a:r>
            <a:r>
              <a:rPr lang="en-GB" sz="2800" dirty="0">
                <a:solidFill>
                  <a:srgbClr val="000000"/>
                </a:solidFill>
                <a:latin typeface="Avenir Book"/>
                <a:cs typeface="Avenir Book"/>
              </a:rPr>
              <a:t> public</a:t>
            </a:r>
          </a:p>
          <a:p>
            <a:pPr>
              <a:defRPr/>
            </a:pPr>
            <a:r>
              <a:rPr lang="en-GB" sz="2800" dirty="0">
                <a:solidFill>
                  <a:srgbClr val="000000"/>
                </a:solidFill>
                <a:latin typeface="Avenir Book"/>
                <a:cs typeface="Avenir Book"/>
              </a:rPr>
              <a:t>	The airplane pilots </a:t>
            </a:r>
            <a:r>
              <a:rPr lang="en-GB" sz="2800" dirty="0" smtClean="0">
                <a:solidFill>
                  <a:srgbClr val="000000"/>
                </a:solidFill>
                <a:latin typeface="Avenir Book"/>
                <a:cs typeface="Avenir Book"/>
              </a:rPr>
              <a:t>experience</a:t>
            </a:r>
          </a:p>
          <a:p>
            <a:pPr>
              <a:defRPr/>
            </a:pPr>
            <a:r>
              <a:rPr lang="en-GB" sz="2800" dirty="0">
                <a:solidFill>
                  <a:srgbClr val="000000"/>
                </a:solidFill>
                <a:latin typeface="Avenir Book"/>
                <a:cs typeface="Avenir Book"/>
              </a:rPr>
              <a:t>	</a:t>
            </a:r>
            <a:r>
              <a:rPr lang="en-GB" sz="2800" dirty="0" smtClean="0">
                <a:solidFill>
                  <a:srgbClr val="000000"/>
                </a:solidFill>
                <a:latin typeface="Avenir Book"/>
                <a:cs typeface="Avenir Book"/>
              </a:rPr>
              <a:t>The responsibility…surgeon or institution</a:t>
            </a:r>
            <a:endParaRPr lang="en-GB" sz="2800" dirty="0">
              <a:solidFill>
                <a:srgbClr val="000000"/>
              </a:solidFill>
              <a:latin typeface="Avenir Book"/>
              <a:cs typeface="Avenir Book"/>
            </a:endParaRPr>
          </a:p>
          <a:p>
            <a:pPr>
              <a:defRPr/>
            </a:pPr>
            <a:r>
              <a:rPr lang="en-GB" sz="2800" dirty="0">
                <a:solidFill>
                  <a:srgbClr val="000000"/>
                </a:solidFill>
                <a:latin typeface="Avenir Book"/>
                <a:cs typeface="Avenir Book"/>
              </a:rPr>
              <a:t>	The shifts … </a:t>
            </a:r>
            <a:endParaRPr lang="en-GB" sz="2800" dirty="0" smtClean="0">
              <a:solidFill>
                <a:srgbClr val="000000"/>
              </a:solidFill>
              <a:latin typeface="Avenir Book"/>
              <a:cs typeface="Avenir Book"/>
            </a:endParaRPr>
          </a:p>
          <a:p>
            <a:pPr>
              <a:defRPr/>
            </a:pPr>
            <a:endParaRPr lang="en-GB" sz="2800" dirty="0">
              <a:solidFill>
                <a:srgbClr val="000000"/>
              </a:solidFill>
              <a:latin typeface="Avenir Book"/>
              <a:cs typeface="Avenir Book"/>
            </a:endParaRPr>
          </a:p>
          <a:p>
            <a:pPr>
              <a:defRPr/>
            </a:pPr>
            <a:r>
              <a:rPr lang="en-GB" sz="2800" dirty="0" smtClean="0">
                <a:solidFill>
                  <a:srgbClr val="FF0000"/>
                </a:solidFill>
                <a:latin typeface="Avenir Book"/>
                <a:cs typeface="Avenir Book"/>
              </a:rPr>
              <a:t>But the number of hours is certainly NOT the issue</a:t>
            </a:r>
            <a:endParaRPr lang="fr-FR" sz="2800" dirty="0">
              <a:solidFill>
                <a:srgbClr val="FF0000"/>
              </a:solidFill>
              <a:latin typeface="Avenir Book"/>
              <a:cs typeface="Avenir Book"/>
            </a:endParaRPr>
          </a:p>
        </p:txBody>
      </p:sp>
      <p:sp>
        <p:nvSpPr>
          <p:cNvPr id="3" name="Text Box 2"/>
          <p:cNvSpPr txBox="1">
            <a:spLocks noChangeArrowheads="1"/>
          </p:cNvSpPr>
          <p:nvPr/>
        </p:nvSpPr>
        <p:spPr bwMode="auto">
          <a:xfrm>
            <a:off x="1871193" y="645289"/>
            <a:ext cx="4924419" cy="446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6197" tIns="38098" rIns="76197" bIns="38098">
            <a:spAutoFit/>
          </a:bodyPr>
          <a:lstStyle/>
          <a:p>
            <a:pPr>
              <a:defRPr/>
            </a:pPr>
            <a:r>
              <a:rPr lang="en-GB" sz="2400" dirty="0">
                <a:solidFill>
                  <a:srgbClr val="302C24"/>
                </a:solidFill>
                <a:latin typeface="Avenir Heavy"/>
                <a:cs typeface="Avenir Heavy"/>
              </a:rPr>
              <a:t>How is the training going to be ?</a:t>
            </a:r>
            <a:endParaRPr lang="fr-FR" sz="2400" dirty="0">
              <a:solidFill>
                <a:srgbClr val="302C24"/>
              </a:solidFill>
              <a:latin typeface="Avenir Heavy"/>
              <a:cs typeface="Avenir Heavy"/>
            </a:endParaRPr>
          </a:p>
        </p:txBody>
      </p:sp>
      <p:pic>
        <p:nvPicPr>
          <p:cNvPr id="4" name="Picture 109" descr="eu-fla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2785" y="398233"/>
            <a:ext cx="1439333" cy="8072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37988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bwMode="auto">
          <a:xfrm>
            <a:off x="3745410" y="1113169"/>
            <a:ext cx="5135995" cy="49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76197" tIns="38098" rIns="76197" bIns="38098" numCol="1" rtlCol="0" anchor="ctr" anchorCtr="0" compatLnSpc="1">
            <a:prstTxWarp prst="textNoShape">
              <a:avLst/>
            </a:prstTxWarp>
            <a:spAutoFit/>
          </a:bodyPr>
          <a:lstStyle/>
          <a:p>
            <a:r>
              <a:rPr lang="en-GB" sz="2700" dirty="0">
                <a:latin typeface="Avenir Book"/>
                <a:cs typeface="Avenir Book"/>
              </a:rPr>
              <a:t>Meeting with EU </a:t>
            </a:r>
            <a:r>
              <a:rPr lang="en-GB" sz="2700" dirty="0" smtClean="0">
                <a:latin typeface="Avenir Book"/>
                <a:cs typeface="Avenir Book"/>
              </a:rPr>
              <a:t>CTS </a:t>
            </a:r>
            <a:r>
              <a:rPr lang="en-GB" sz="2700" dirty="0">
                <a:latin typeface="Avenir Book"/>
                <a:cs typeface="Avenir Book"/>
              </a:rPr>
              <a:t>Presidents</a:t>
            </a:r>
          </a:p>
        </p:txBody>
      </p:sp>
      <p:pic>
        <p:nvPicPr>
          <p:cNvPr id="5" name="Imagen 4"/>
          <p:cNvPicPr>
            <a:picLocks noChangeAspect="1"/>
          </p:cNvPicPr>
          <p:nvPr/>
        </p:nvPicPr>
        <p:blipFill>
          <a:blip r:embed="rId2"/>
          <a:stretch>
            <a:fillRect/>
          </a:stretch>
        </p:blipFill>
        <p:spPr>
          <a:xfrm>
            <a:off x="308234" y="1931891"/>
            <a:ext cx="5601611" cy="2793146"/>
          </a:xfrm>
          <a:prstGeom prst="rect">
            <a:avLst/>
          </a:prstGeom>
          <a:ln>
            <a:noFill/>
          </a:ln>
          <a:effectLst>
            <a:outerShdw blurRad="292100" dist="139700" dir="2700000" algn="tl" rotWithShape="0">
              <a:srgbClr val="333333">
                <a:alpha val="65000"/>
              </a:srgbClr>
            </a:outerShdw>
          </a:effectLst>
        </p:spPr>
      </p:pic>
      <p:pic>
        <p:nvPicPr>
          <p:cNvPr id="6" name="Imagen 5"/>
          <p:cNvPicPr>
            <a:picLocks noChangeAspect="1"/>
          </p:cNvPicPr>
          <p:nvPr/>
        </p:nvPicPr>
        <p:blipFill>
          <a:blip r:embed="rId3"/>
          <a:stretch>
            <a:fillRect/>
          </a:stretch>
        </p:blipFill>
        <p:spPr>
          <a:xfrm>
            <a:off x="353076" y="1142345"/>
            <a:ext cx="3139874" cy="430285"/>
          </a:xfrm>
          <a:prstGeom prst="rect">
            <a:avLst/>
          </a:prstGeom>
          <a:ln>
            <a:noFill/>
          </a:ln>
          <a:effectLst>
            <a:outerShdw blurRad="292100" dist="139700" dir="2700000" algn="tl" rotWithShape="0">
              <a:srgbClr val="333333">
                <a:alpha val="65000"/>
              </a:srgbClr>
            </a:outerShdw>
          </a:effectLst>
        </p:spPr>
      </p:pic>
      <p:sp>
        <p:nvSpPr>
          <p:cNvPr id="7" name="Título 2"/>
          <p:cNvSpPr txBox="1">
            <a:spLocks/>
          </p:cNvSpPr>
          <p:nvPr/>
        </p:nvSpPr>
        <p:spPr>
          <a:xfrm>
            <a:off x="1392572" y="415684"/>
            <a:ext cx="6917656" cy="429282"/>
          </a:xfrm>
          <a:prstGeom prst="rect">
            <a:avLst/>
          </a:prstGeom>
        </p:spPr>
        <p:txBody>
          <a:bodyPr lIns="76197" tIns="38098" rIns="76197" bIns="38098"/>
          <a:lstStyle>
            <a:lvl1pPr algn="l" rtl="0" fontAlgn="base">
              <a:lnSpc>
                <a:spcPct val="90000"/>
              </a:lnSpc>
              <a:spcBef>
                <a:spcPct val="0"/>
              </a:spcBef>
              <a:spcAft>
                <a:spcPct val="0"/>
              </a:spcAft>
              <a:defRPr sz="3600" b="0">
                <a:ln>
                  <a:noFill/>
                </a:ln>
                <a:solidFill>
                  <a:schemeClr val="bg1"/>
                </a:solidFill>
                <a:effectLst/>
                <a:latin typeface="+mj-lt"/>
                <a:ea typeface="+mj-ea"/>
                <a:cs typeface="+mj-cs"/>
              </a:defRPr>
            </a:lvl1pPr>
            <a:lvl2pPr algn="ctr" rtl="0" fontAlgn="base">
              <a:lnSpc>
                <a:spcPct val="90000"/>
              </a:lnSpc>
              <a:spcBef>
                <a:spcPct val="0"/>
              </a:spcBef>
              <a:spcAft>
                <a:spcPct val="0"/>
              </a:spcAft>
              <a:defRPr sz="2800" b="1">
                <a:solidFill>
                  <a:schemeClr val="bg1"/>
                </a:solidFill>
                <a:latin typeface="Arial" charset="0"/>
                <a:cs typeface="Arial" charset="0"/>
              </a:defRPr>
            </a:lvl2pPr>
            <a:lvl3pPr algn="ctr" rtl="0" fontAlgn="base">
              <a:lnSpc>
                <a:spcPct val="90000"/>
              </a:lnSpc>
              <a:spcBef>
                <a:spcPct val="0"/>
              </a:spcBef>
              <a:spcAft>
                <a:spcPct val="0"/>
              </a:spcAft>
              <a:defRPr sz="2800" b="1">
                <a:solidFill>
                  <a:schemeClr val="bg1"/>
                </a:solidFill>
                <a:latin typeface="Arial" charset="0"/>
                <a:cs typeface="Arial" charset="0"/>
              </a:defRPr>
            </a:lvl3pPr>
            <a:lvl4pPr algn="ctr" rtl="0" fontAlgn="base">
              <a:lnSpc>
                <a:spcPct val="90000"/>
              </a:lnSpc>
              <a:spcBef>
                <a:spcPct val="0"/>
              </a:spcBef>
              <a:spcAft>
                <a:spcPct val="0"/>
              </a:spcAft>
              <a:defRPr sz="2800" b="1">
                <a:solidFill>
                  <a:schemeClr val="bg1"/>
                </a:solidFill>
                <a:latin typeface="Arial" charset="0"/>
                <a:cs typeface="Arial" charset="0"/>
              </a:defRPr>
            </a:lvl4pPr>
            <a:lvl5pPr algn="ctr" rtl="0" fontAlgn="base">
              <a:lnSpc>
                <a:spcPct val="90000"/>
              </a:lnSpc>
              <a:spcBef>
                <a:spcPct val="0"/>
              </a:spcBef>
              <a:spcAft>
                <a:spcPct val="0"/>
              </a:spcAft>
              <a:defRPr sz="2800" b="1">
                <a:solidFill>
                  <a:schemeClr val="bg1"/>
                </a:solidFill>
                <a:latin typeface="Arial" charset="0"/>
                <a:cs typeface="Arial" charset="0"/>
              </a:defRPr>
            </a:lvl5pPr>
            <a:lvl6pPr marL="457200" algn="ctr" rtl="0" fontAlgn="base">
              <a:lnSpc>
                <a:spcPct val="90000"/>
              </a:lnSpc>
              <a:spcBef>
                <a:spcPct val="0"/>
              </a:spcBef>
              <a:spcAft>
                <a:spcPct val="0"/>
              </a:spcAft>
              <a:defRPr sz="2800" b="1">
                <a:solidFill>
                  <a:schemeClr val="bg1"/>
                </a:solidFill>
                <a:latin typeface="Arial" charset="0"/>
                <a:cs typeface="Arial" charset="0"/>
              </a:defRPr>
            </a:lvl6pPr>
            <a:lvl7pPr marL="914400" algn="ctr" rtl="0" fontAlgn="base">
              <a:lnSpc>
                <a:spcPct val="90000"/>
              </a:lnSpc>
              <a:spcBef>
                <a:spcPct val="0"/>
              </a:spcBef>
              <a:spcAft>
                <a:spcPct val="0"/>
              </a:spcAft>
              <a:defRPr sz="2800" b="1">
                <a:solidFill>
                  <a:schemeClr val="bg1"/>
                </a:solidFill>
                <a:latin typeface="Arial" charset="0"/>
                <a:cs typeface="Arial" charset="0"/>
              </a:defRPr>
            </a:lvl7pPr>
            <a:lvl8pPr marL="1371600" algn="ctr" rtl="0" fontAlgn="base">
              <a:lnSpc>
                <a:spcPct val="90000"/>
              </a:lnSpc>
              <a:spcBef>
                <a:spcPct val="0"/>
              </a:spcBef>
              <a:spcAft>
                <a:spcPct val="0"/>
              </a:spcAft>
              <a:defRPr sz="2800" b="1">
                <a:solidFill>
                  <a:schemeClr val="bg1"/>
                </a:solidFill>
                <a:latin typeface="Arial" charset="0"/>
                <a:cs typeface="Arial" charset="0"/>
              </a:defRPr>
            </a:lvl8pPr>
            <a:lvl9pPr marL="1828800" algn="ctr" rtl="0" fontAlgn="base">
              <a:lnSpc>
                <a:spcPct val="90000"/>
              </a:lnSpc>
              <a:spcBef>
                <a:spcPct val="0"/>
              </a:spcBef>
              <a:spcAft>
                <a:spcPct val="0"/>
              </a:spcAft>
              <a:defRPr sz="2800" b="1">
                <a:solidFill>
                  <a:schemeClr val="bg1"/>
                </a:solidFill>
                <a:latin typeface="Arial" charset="0"/>
                <a:cs typeface="Arial" charset="0"/>
              </a:defRPr>
            </a:lvl9pPr>
          </a:lstStyle>
          <a:p>
            <a:r>
              <a:rPr lang="en-GB" sz="2700" dirty="0">
                <a:solidFill>
                  <a:srgbClr val="302C24"/>
                </a:solidFill>
                <a:latin typeface="Avenir Heavy"/>
                <a:cs typeface="Avenir Heavy"/>
              </a:rPr>
              <a:t>Priorities of EACTS those coming years</a:t>
            </a:r>
          </a:p>
        </p:txBody>
      </p:sp>
    </p:spTree>
    <p:extLst>
      <p:ext uri="{BB962C8B-B14F-4D97-AF65-F5344CB8AC3E}">
        <p14:creationId xmlns:p14="http://schemas.microsoft.com/office/powerpoint/2010/main" val="354934964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791191" y="452930"/>
            <a:ext cx="5719396" cy="507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6197" tIns="38098" rIns="76197" bIns="38098">
            <a:spAutoFit/>
          </a:bodyPr>
          <a:lstStyle/>
          <a:p>
            <a:pPr>
              <a:defRPr/>
            </a:pPr>
            <a:r>
              <a:rPr lang="en-GB" sz="2800" dirty="0">
                <a:solidFill>
                  <a:srgbClr val="302C24"/>
                </a:solidFill>
                <a:latin typeface="Avenir Heavy"/>
                <a:cs typeface="Avenir Heavy"/>
              </a:rPr>
              <a:t>How is the training going to be ?</a:t>
            </a:r>
            <a:endParaRPr lang="fr-FR" sz="2800" dirty="0">
              <a:solidFill>
                <a:srgbClr val="302C24"/>
              </a:solidFill>
              <a:latin typeface="Avenir Heavy"/>
              <a:cs typeface="Avenir Heavy"/>
            </a:endParaRPr>
          </a:p>
        </p:txBody>
      </p:sp>
      <p:pic>
        <p:nvPicPr>
          <p:cNvPr id="3" name="Imagen 2"/>
          <p:cNvPicPr>
            <a:picLocks noChangeAspect="1"/>
          </p:cNvPicPr>
          <p:nvPr/>
        </p:nvPicPr>
        <p:blipFill>
          <a:blip r:embed="rId2"/>
          <a:stretch>
            <a:fillRect/>
          </a:stretch>
        </p:blipFill>
        <p:spPr>
          <a:xfrm>
            <a:off x="391066" y="2154003"/>
            <a:ext cx="5329604" cy="2657516"/>
          </a:xfrm>
          <a:prstGeom prst="rect">
            <a:avLst/>
          </a:prstGeom>
          <a:ln>
            <a:noFill/>
          </a:ln>
          <a:effectLst>
            <a:outerShdw blurRad="292100" dist="139700" dir="2700000" algn="tl" rotWithShape="0">
              <a:srgbClr val="333333">
                <a:alpha val="65000"/>
              </a:srgbClr>
            </a:outerShdw>
          </a:effectLst>
        </p:spPr>
      </p:pic>
      <p:sp>
        <p:nvSpPr>
          <p:cNvPr id="4" name="CuadroTexto 3"/>
          <p:cNvSpPr txBox="1"/>
          <p:nvPr/>
        </p:nvSpPr>
        <p:spPr bwMode="auto">
          <a:xfrm>
            <a:off x="2204236" y="1374505"/>
            <a:ext cx="4821827" cy="49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76197" tIns="38098" rIns="76197" bIns="38098" numCol="1" rtlCol="0" anchor="ctr" anchorCtr="0" compatLnSpc="1">
            <a:prstTxWarp prst="textNoShape">
              <a:avLst/>
            </a:prstTxWarp>
            <a:spAutoFit/>
          </a:bodyPr>
          <a:lstStyle/>
          <a:p>
            <a:r>
              <a:rPr lang="en-GB" sz="2700" dirty="0">
                <a:latin typeface="Avenir Book"/>
                <a:cs typeface="Avenir Book"/>
              </a:rPr>
              <a:t>Meeting with UEMS President</a:t>
            </a:r>
          </a:p>
        </p:txBody>
      </p:sp>
      <p:sp>
        <p:nvSpPr>
          <p:cNvPr id="5" name="CuadroTexto 4"/>
          <p:cNvSpPr txBox="1"/>
          <p:nvPr/>
        </p:nvSpPr>
        <p:spPr>
          <a:xfrm>
            <a:off x="5880160" y="3959808"/>
            <a:ext cx="2959234" cy="646331"/>
          </a:xfrm>
          <a:prstGeom prst="rect">
            <a:avLst/>
          </a:prstGeom>
          <a:noFill/>
        </p:spPr>
        <p:txBody>
          <a:bodyPr wrap="none" rtlCol="0">
            <a:spAutoFit/>
          </a:bodyPr>
          <a:lstStyle/>
          <a:p>
            <a:r>
              <a:rPr lang="en-GB" dirty="0" smtClean="0">
                <a:latin typeface="Avenir Book"/>
                <a:cs typeface="Avenir Book"/>
              </a:rPr>
              <a:t>Why UEMS?</a:t>
            </a:r>
          </a:p>
          <a:p>
            <a:r>
              <a:rPr lang="en-GB" dirty="0" smtClean="0">
                <a:latin typeface="Avenir Book"/>
                <a:cs typeface="Avenir Book"/>
              </a:rPr>
              <a:t>Problems among ourselves</a:t>
            </a:r>
            <a:endParaRPr lang="en-GB" dirty="0">
              <a:latin typeface="Avenir Book"/>
              <a:cs typeface="Avenir Book"/>
            </a:endParaRPr>
          </a:p>
        </p:txBody>
      </p:sp>
    </p:spTree>
    <p:extLst>
      <p:ext uri="{BB962C8B-B14F-4D97-AF65-F5344CB8AC3E}">
        <p14:creationId xmlns:p14="http://schemas.microsoft.com/office/powerpoint/2010/main" val="18699560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20009" y="171093"/>
            <a:ext cx="8580234" cy="5262979"/>
          </a:xfrm>
          <a:prstGeom prst="rect">
            <a:avLst/>
          </a:prstGeom>
        </p:spPr>
        <p:txBody>
          <a:bodyPr wrap="square">
            <a:spAutoFit/>
          </a:bodyPr>
          <a:lstStyle/>
          <a:p>
            <a:pPr algn="just"/>
            <a:r>
              <a:rPr lang="en-GB" sz="2400" b="1" dirty="0"/>
              <a:t>The Examination in Cardiothoracic Surgery </a:t>
            </a:r>
            <a:endParaRPr lang="es-ES" sz="2400" b="1" dirty="0"/>
          </a:p>
          <a:p>
            <a:pPr algn="just"/>
            <a:r>
              <a:rPr lang="en-GB" sz="2400" dirty="0"/>
              <a:t> </a:t>
            </a:r>
            <a:endParaRPr lang="en-GB" sz="2400" dirty="0" smtClean="0"/>
          </a:p>
          <a:p>
            <a:pPr algn="just"/>
            <a:endParaRPr lang="es-ES" sz="2400" dirty="0">
              <a:latin typeface="Avenir Heavy"/>
              <a:cs typeface="Avenir Heavy"/>
            </a:endParaRPr>
          </a:p>
          <a:p>
            <a:pPr algn="just"/>
            <a:r>
              <a:rPr lang="en-GB" sz="2400" dirty="0">
                <a:latin typeface="Avenir Heavy"/>
                <a:cs typeface="Avenir Heavy"/>
              </a:rPr>
              <a:t> </a:t>
            </a:r>
            <a:r>
              <a:rPr lang="en-GB" sz="2400" dirty="0" smtClean="0">
                <a:latin typeface="Avenir Heavy"/>
                <a:cs typeface="Avenir Heavy"/>
              </a:rPr>
              <a:t>WHY ?</a:t>
            </a:r>
          </a:p>
          <a:p>
            <a:pPr algn="just"/>
            <a:endParaRPr lang="en-GB" sz="2400" dirty="0">
              <a:latin typeface="Avenir Heavy"/>
              <a:cs typeface="Avenir Heavy"/>
            </a:endParaRPr>
          </a:p>
          <a:p>
            <a:pPr marL="342900" indent="-342900" algn="just">
              <a:buFont typeface="Wingdings" charset="2"/>
              <a:buChar char="Ø"/>
            </a:pPr>
            <a:r>
              <a:rPr lang="en-GB" sz="2400" dirty="0" smtClean="0">
                <a:latin typeface="Avenir Book"/>
                <a:cs typeface="Avenir Book"/>
              </a:rPr>
              <a:t>An attempt to </a:t>
            </a:r>
            <a:r>
              <a:rPr lang="en-GB" sz="2400" dirty="0" smtClean="0">
                <a:solidFill>
                  <a:srgbClr val="FF0000"/>
                </a:solidFill>
                <a:latin typeface="Avenir Book"/>
                <a:cs typeface="Avenir Book"/>
              </a:rPr>
              <a:t>homogenize</a:t>
            </a:r>
            <a:r>
              <a:rPr lang="en-GB" sz="2400" dirty="0" smtClean="0">
                <a:latin typeface="Avenir Book"/>
                <a:cs typeface="Avenir Book"/>
              </a:rPr>
              <a:t> the standards in the EU</a:t>
            </a:r>
          </a:p>
          <a:p>
            <a:pPr marL="342900" indent="-342900" algn="just">
              <a:buFont typeface="Wingdings" charset="2"/>
              <a:buChar char="Ø"/>
            </a:pPr>
            <a:r>
              <a:rPr lang="en-GB" sz="2400" dirty="0" smtClean="0">
                <a:latin typeface="Avenir Book"/>
                <a:cs typeface="Avenir Book"/>
              </a:rPr>
              <a:t>A secondary goal to </a:t>
            </a:r>
            <a:r>
              <a:rPr lang="en-GB" sz="2400" dirty="0" smtClean="0">
                <a:solidFill>
                  <a:srgbClr val="FF0000"/>
                </a:solidFill>
                <a:latin typeface="Avenir Book"/>
                <a:cs typeface="Avenir Book"/>
              </a:rPr>
              <a:t>upgrade</a:t>
            </a:r>
            <a:r>
              <a:rPr lang="en-GB" sz="2400" dirty="0" smtClean="0">
                <a:latin typeface="Avenir Book"/>
                <a:cs typeface="Avenir Book"/>
              </a:rPr>
              <a:t> the standards of some (many) countries</a:t>
            </a:r>
          </a:p>
          <a:p>
            <a:pPr marL="342900" indent="-342900" algn="just">
              <a:buFont typeface="Wingdings" charset="2"/>
              <a:buChar char="Ø"/>
            </a:pPr>
            <a:r>
              <a:rPr lang="en-GB" sz="2400" dirty="0" smtClean="0">
                <a:latin typeface="Avenir Book"/>
                <a:cs typeface="Avenir Book"/>
              </a:rPr>
              <a:t>Allow for higher </a:t>
            </a:r>
            <a:r>
              <a:rPr lang="en-GB" sz="2400" dirty="0" smtClean="0">
                <a:solidFill>
                  <a:srgbClr val="FF0000"/>
                </a:solidFill>
                <a:latin typeface="Avenir Book"/>
                <a:cs typeface="Avenir Book"/>
              </a:rPr>
              <a:t>mobilisation</a:t>
            </a:r>
            <a:r>
              <a:rPr lang="en-GB" sz="2400" dirty="0" smtClean="0">
                <a:latin typeface="Avenir Book"/>
                <a:cs typeface="Avenir Book"/>
              </a:rPr>
              <a:t> through Europe</a:t>
            </a:r>
          </a:p>
          <a:p>
            <a:pPr marL="342900" indent="-342900" algn="just">
              <a:buFont typeface="Wingdings" charset="2"/>
              <a:buChar char="Ø"/>
            </a:pPr>
            <a:r>
              <a:rPr lang="en-GB" sz="2400" dirty="0" smtClean="0">
                <a:solidFill>
                  <a:srgbClr val="FF0000"/>
                </a:solidFill>
                <a:latin typeface="Avenir Book"/>
                <a:cs typeface="Avenir Book"/>
              </a:rPr>
              <a:t>Recognise</a:t>
            </a:r>
            <a:r>
              <a:rPr lang="en-GB" sz="2400" dirty="0" smtClean="0">
                <a:latin typeface="Avenir Book"/>
                <a:cs typeface="Avenir Book"/>
              </a:rPr>
              <a:t> the training and knowledge/skills of the CT surgeons all over the EU</a:t>
            </a:r>
          </a:p>
          <a:p>
            <a:pPr marL="342900" indent="-342900" algn="just">
              <a:buFont typeface="Wingdings" charset="2"/>
              <a:buChar char="Ø"/>
            </a:pPr>
            <a:r>
              <a:rPr lang="en-GB" sz="2400" dirty="0" smtClean="0">
                <a:solidFill>
                  <a:srgbClr val="FF0000"/>
                </a:solidFill>
                <a:latin typeface="Avenir Book"/>
                <a:cs typeface="Avenir Book"/>
              </a:rPr>
              <a:t>Exchange</a:t>
            </a:r>
            <a:r>
              <a:rPr lang="en-GB" sz="2400" dirty="0" smtClean="0">
                <a:latin typeface="Avenir Book"/>
                <a:cs typeface="Avenir Book"/>
              </a:rPr>
              <a:t> of trainees all over the world (USA, EU, Africa, Asia)</a:t>
            </a:r>
          </a:p>
          <a:p>
            <a:pPr marL="342900" indent="-342900" algn="just">
              <a:buFont typeface="Wingdings" charset="2"/>
              <a:buChar char="Ø"/>
            </a:pPr>
            <a:endParaRPr lang="es-ES" sz="2400" dirty="0">
              <a:latin typeface="Avenir Book"/>
              <a:cs typeface="Avenir Book"/>
            </a:endParaRPr>
          </a:p>
        </p:txBody>
      </p:sp>
      <p:pic>
        <p:nvPicPr>
          <p:cNvPr id="5" name="Imagen 4"/>
          <p:cNvPicPr>
            <a:picLocks noChangeAspect="1"/>
          </p:cNvPicPr>
          <p:nvPr/>
        </p:nvPicPr>
        <p:blipFill>
          <a:blip r:embed="rId2"/>
          <a:stretch>
            <a:fillRect/>
          </a:stretch>
        </p:blipFill>
        <p:spPr>
          <a:xfrm>
            <a:off x="8116949" y="171093"/>
            <a:ext cx="653291" cy="818681"/>
          </a:xfrm>
          <a:prstGeom prst="rect">
            <a:avLst/>
          </a:prstGeom>
          <a:ln>
            <a:noFill/>
          </a:ln>
          <a:effectLst>
            <a:softEdge rad="112500"/>
          </a:effectLst>
        </p:spPr>
      </p:pic>
    </p:spTree>
    <p:extLst>
      <p:ext uri="{BB962C8B-B14F-4D97-AF65-F5344CB8AC3E}">
        <p14:creationId xmlns:p14="http://schemas.microsoft.com/office/powerpoint/2010/main" val="179016101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20009" y="171093"/>
            <a:ext cx="8580234" cy="4524315"/>
          </a:xfrm>
          <a:prstGeom prst="rect">
            <a:avLst/>
          </a:prstGeom>
        </p:spPr>
        <p:txBody>
          <a:bodyPr wrap="square">
            <a:spAutoFit/>
          </a:bodyPr>
          <a:lstStyle/>
          <a:p>
            <a:pPr algn="just"/>
            <a:r>
              <a:rPr lang="en-GB" sz="2400" b="1" dirty="0"/>
              <a:t>The Examination in Cardiothoracic Surgery </a:t>
            </a:r>
            <a:endParaRPr lang="es-ES" sz="2400" b="1" dirty="0"/>
          </a:p>
          <a:p>
            <a:pPr algn="just"/>
            <a:r>
              <a:rPr lang="en-GB" sz="2400" dirty="0"/>
              <a:t> </a:t>
            </a:r>
            <a:endParaRPr lang="es-ES" sz="2400" dirty="0"/>
          </a:p>
          <a:p>
            <a:pPr algn="just"/>
            <a:r>
              <a:rPr lang="en-GB" sz="2400" dirty="0"/>
              <a:t> </a:t>
            </a:r>
            <a:endParaRPr lang="es-ES" sz="2400" dirty="0"/>
          </a:p>
          <a:p>
            <a:pPr algn="just"/>
            <a:r>
              <a:rPr lang="en-GB" sz="3600" dirty="0">
                <a:latin typeface="Avenir Book"/>
                <a:cs typeface="Avenir Book"/>
              </a:rPr>
              <a:t>The objective is to produce trained cardiothoracic surgeons, who will have the clinical knowledge, the surgical expertise and the professional skills necessary for independent practice in acquired cardiothoracic  surgery. </a:t>
            </a:r>
            <a:endParaRPr lang="es-ES" sz="3600" dirty="0">
              <a:latin typeface="Avenir Book"/>
              <a:cs typeface="Avenir Book"/>
            </a:endParaRPr>
          </a:p>
        </p:txBody>
      </p:sp>
      <p:pic>
        <p:nvPicPr>
          <p:cNvPr id="5" name="Imagen 4"/>
          <p:cNvPicPr>
            <a:picLocks noChangeAspect="1"/>
          </p:cNvPicPr>
          <p:nvPr/>
        </p:nvPicPr>
        <p:blipFill>
          <a:blip r:embed="rId2"/>
          <a:stretch>
            <a:fillRect/>
          </a:stretch>
        </p:blipFill>
        <p:spPr>
          <a:xfrm>
            <a:off x="8116949" y="171093"/>
            <a:ext cx="653291" cy="818681"/>
          </a:xfrm>
          <a:prstGeom prst="rect">
            <a:avLst/>
          </a:prstGeom>
          <a:ln>
            <a:noFill/>
          </a:ln>
          <a:effectLst>
            <a:softEdge rad="112500"/>
          </a:effectLst>
        </p:spPr>
      </p:pic>
    </p:spTree>
    <p:extLst>
      <p:ext uri="{BB962C8B-B14F-4D97-AF65-F5344CB8AC3E}">
        <p14:creationId xmlns:p14="http://schemas.microsoft.com/office/powerpoint/2010/main" val="202706465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20009" y="171093"/>
            <a:ext cx="8580234" cy="5447645"/>
          </a:xfrm>
          <a:prstGeom prst="rect">
            <a:avLst/>
          </a:prstGeom>
        </p:spPr>
        <p:txBody>
          <a:bodyPr wrap="square">
            <a:spAutoFit/>
          </a:bodyPr>
          <a:lstStyle/>
          <a:p>
            <a:pPr algn="just"/>
            <a:r>
              <a:rPr lang="en-GB" sz="2400" b="1" dirty="0"/>
              <a:t>The Examination in Cardiothoracic Surgery </a:t>
            </a:r>
            <a:endParaRPr lang="es-ES" sz="2400" b="1" dirty="0"/>
          </a:p>
          <a:p>
            <a:pPr algn="just"/>
            <a:r>
              <a:rPr lang="en-GB" sz="2400" dirty="0"/>
              <a:t> </a:t>
            </a:r>
            <a:endParaRPr lang="en-GB" sz="2400" dirty="0" smtClean="0"/>
          </a:p>
          <a:p>
            <a:pPr algn="just"/>
            <a:endParaRPr lang="es-ES" sz="2400" dirty="0"/>
          </a:p>
          <a:p>
            <a:pPr algn="just"/>
            <a:r>
              <a:rPr lang="en-GB" sz="2400" dirty="0">
                <a:latin typeface="Avenir Heavy"/>
                <a:cs typeface="Avenir Heavy"/>
              </a:rPr>
              <a:t> </a:t>
            </a:r>
            <a:r>
              <a:rPr lang="en-GB" sz="3600" dirty="0">
                <a:latin typeface="Avenir Book"/>
                <a:cs typeface="Avenir Book"/>
              </a:rPr>
              <a:t>The curriculum, therefore, defines the requirements of a training programme in acquired cardiothoracic surgery. It identifies distinct topics within the specialty and defines the requirements or competences within each of these areas, at each stage of training.</a:t>
            </a:r>
            <a:endParaRPr lang="es-ES" sz="3600" dirty="0">
              <a:latin typeface="Avenir Book"/>
              <a:cs typeface="Avenir Book"/>
            </a:endParaRPr>
          </a:p>
          <a:p>
            <a:pPr algn="just"/>
            <a:endParaRPr lang="es-ES" sz="2400" dirty="0">
              <a:latin typeface="Avenir Heavy"/>
              <a:cs typeface="Avenir Heavy"/>
            </a:endParaRPr>
          </a:p>
        </p:txBody>
      </p:sp>
      <p:pic>
        <p:nvPicPr>
          <p:cNvPr id="5" name="Imagen 4"/>
          <p:cNvPicPr>
            <a:picLocks noChangeAspect="1"/>
          </p:cNvPicPr>
          <p:nvPr/>
        </p:nvPicPr>
        <p:blipFill>
          <a:blip r:embed="rId2"/>
          <a:stretch>
            <a:fillRect/>
          </a:stretch>
        </p:blipFill>
        <p:spPr>
          <a:xfrm>
            <a:off x="8116949" y="171093"/>
            <a:ext cx="653291" cy="818681"/>
          </a:xfrm>
          <a:prstGeom prst="rect">
            <a:avLst/>
          </a:prstGeom>
          <a:ln>
            <a:noFill/>
          </a:ln>
          <a:effectLst>
            <a:softEdge rad="112500"/>
          </a:effectLst>
        </p:spPr>
      </p:pic>
    </p:spTree>
    <p:extLst>
      <p:ext uri="{BB962C8B-B14F-4D97-AF65-F5344CB8AC3E}">
        <p14:creationId xmlns:p14="http://schemas.microsoft.com/office/powerpoint/2010/main" val="362291156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528992" y="1250223"/>
            <a:ext cx="8290277" cy="381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76197" tIns="38098" rIns="76197" bIns="38098">
            <a:spAutoFit/>
          </a:bodyPr>
          <a:lstStyle/>
          <a:p>
            <a:pPr algn="ctr">
              <a:defRPr/>
            </a:pPr>
            <a:endParaRPr lang="en-GB" sz="2700" dirty="0">
              <a:solidFill>
                <a:srgbClr val="010000"/>
              </a:solidFill>
              <a:latin typeface="Avenir Book"/>
              <a:cs typeface="Avenir Book"/>
            </a:endParaRPr>
          </a:p>
          <a:p>
            <a:pPr algn="ctr">
              <a:defRPr/>
            </a:pPr>
            <a:r>
              <a:rPr lang="en-GB" sz="2700" dirty="0">
                <a:latin typeface="Avenir Book"/>
                <a:cs typeface="Avenir Book"/>
              </a:rPr>
              <a:t>Education has to be situated between the past and the present, the stability and the change, the tradition and the innovation…</a:t>
            </a:r>
          </a:p>
          <a:p>
            <a:pPr algn="ctr">
              <a:defRPr/>
            </a:pPr>
            <a:endParaRPr lang="en-GB" sz="2700" dirty="0">
              <a:latin typeface="Avenir Book"/>
              <a:cs typeface="Avenir Book"/>
            </a:endParaRPr>
          </a:p>
          <a:p>
            <a:pPr algn="ctr">
              <a:defRPr/>
            </a:pPr>
            <a:endParaRPr lang="en-GB" sz="2700" dirty="0">
              <a:latin typeface="Avenir Book"/>
              <a:cs typeface="Avenir Book"/>
            </a:endParaRPr>
          </a:p>
          <a:p>
            <a:pPr algn="ctr">
              <a:defRPr/>
            </a:pPr>
            <a:endParaRPr lang="en-GB" sz="2700" dirty="0">
              <a:latin typeface="Avenir Book"/>
              <a:cs typeface="Avenir Book"/>
            </a:endParaRPr>
          </a:p>
          <a:p>
            <a:pPr algn="ctr">
              <a:defRPr/>
            </a:pPr>
            <a:endParaRPr lang="en-GB" sz="2700" dirty="0">
              <a:latin typeface="Avenir Book"/>
              <a:cs typeface="Avenir Book"/>
            </a:endParaRPr>
          </a:p>
          <a:p>
            <a:pPr algn="ctr">
              <a:defRPr/>
            </a:pPr>
            <a:r>
              <a:rPr lang="en-GB" sz="2000" dirty="0">
                <a:latin typeface="Avenir Book"/>
                <a:cs typeface="Avenir Book"/>
              </a:rPr>
              <a:t>Hannah Arendt</a:t>
            </a:r>
            <a:r>
              <a:rPr lang="en-GB" sz="2700" dirty="0">
                <a:latin typeface="Avenir Book"/>
                <a:cs typeface="Avenir Book"/>
              </a:rPr>
              <a:t> </a:t>
            </a:r>
            <a:endParaRPr lang="fr-FR" sz="2700" dirty="0">
              <a:latin typeface="Avenir Book"/>
              <a:cs typeface="Avenir Book"/>
            </a:endParaRPr>
          </a:p>
        </p:txBody>
      </p:sp>
      <p:sp>
        <p:nvSpPr>
          <p:cNvPr id="2" name="Rectángulo 1"/>
          <p:cNvSpPr/>
          <p:nvPr/>
        </p:nvSpPr>
        <p:spPr>
          <a:xfrm>
            <a:off x="219488" y="331516"/>
            <a:ext cx="8779494" cy="815604"/>
          </a:xfrm>
          <a:prstGeom prst="rect">
            <a:avLst/>
          </a:prstGeom>
        </p:spPr>
        <p:txBody>
          <a:bodyPr wrap="square" lIns="76197" tIns="38098" rIns="76197" bIns="38098">
            <a:spAutoFit/>
          </a:bodyPr>
          <a:lstStyle/>
          <a:p>
            <a:pPr algn="ctr"/>
            <a:r>
              <a:rPr lang="en-GB" sz="2400" dirty="0">
                <a:latin typeface="Avenir Heavy"/>
                <a:cs typeface="Avenir Heavy"/>
              </a:rPr>
              <a:t>WHICH FACTORS WILL INFLUENCE OUR SURGEONS PRACTICE? </a:t>
            </a:r>
          </a:p>
        </p:txBody>
      </p:sp>
      <p:pic>
        <p:nvPicPr>
          <p:cNvPr id="3" name="Imagen 2"/>
          <p:cNvPicPr>
            <a:picLocks noChangeAspect="1"/>
          </p:cNvPicPr>
          <p:nvPr/>
        </p:nvPicPr>
        <p:blipFill>
          <a:blip r:embed="rId2"/>
          <a:stretch>
            <a:fillRect/>
          </a:stretch>
        </p:blipFill>
        <p:spPr>
          <a:xfrm>
            <a:off x="6415474" y="3056467"/>
            <a:ext cx="1643773" cy="18249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2843965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20009" y="171093"/>
            <a:ext cx="8580234" cy="1200328"/>
          </a:xfrm>
          <a:prstGeom prst="rect">
            <a:avLst/>
          </a:prstGeom>
        </p:spPr>
        <p:txBody>
          <a:bodyPr wrap="square">
            <a:spAutoFit/>
          </a:bodyPr>
          <a:lstStyle/>
          <a:p>
            <a:pPr algn="just"/>
            <a:r>
              <a:rPr lang="en-GB" sz="2400" b="1" dirty="0"/>
              <a:t>The Examination in Cardiothoracic Surgery </a:t>
            </a:r>
            <a:endParaRPr lang="es-ES" sz="2400" b="1" dirty="0"/>
          </a:p>
          <a:p>
            <a:pPr algn="just"/>
            <a:r>
              <a:rPr lang="en-GB" sz="2400" dirty="0"/>
              <a:t> </a:t>
            </a:r>
            <a:endParaRPr lang="es-ES" sz="2400" dirty="0"/>
          </a:p>
          <a:p>
            <a:pPr algn="just"/>
            <a:r>
              <a:rPr lang="en-GB" sz="2400" dirty="0"/>
              <a:t> </a:t>
            </a:r>
            <a:endParaRPr lang="es-ES" sz="2400" dirty="0"/>
          </a:p>
        </p:txBody>
      </p:sp>
      <p:pic>
        <p:nvPicPr>
          <p:cNvPr id="5" name="Imagen 4"/>
          <p:cNvPicPr>
            <a:picLocks noChangeAspect="1"/>
          </p:cNvPicPr>
          <p:nvPr/>
        </p:nvPicPr>
        <p:blipFill>
          <a:blip r:embed="rId2"/>
          <a:stretch>
            <a:fillRect/>
          </a:stretch>
        </p:blipFill>
        <p:spPr>
          <a:xfrm>
            <a:off x="8116949" y="171093"/>
            <a:ext cx="653291" cy="818681"/>
          </a:xfrm>
          <a:prstGeom prst="rect">
            <a:avLst/>
          </a:prstGeom>
          <a:ln>
            <a:noFill/>
          </a:ln>
          <a:effectLst>
            <a:softEdge rad="112500"/>
          </a:effectLst>
        </p:spPr>
      </p:pic>
      <p:sp>
        <p:nvSpPr>
          <p:cNvPr id="2" name="Rectángulo 1"/>
          <p:cNvSpPr/>
          <p:nvPr/>
        </p:nvSpPr>
        <p:spPr>
          <a:xfrm>
            <a:off x="420011" y="866394"/>
            <a:ext cx="8480232" cy="4093428"/>
          </a:xfrm>
          <a:prstGeom prst="rect">
            <a:avLst/>
          </a:prstGeom>
        </p:spPr>
        <p:txBody>
          <a:bodyPr wrap="square">
            <a:spAutoFit/>
          </a:bodyPr>
          <a:lstStyle/>
          <a:p>
            <a:r>
              <a:rPr lang="en-GB" sz="2000" dirty="0">
                <a:latin typeface="Avenir Book"/>
                <a:cs typeface="Avenir Book"/>
              </a:rPr>
              <a:t>Within each module, the levels of competence are further defined in the following domains: </a:t>
            </a:r>
            <a:endParaRPr lang="en-GB" sz="2000" dirty="0" smtClean="0">
              <a:latin typeface="Avenir Book"/>
              <a:cs typeface="Avenir Book"/>
            </a:endParaRPr>
          </a:p>
          <a:p>
            <a:endParaRPr lang="es-ES" sz="2000" dirty="0">
              <a:latin typeface="Avenir Book"/>
              <a:cs typeface="Avenir Book"/>
            </a:endParaRPr>
          </a:p>
          <a:p>
            <a:pPr lvl="0"/>
            <a:r>
              <a:rPr lang="en-GB" sz="2000" dirty="0">
                <a:latin typeface="Avenir Heavy"/>
                <a:cs typeface="Avenir Heavy"/>
              </a:rPr>
              <a:t>Knowledge</a:t>
            </a:r>
            <a:r>
              <a:rPr lang="en-GB" sz="2000" b="1" dirty="0">
                <a:latin typeface="Avenir Book"/>
                <a:cs typeface="Avenir Book"/>
              </a:rPr>
              <a:t>: </a:t>
            </a:r>
            <a:r>
              <a:rPr lang="en-GB" sz="2000" dirty="0">
                <a:latin typeface="Avenir Book"/>
                <a:cs typeface="Avenir Book"/>
              </a:rPr>
              <a:t>e.g. basic scientific knowledge; clinical knowledge </a:t>
            </a:r>
            <a:endParaRPr lang="es-ES" sz="2000" dirty="0">
              <a:latin typeface="Avenir Book"/>
              <a:cs typeface="Avenir Book"/>
            </a:endParaRPr>
          </a:p>
          <a:p>
            <a:pPr lvl="0"/>
            <a:endParaRPr lang="en-GB" sz="2000" b="1" dirty="0" smtClean="0">
              <a:latin typeface="Avenir Book"/>
              <a:cs typeface="Avenir Book"/>
            </a:endParaRPr>
          </a:p>
          <a:p>
            <a:pPr lvl="0"/>
            <a:r>
              <a:rPr lang="en-GB" sz="2000" b="1" dirty="0" smtClean="0">
                <a:latin typeface="Avenir Heavy"/>
                <a:cs typeface="Avenir Heavy"/>
              </a:rPr>
              <a:t>Clinical </a:t>
            </a:r>
            <a:r>
              <a:rPr lang="en-GB" sz="2000" b="1" dirty="0">
                <a:latin typeface="Avenir Heavy"/>
                <a:cs typeface="Avenir Heavy"/>
              </a:rPr>
              <a:t>skills</a:t>
            </a:r>
            <a:r>
              <a:rPr lang="en-GB" sz="2000" b="1" dirty="0">
                <a:latin typeface="Avenir Book"/>
                <a:cs typeface="Avenir Book"/>
              </a:rPr>
              <a:t>:</a:t>
            </a:r>
            <a:r>
              <a:rPr lang="en-GB" sz="2000" dirty="0">
                <a:latin typeface="Avenir Book"/>
                <a:cs typeface="Avenir Book"/>
              </a:rPr>
              <a:t> e.g. history, examination, data interpretation, patient management  </a:t>
            </a:r>
            <a:endParaRPr lang="es-ES" sz="2000" dirty="0">
              <a:latin typeface="Avenir Book"/>
              <a:cs typeface="Avenir Book"/>
            </a:endParaRPr>
          </a:p>
          <a:p>
            <a:pPr lvl="0"/>
            <a:endParaRPr lang="en-GB" sz="2000" b="1" dirty="0" smtClean="0">
              <a:latin typeface="Avenir Book"/>
              <a:cs typeface="Avenir Book"/>
            </a:endParaRPr>
          </a:p>
          <a:p>
            <a:pPr lvl="0"/>
            <a:r>
              <a:rPr lang="en-GB" sz="2000" b="1" dirty="0" smtClean="0">
                <a:latin typeface="Avenir Heavy"/>
                <a:cs typeface="Avenir Heavy"/>
              </a:rPr>
              <a:t>Technical </a:t>
            </a:r>
            <a:r>
              <a:rPr lang="en-GB" sz="2000" b="1" dirty="0">
                <a:latin typeface="Avenir Heavy"/>
                <a:cs typeface="Avenir Heavy"/>
              </a:rPr>
              <a:t>skills and procedures</a:t>
            </a:r>
            <a:r>
              <a:rPr lang="en-GB" sz="2000" b="1" dirty="0">
                <a:latin typeface="Avenir Book"/>
                <a:cs typeface="Avenir Book"/>
              </a:rPr>
              <a:t>:</a:t>
            </a:r>
            <a:r>
              <a:rPr lang="en-GB" sz="2000" dirty="0">
                <a:latin typeface="Avenir Book"/>
                <a:cs typeface="Avenir Book"/>
              </a:rPr>
              <a:t> e.g. technical procedures, operative management</a:t>
            </a:r>
            <a:endParaRPr lang="es-ES" sz="2000" dirty="0">
              <a:latin typeface="Avenir Book"/>
              <a:cs typeface="Avenir Book"/>
            </a:endParaRPr>
          </a:p>
          <a:p>
            <a:pPr lvl="0"/>
            <a:endParaRPr lang="en-GB" sz="2000" b="1" dirty="0" smtClean="0">
              <a:latin typeface="Avenir Book"/>
              <a:cs typeface="Avenir Book"/>
            </a:endParaRPr>
          </a:p>
          <a:p>
            <a:pPr lvl="0"/>
            <a:r>
              <a:rPr lang="en-GB" sz="2000" b="1" dirty="0" smtClean="0">
                <a:latin typeface="Avenir Heavy"/>
                <a:cs typeface="Avenir Heavy"/>
              </a:rPr>
              <a:t>Professional </a:t>
            </a:r>
            <a:r>
              <a:rPr lang="en-GB" sz="2000" b="1" dirty="0">
                <a:latin typeface="Avenir Heavy"/>
                <a:cs typeface="Avenir Heavy"/>
              </a:rPr>
              <a:t>behaviour and leadership skills</a:t>
            </a:r>
            <a:r>
              <a:rPr lang="en-GB" sz="2000" b="1" dirty="0">
                <a:latin typeface="Avenir Book"/>
                <a:cs typeface="Avenir Book"/>
              </a:rPr>
              <a:t>:</a:t>
            </a:r>
            <a:r>
              <a:rPr lang="en-GB" sz="2000" dirty="0">
                <a:latin typeface="Avenir Book"/>
                <a:cs typeface="Avenir Book"/>
              </a:rPr>
              <a:t> transferable or generic, professional skills, expected of all surgeons </a:t>
            </a:r>
            <a:endParaRPr lang="es-ES" sz="2000" dirty="0">
              <a:latin typeface="Avenir Book"/>
              <a:cs typeface="Avenir Book"/>
            </a:endParaRPr>
          </a:p>
        </p:txBody>
      </p:sp>
    </p:spTree>
    <p:extLst>
      <p:ext uri="{BB962C8B-B14F-4D97-AF65-F5344CB8AC3E}">
        <p14:creationId xmlns:p14="http://schemas.microsoft.com/office/powerpoint/2010/main" val="109453493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20009" y="171093"/>
            <a:ext cx="8580234" cy="1200328"/>
          </a:xfrm>
          <a:prstGeom prst="rect">
            <a:avLst/>
          </a:prstGeom>
        </p:spPr>
        <p:txBody>
          <a:bodyPr wrap="square">
            <a:spAutoFit/>
          </a:bodyPr>
          <a:lstStyle/>
          <a:p>
            <a:pPr algn="just"/>
            <a:r>
              <a:rPr lang="en-GB" sz="2400" b="1" dirty="0"/>
              <a:t>The Examination in Cardiothoracic Surgery </a:t>
            </a:r>
            <a:endParaRPr lang="es-ES" sz="2400" b="1" dirty="0"/>
          </a:p>
          <a:p>
            <a:pPr algn="just"/>
            <a:r>
              <a:rPr lang="en-GB" sz="2400" dirty="0"/>
              <a:t> </a:t>
            </a:r>
            <a:endParaRPr lang="es-ES" sz="2400" dirty="0"/>
          </a:p>
          <a:p>
            <a:pPr algn="just"/>
            <a:r>
              <a:rPr lang="en-GB" sz="2400" dirty="0"/>
              <a:t> </a:t>
            </a:r>
            <a:endParaRPr lang="es-ES" sz="2400" dirty="0"/>
          </a:p>
        </p:txBody>
      </p:sp>
      <p:pic>
        <p:nvPicPr>
          <p:cNvPr id="5" name="Imagen 4"/>
          <p:cNvPicPr>
            <a:picLocks noChangeAspect="1"/>
          </p:cNvPicPr>
          <p:nvPr/>
        </p:nvPicPr>
        <p:blipFill>
          <a:blip r:embed="rId2"/>
          <a:stretch>
            <a:fillRect/>
          </a:stretch>
        </p:blipFill>
        <p:spPr>
          <a:xfrm>
            <a:off x="8116949" y="171093"/>
            <a:ext cx="653291" cy="818681"/>
          </a:xfrm>
          <a:prstGeom prst="rect">
            <a:avLst/>
          </a:prstGeom>
          <a:ln>
            <a:noFill/>
          </a:ln>
          <a:effectLst>
            <a:softEdge rad="112500"/>
          </a:effectLst>
        </p:spPr>
      </p:pic>
      <p:sp>
        <p:nvSpPr>
          <p:cNvPr id="3" name="Rectángulo 2"/>
          <p:cNvSpPr/>
          <p:nvPr/>
        </p:nvSpPr>
        <p:spPr>
          <a:xfrm>
            <a:off x="430012" y="1704865"/>
            <a:ext cx="8340228" cy="3170099"/>
          </a:xfrm>
          <a:prstGeom prst="rect">
            <a:avLst/>
          </a:prstGeom>
        </p:spPr>
        <p:txBody>
          <a:bodyPr wrap="square">
            <a:spAutoFit/>
          </a:bodyPr>
          <a:lstStyle/>
          <a:p>
            <a:pPr algn="just"/>
            <a:r>
              <a:rPr lang="en-GB" sz="2000" dirty="0">
                <a:latin typeface="Avenir Book"/>
                <a:cs typeface="Avenir Book"/>
              </a:rPr>
              <a:t>The curriculum also identifies the tools that will be used to assess competence and monitor progress. Cardiothoracic training is now to be seen as competence based rather than, as in the past, determined solely by the number of years in training or by the numbers of procedures performed. </a:t>
            </a:r>
            <a:endParaRPr lang="en-GB" sz="2000" dirty="0" smtClean="0">
              <a:latin typeface="Avenir Book"/>
              <a:cs typeface="Avenir Book"/>
            </a:endParaRPr>
          </a:p>
          <a:p>
            <a:pPr algn="just"/>
            <a:endParaRPr lang="es-ES" sz="2000" dirty="0">
              <a:latin typeface="Avenir Book"/>
              <a:cs typeface="Avenir Book"/>
            </a:endParaRPr>
          </a:p>
          <a:p>
            <a:pPr algn="just"/>
            <a:r>
              <a:rPr lang="en-GB" sz="2000" dirty="0">
                <a:latin typeface="Avenir Book"/>
                <a:cs typeface="Avenir Book"/>
              </a:rPr>
              <a:t>Upon successful completion of the programme the Cardiothoracic Trainee will be able to demonstrate competence in all aspects of the management (including operative management) of Acquired Cardiothoracic Surgery.</a:t>
            </a:r>
            <a:endParaRPr lang="es-ES" sz="2000" dirty="0">
              <a:latin typeface="Avenir Book"/>
              <a:cs typeface="Avenir Book"/>
            </a:endParaRPr>
          </a:p>
        </p:txBody>
      </p:sp>
    </p:spTree>
    <p:extLst>
      <p:ext uri="{BB962C8B-B14F-4D97-AF65-F5344CB8AC3E}">
        <p14:creationId xmlns:p14="http://schemas.microsoft.com/office/powerpoint/2010/main" val="73766318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20009" y="171093"/>
            <a:ext cx="8580234" cy="830997"/>
          </a:xfrm>
          <a:prstGeom prst="rect">
            <a:avLst/>
          </a:prstGeom>
        </p:spPr>
        <p:txBody>
          <a:bodyPr wrap="square">
            <a:spAutoFit/>
          </a:bodyPr>
          <a:lstStyle/>
          <a:p>
            <a:pPr algn="just"/>
            <a:r>
              <a:rPr lang="en-GB" sz="2400" b="1" dirty="0"/>
              <a:t>The Examination in Cardiothoracic Surgery </a:t>
            </a:r>
            <a:endParaRPr lang="es-ES" sz="2400" b="1" dirty="0"/>
          </a:p>
          <a:p>
            <a:pPr algn="just"/>
            <a:r>
              <a:rPr lang="en-GB" sz="2400" dirty="0">
                <a:latin typeface="Avenir Heavy"/>
                <a:cs typeface="Avenir Heavy"/>
              </a:rPr>
              <a:t> </a:t>
            </a:r>
            <a:endParaRPr lang="es-ES" sz="2400" dirty="0">
              <a:latin typeface="Avenir Book"/>
              <a:cs typeface="Avenir Book"/>
            </a:endParaRPr>
          </a:p>
        </p:txBody>
      </p:sp>
      <p:pic>
        <p:nvPicPr>
          <p:cNvPr id="5" name="Imagen 4"/>
          <p:cNvPicPr>
            <a:picLocks noChangeAspect="1"/>
          </p:cNvPicPr>
          <p:nvPr/>
        </p:nvPicPr>
        <p:blipFill>
          <a:blip r:embed="rId2"/>
          <a:stretch>
            <a:fillRect/>
          </a:stretch>
        </p:blipFill>
        <p:spPr>
          <a:xfrm>
            <a:off x="8116949" y="171093"/>
            <a:ext cx="653291" cy="818681"/>
          </a:xfrm>
          <a:prstGeom prst="rect">
            <a:avLst/>
          </a:prstGeom>
          <a:ln>
            <a:noFill/>
          </a:ln>
          <a:effectLst>
            <a:softEdge rad="112500"/>
          </a:effectLst>
        </p:spPr>
      </p:pic>
      <p:sp>
        <p:nvSpPr>
          <p:cNvPr id="2" name="Rectángulo 1"/>
          <p:cNvSpPr/>
          <p:nvPr/>
        </p:nvSpPr>
        <p:spPr>
          <a:xfrm>
            <a:off x="320009" y="863590"/>
            <a:ext cx="8580234" cy="5262979"/>
          </a:xfrm>
          <a:prstGeom prst="rect">
            <a:avLst/>
          </a:prstGeom>
        </p:spPr>
        <p:txBody>
          <a:bodyPr wrap="square">
            <a:spAutoFit/>
          </a:bodyPr>
          <a:lstStyle/>
          <a:p>
            <a:pPr algn="just"/>
            <a:r>
              <a:rPr lang="en-GB" sz="2400" dirty="0" smtClean="0">
                <a:latin typeface="Avenir Heavy"/>
                <a:cs typeface="Avenir Heavy"/>
              </a:rPr>
              <a:t>HOW and WHEN </a:t>
            </a:r>
            <a:r>
              <a:rPr lang="en-GB" sz="2400" dirty="0">
                <a:latin typeface="Avenir Heavy"/>
                <a:cs typeface="Avenir Heavy"/>
              </a:rPr>
              <a:t>?</a:t>
            </a:r>
          </a:p>
          <a:p>
            <a:pPr algn="just"/>
            <a:endParaRPr lang="en-GB" sz="2400" dirty="0">
              <a:latin typeface="Avenir Heavy"/>
              <a:cs typeface="Avenir Heavy"/>
            </a:endParaRPr>
          </a:p>
          <a:p>
            <a:pPr marL="342900" indent="-342900" algn="just">
              <a:buFont typeface="Wingdings" charset="2"/>
              <a:buChar char="Ø"/>
            </a:pPr>
            <a:r>
              <a:rPr lang="en-GB" sz="2400" dirty="0" smtClean="0">
                <a:latin typeface="Avenir Book"/>
                <a:cs typeface="Avenir Book"/>
              </a:rPr>
              <a:t>For the time being, at the EACTS Annual Meeting</a:t>
            </a:r>
          </a:p>
          <a:p>
            <a:pPr marL="342900" indent="-342900" algn="just">
              <a:buFont typeface="Wingdings" charset="2"/>
              <a:buChar char="Ø"/>
            </a:pPr>
            <a:r>
              <a:rPr lang="en-GB" sz="2400" dirty="0" smtClean="0">
                <a:latin typeface="Avenir Book"/>
                <a:cs typeface="Avenir Book"/>
              </a:rPr>
              <a:t>In the future, perhaps, independent of EACTS meeting</a:t>
            </a:r>
          </a:p>
          <a:p>
            <a:pPr marL="342900" indent="-342900" algn="just">
              <a:buFont typeface="Wingdings" charset="2"/>
              <a:buChar char="Ø"/>
            </a:pPr>
            <a:r>
              <a:rPr lang="en-GB" sz="2400" dirty="0" smtClean="0">
                <a:latin typeface="Avenir Book"/>
                <a:cs typeface="Avenir Book"/>
              </a:rPr>
              <a:t>EACTS as a facilitator of the exam</a:t>
            </a:r>
          </a:p>
          <a:p>
            <a:pPr marL="342900" indent="-342900" algn="just">
              <a:buFont typeface="Wingdings" charset="2"/>
              <a:buChar char="Ø"/>
            </a:pPr>
            <a:r>
              <a:rPr lang="en-GB" sz="2400" dirty="0" smtClean="0">
                <a:latin typeface="Avenir Book"/>
                <a:cs typeface="Avenir Book"/>
              </a:rPr>
              <a:t>The examiners: selection and rules. Be soft or rude?</a:t>
            </a:r>
          </a:p>
          <a:p>
            <a:pPr marL="342900" indent="-342900" algn="just">
              <a:buFont typeface="Wingdings" charset="2"/>
              <a:buChar char="Ø"/>
            </a:pPr>
            <a:r>
              <a:rPr lang="en-GB" sz="2400" dirty="0" smtClean="0">
                <a:latin typeface="Avenir Book"/>
                <a:cs typeface="Avenir Book"/>
              </a:rPr>
              <a:t>The format:</a:t>
            </a:r>
          </a:p>
          <a:p>
            <a:pPr marL="800100" lvl="1" indent="-342900" algn="just">
              <a:buFont typeface="Wingdings" charset="2"/>
              <a:buChar char="Ø"/>
            </a:pPr>
            <a:r>
              <a:rPr lang="en-GB" sz="2400" dirty="0" smtClean="0">
                <a:latin typeface="Avenir Book"/>
                <a:cs typeface="Avenir Book"/>
              </a:rPr>
              <a:t>Knowledge</a:t>
            </a:r>
          </a:p>
          <a:p>
            <a:pPr marL="800100" lvl="1" indent="-342900" algn="just">
              <a:buFont typeface="Wingdings" charset="2"/>
              <a:buChar char="Ø"/>
            </a:pPr>
            <a:r>
              <a:rPr lang="en-GB" sz="2400" dirty="0" smtClean="0">
                <a:latin typeface="Avenir Book"/>
                <a:cs typeface="Avenir Book"/>
              </a:rPr>
              <a:t>Understanding and decision making</a:t>
            </a:r>
          </a:p>
          <a:p>
            <a:pPr marL="800100" lvl="1" indent="-342900" algn="just">
              <a:buFont typeface="Wingdings" charset="2"/>
              <a:buChar char="Ø"/>
            </a:pPr>
            <a:r>
              <a:rPr lang="en-GB" sz="2400" dirty="0" smtClean="0">
                <a:latin typeface="Avenir Book"/>
                <a:cs typeface="Avenir Book"/>
              </a:rPr>
              <a:t>Skills. </a:t>
            </a:r>
            <a:r>
              <a:rPr lang="en-GB" sz="2400" smtClean="0">
                <a:latin typeface="Avenir Book"/>
                <a:cs typeface="Avenir Book"/>
              </a:rPr>
              <a:t>Simulators</a:t>
            </a:r>
            <a:endParaRPr lang="en-GB" sz="2400" dirty="0" smtClean="0">
              <a:latin typeface="Avenir Book"/>
              <a:cs typeface="Avenir Book"/>
            </a:endParaRPr>
          </a:p>
          <a:p>
            <a:pPr marL="800100" lvl="1" indent="-342900" algn="just">
              <a:buFont typeface="Wingdings" charset="2"/>
              <a:buChar char="Ø"/>
            </a:pPr>
            <a:r>
              <a:rPr lang="en-GB" sz="2400" dirty="0" smtClean="0">
                <a:latin typeface="Avenir Book"/>
                <a:cs typeface="Avenir Book"/>
              </a:rPr>
              <a:t>Personal behaviour and communication abilities</a:t>
            </a:r>
          </a:p>
          <a:p>
            <a:pPr marL="342900" indent="-342900" algn="just">
              <a:buFont typeface="Wingdings" charset="2"/>
              <a:buChar char="Ø"/>
            </a:pPr>
            <a:endParaRPr lang="en-GB" sz="2400" dirty="0">
              <a:latin typeface="Avenir Book"/>
              <a:cs typeface="Avenir Book"/>
            </a:endParaRPr>
          </a:p>
          <a:p>
            <a:pPr algn="just"/>
            <a:endParaRPr lang="en-GB" sz="2400" dirty="0">
              <a:latin typeface="Avenir Book"/>
              <a:cs typeface="Avenir Book"/>
            </a:endParaRPr>
          </a:p>
          <a:p>
            <a:pPr algn="just"/>
            <a:endParaRPr lang="en-GB" sz="2400" dirty="0" smtClean="0">
              <a:latin typeface="Avenir Book"/>
              <a:cs typeface="Avenir Book"/>
            </a:endParaRPr>
          </a:p>
        </p:txBody>
      </p:sp>
    </p:spTree>
    <p:extLst>
      <p:ext uri="{BB962C8B-B14F-4D97-AF65-F5344CB8AC3E}">
        <p14:creationId xmlns:p14="http://schemas.microsoft.com/office/powerpoint/2010/main" val="206285792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750" r="3383"/>
          <a:stretch/>
        </p:blipFill>
        <p:spPr>
          <a:xfrm>
            <a:off x="400004" y="107531"/>
            <a:ext cx="8220224" cy="20632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n 4"/>
          <p:cNvPicPr>
            <a:picLocks noChangeAspect="1"/>
          </p:cNvPicPr>
          <p:nvPr/>
        </p:nvPicPr>
        <p:blipFill>
          <a:blip r:embed="rId3"/>
          <a:stretch>
            <a:fillRect/>
          </a:stretch>
        </p:blipFill>
        <p:spPr>
          <a:xfrm>
            <a:off x="420004" y="2248158"/>
            <a:ext cx="8220224" cy="28553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9700313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750" r="3383"/>
          <a:stretch/>
        </p:blipFill>
        <p:spPr>
          <a:xfrm>
            <a:off x="400004" y="107531"/>
            <a:ext cx="8220224" cy="20632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Imagen 1"/>
          <p:cNvPicPr>
            <a:picLocks noChangeAspect="1"/>
          </p:cNvPicPr>
          <p:nvPr/>
        </p:nvPicPr>
        <p:blipFill>
          <a:blip r:embed="rId3"/>
          <a:stretch>
            <a:fillRect/>
          </a:stretch>
        </p:blipFill>
        <p:spPr>
          <a:xfrm>
            <a:off x="400004" y="2500134"/>
            <a:ext cx="8220224" cy="24966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2225544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750" r="3383"/>
          <a:stretch/>
        </p:blipFill>
        <p:spPr>
          <a:xfrm>
            <a:off x="400004" y="107531"/>
            <a:ext cx="8220224" cy="20632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Imagen 2"/>
          <p:cNvPicPr>
            <a:picLocks noChangeAspect="1"/>
          </p:cNvPicPr>
          <p:nvPr/>
        </p:nvPicPr>
        <p:blipFill>
          <a:blip r:embed="rId3"/>
          <a:stretch>
            <a:fillRect/>
          </a:stretch>
        </p:blipFill>
        <p:spPr>
          <a:xfrm>
            <a:off x="400004" y="3267853"/>
            <a:ext cx="8220224" cy="11460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uadroTexto 4"/>
          <p:cNvSpPr txBox="1"/>
          <p:nvPr/>
        </p:nvSpPr>
        <p:spPr>
          <a:xfrm>
            <a:off x="2960081" y="2410533"/>
            <a:ext cx="3457459" cy="369332"/>
          </a:xfrm>
          <a:prstGeom prst="rect">
            <a:avLst/>
          </a:prstGeom>
          <a:noFill/>
        </p:spPr>
        <p:txBody>
          <a:bodyPr wrap="none" rtlCol="0">
            <a:spAutoFit/>
          </a:bodyPr>
          <a:lstStyle/>
          <a:p>
            <a:r>
              <a:rPr lang="en-GB" dirty="0" smtClean="0"/>
              <a:t>The super man or super woman</a:t>
            </a:r>
            <a:endParaRPr lang="en-GB" dirty="0"/>
          </a:p>
        </p:txBody>
      </p:sp>
    </p:spTree>
    <p:extLst>
      <p:ext uri="{BB962C8B-B14F-4D97-AF65-F5344CB8AC3E}">
        <p14:creationId xmlns:p14="http://schemas.microsoft.com/office/powerpoint/2010/main" val="214441483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8"/>
          <p:cNvSpPr>
            <a:spLocks noChangeArrowheads="1"/>
          </p:cNvSpPr>
          <p:nvPr/>
        </p:nvSpPr>
        <p:spPr bwMode="auto">
          <a:xfrm>
            <a:off x="0" y="1363307"/>
            <a:ext cx="4605867" cy="2665810"/>
          </a:xfrm>
          <a:prstGeom prst="rect">
            <a:avLst/>
          </a:prstGeom>
          <a:noFill/>
          <a:ln>
            <a:noFill/>
          </a:ln>
          <a:effectLst>
            <a:prstShdw prst="shdw17" dist="17961" dir="13500000">
              <a:srgbClr val="5C5C99">
                <a:alpha val="74997"/>
              </a:srgbClr>
            </a:prstShdw>
          </a:effectLst>
        </p:spPr>
        <p:txBody>
          <a:bodyPr wrap="none" lIns="76197" tIns="38098" rIns="76197" bIns="38098" anchor="ctr"/>
          <a:lstStyle/>
          <a:p>
            <a:pPr algn="ctr"/>
            <a:r>
              <a:rPr lang="en-GB" sz="3300" dirty="0">
                <a:solidFill>
                  <a:srgbClr val="000000"/>
                </a:solidFill>
                <a:latin typeface="Avenir Heavy"/>
                <a:cs typeface="Avenir Heavy"/>
              </a:rPr>
              <a:t>Cardiac Surgery is:</a:t>
            </a:r>
          </a:p>
          <a:p>
            <a:pPr algn="ctr"/>
            <a:r>
              <a:rPr lang="en-GB" sz="3000" dirty="0">
                <a:solidFill>
                  <a:srgbClr val="000000"/>
                </a:solidFill>
                <a:latin typeface="Avenir Book"/>
                <a:cs typeface="Avenir Book"/>
              </a:rPr>
              <a:t>Expensive ?</a:t>
            </a:r>
          </a:p>
          <a:p>
            <a:pPr algn="ctr"/>
            <a:r>
              <a:rPr lang="en-GB" sz="3000" dirty="0">
                <a:solidFill>
                  <a:srgbClr val="000000"/>
                </a:solidFill>
                <a:latin typeface="Avenir Book"/>
                <a:cs typeface="Avenir Book"/>
              </a:rPr>
              <a:t>Complex ?</a:t>
            </a:r>
          </a:p>
          <a:p>
            <a:pPr algn="ctr"/>
            <a:r>
              <a:rPr lang="en-GB" sz="2700" dirty="0">
                <a:solidFill>
                  <a:srgbClr val="000000"/>
                </a:solidFill>
                <a:latin typeface="Avenir Book"/>
                <a:cs typeface="Avenir Book"/>
              </a:rPr>
              <a:t>Physically demanding?</a:t>
            </a:r>
          </a:p>
          <a:p>
            <a:pPr algn="ctr"/>
            <a:r>
              <a:rPr lang="en-GB" sz="2700" dirty="0">
                <a:solidFill>
                  <a:srgbClr val="000000"/>
                </a:solidFill>
                <a:latin typeface="Avenir Book"/>
                <a:cs typeface="Avenir Book"/>
              </a:rPr>
              <a:t>Mentally demanding</a:t>
            </a:r>
            <a:r>
              <a:rPr lang="en-GB" sz="2700" dirty="0" smtClean="0">
                <a:solidFill>
                  <a:srgbClr val="000000"/>
                </a:solidFill>
                <a:latin typeface="Avenir Book"/>
                <a:cs typeface="Avenir Book"/>
              </a:rPr>
              <a:t>?</a:t>
            </a:r>
          </a:p>
          <a:p>
            <a:pPr algn="ctr"/>
            <a:r>
              <a:rPr lang="en-GB" sz="2700" dirty="0" smtClean="0">
                <a:solidFill>
                  <a:srgbClr val="000000"/>
                </a:solidFill>
                <a:latin typeface="Avenir Book"/>
                <a:cs typeface="Avenir Book"/>
              </a:rPr>
              <a:t>Interventional Cardiology!!!</a:t>
            </a:r>
            <a:endParaRPr lang="fr-FR" sz="2700" dirty="0">
              <a:solidFill>
                <a:srgbClr val="000000"/>
              </a:solidFill>
              <a:latin typeface="Avenir Book"/>
              <a:cs typeface="Avenir Book"/>
            </a:endParaRPr>
          </a:p>
        </p:txBody>
      </p:sp>
      <p:sp>
        <p:nvSpPr>
          <p:cNvPr id="3082" name="Rectangle 10"/>
          <p:cNvSpPr>
            <a:spLocks noChangeArrowheads="1"/>
          </p:cNvSpPr>
          <p:nvPr/>
        </p:nvSpPr>
        <p:spPr bwMode="auto">
          <a:xfrm>
            <a:off x="4944534" y="1625235"/>
            <a:ext cx="3975441" cy="4231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6197" tIns="38098" rIns="76197" bIns="38098">
            <a:spAutoFit/>
          </a:bodyPr>
          <a:lstStyle/>
          <a:p>
            <a:pPr>
              <a:buFontTx/>
              <a:buChar char="•"/>
              <a:defRPr/>
            </a:pPr>
            <a:r>
              <a:rPr lang="en-GB" sz="2700" dirty="0">
                <a:latin typeface="Avenir Book"/>
                <a:cs typeface="Avenir Book"/>
              </a:rPr>
              <a:t> Longest training</a:t>
            </a:r>
          </a:p>
          <a:p>
            <a:pPr>
              <a:defRPr/>
            </a:pPr>
            <a:r>
              <a:rPr lang="en-GB" sz="2700" dirty="0">
                <a:latin typeface="Avenir Book"/>
                <a:cs typeface="Avenir Book"/>
              </a:rPr>
              <a:t>   (life time)</a:t>
            </a:r>
          </a:p>
          <a:p>
            <a:pPr>
              <a:buFontTx/>
              <a:buChar char="•"/>
              <a:defRPr/>
            </a:pPr>
            <a:r>
              <a:rPr lang="en-GB" sz="2700" dirty="0">
                <a:latin typeface="Avenir Book"/>
                <a:cs typeface="Avenir Book"/>
              </a:rPr>
              <a:t> Stressful</a:t>
            </a:r>
          </a:p>
          <a:p>
            <a:pPr>
              <a:buFontTx/>
              <a:buChar char="•"/>
              <a:defRPr/>
            </a:pPr>
            <a:r>
              <a:rPr lang="en-GB" sz="2700" dirty="0">
                <a:latin typeface="Avenir Book"/>
                <a:cs typeface="Avenir Book"/>
              </a:rPr>
              <a:t> Highest degree of </a:t>
            </a:r>
          </a:p>
          <a:p>
            <a:pPr>
              <a:defRPr/>
            </a:pPr>
            <a:r>
              <a:rPr lang="en-GB" sz="2700" dirty="0">
                <a:latin typeface="Avenir Book"/>
                <a:cs typeface="Avenir Book"/>
              </a:rPr>
              <a:t>  responsibility</a:t>
            </a:r>
          </a:p>
          <a:p>
            <a:pPr>
              <a:buFontTx/>
              <a:buChar char="•"/>
              <a:defRPr/>
            </a:pPr>
            <a:r>
              <a:rPr lang="en-GB" sz="2700" dirty="0">
                <a:latin typeface="Avenir Book"/>
                <a:cs typeface="Avenir Book"/>
              </a:rPr>
              <a:t> Short productive </a:t>
            </a:r>
            <a:r>
              <a:rPr lang="en-GB" sz="2700" dirty="0" smtClean="0">
                <a:latin typeface="Avenir Book"/>
                <a:cs typeface="Avenir Book"/>
              </a:rPr>
              <a:t>life (?)</a:t>
            </a:r>
            <a:endParaRPr lang="en-GB" sz="2700" dirty="0">
              <a:latin typeface="Avenir Book"/>
              <a:cs typeface="Avenir Book"/>
            </a:endParaRPr>
          </a:p>
          <a:p>
            <a:pPr>
              <a:defRPr/>
            </a:pPr>
            <a:endParaRPr lang="en-GB" sz="2700" dirty="0">
              <a:latin typeface="Avenir Book"/>
              <a:cs typeface="Avenir Book"/>
            </a:endParaRPr>
          </a:p>
          <a:p>
            <a:pPr>
              <a:defRPr/>
            </a:pPr>
            <a:r>
              <a:rPr lang="en-GB" sz="2700" dirty="0">
                <a:latin typeface="Avenir Book"/>
                <a:cs typeface="Avenir Book"/>
              </a:rPr>
              <a:t>  </a:t>
            </a:r>
          </a:p>
          <a:p>
            <a:pPr>
              <a:defRPr/>
            </a:pPr>
            <a:r>
              <a:rPr lang="en-GB" sz="2700" dirty="0">
                <a:latin typeface="Avenir Book"/>
                <a:cs typeface="Avenir Book"/>
              </a:rPr>
              <a:t>       </a:t>
            </a:r>
          </a:p>
          <a:p>
            <a:pPr>
              <a:defRPr/>
            </a:pPr>
            <a:endParaRPr lang="fr-FR" sz="2700" dirty="0">
              <a:latin typeface="Avenir Book"/>
              <a:cs typeface="Avenir Book"/>
            </a:endParaRPr>
          </a:p>
        </p:txBody>
      </p:sp>
      <p:sp>
        <p:nvSpPr>
          <p:cNvPr id="2" name="Rectángulo 1"/>
          <p:cNvSpPr/>
          <p:nvPr/>
        </p:nvSpPr>
        <p:spPr>
          <a:xfrm>
            <a:off x="2863629" y="4380521"/>
            <a:ext cx="3766372" cy="538605"/>
          </a:xfrm>
          <a:prstGeom prst="rect">
            <a:avLst/>
          </a:prstGeom>
        </p:spPr>
        <p:txBody>
          <a:bodyPr wrap="none" lIns="76197" tIns="38098" rIns="76197" bIns="38098">
            <a:spAutoFit/>
          </a:bodyPr>
          <a:lstStyle/>
          <a:p>
            <a:r>
              <a:rPr lang="en-GB" sz="3000" b="1" dirty="0">
                <a:latin typeface="Avenir Heavy"/>
                <a:cs typeface="Avenir Heavy"/>
              </a:rPr>
              <a:t>TERRIBLY EXCITING</a:t>
            </a:r>
          </a:p>
        </p:txBody>
      </p:sp>
      <p:sp>
        <p:nvSpPr>
          <p:cNvPr id="5" name="Rectángulo 4"/>
          <p:cNvSpPr/>
          <p:nvPr/>
        </p:nvSpPr>
        <p:spPr>
          <a:xfrm>
            <a:off x="320009" y="171093"/>
            <a:ext cx="8580234" cy="830997"/>
          </a:xfrm>
          <a:prstGeom prst="rect">
            <a:avLst/>
          </a:prstGeom>
        </p:spPr>
        <p:txBody>
          <a:bodyPr wrap="square">
            <a:spAutoFit/>
          </a:bodyPr>
          <a:lstStyle/>
          <a:p>
            <a:pPr algn="just"/>
            <a:r>
              <a:rPr lang="en-GB" sz="2400" b="1" dirty="0"/>
              <a:t>The Examination in Cardiothoracic Surgery </a:t>
            </a:r>
            <a:endParaRPr lang="es-ES" sz="2400" b="1" dirty="0"/>
          </a:p>
          <a:p>
            <a:pPr algn="just"/>
            <a:r>
              <a:rPr lang="en-GB" sz="2400" dirty="0">
                <a:latin typeface="Avenir Heavy"/>
                <a:cs typeface="Avenir Heavy"/>
              </a:rPr>
              <a:t> </a:t>
            </a:r>
            <a:endParaRPr lang="es-ES" sz="2400" dirty="0">
              <a:latin typeface="Avenir Book"/>
              <a:cs typeface="Avenir Book"/>
            </a:endParaRPr>
          </a:p>
        </p:txBody>
      </p:sp>
      <p:pic>
        <p:nvPicPr>
          <p:cNvPr id="6" name="Imagen 5"/>
          <p:cNvPicPr>
            <a:picLocks noChangeAspect="1"/>
          </p:cNvPicPr>
          <p:nvPr/>
        </p:nvPicPr>
        <p:blipFill>
          <a:blip r:embed="rId2"/>
          <a:stretch>
            <a:fillRect/>
          </a:stretch>
        </p:blipFill>
        <p:spPr>
          <a:xfrm>
            <a:off x="8116949" y="171093"/>
            <a:ext cx="653291" cy="818681"/>
          </a:xfrm>
          <a:prstGeom prst="rect">
            <a:avLst/>
          </a:prstGeom>
          <a:ln>
            <a:noFill/>
          </a:ln>
          <a:effectLst>
            <a:softEdge rad="112500"/>
          </a:effectLst>
        </p:spPr>
      </p:pic>
    </p:spTree>
    <p:extLst>
      <p:ext uri="{BB962C8B-B14F-4D97-AF65-F5344CB8AC3E}">
        <p14:creationId xmlns:p14="http://schemas.microsoft.com/office/powerpoint/2010/main" val="190799281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defTabSz="380985"/>
            <a:r>
              <a:rPr lang="en-US" sz="2700" dirty="0">
                <a:latin typeface="Avenir Heavy"/>
                <a:cs typeface="Avenir Heavy"/>
              </a:rPr>
              <a:t>Interdisciplinary Treatment</a:t>
            </a:r>
            <a:br>
              <a:rPr lang="en-US" sz="2700" dirty="0">
                <a:latin typeface="Avenir Heavy"/>
                <a:cs typeface="Avenir Heavy"/>
              </a:rPr>
            </a:br>
            <a:r>
              <a:rPr lang="en-US" sz="2700" dirty="0">
                <a:latin typeface="Avenir Heavy"/>
                <a:cs typeface="Avenir Heavy"/>
              </a:rPr>
              <a:t>Taking advantage of </a:t>
            </a:r>
            <a:r>
              <a:rPr lang="en-US" sz="2700" i="1" u="sng" dirty="0">
                <a:latin typeface="Avenir Heavy"/>
                <a:cs typeface="Avenir Heavy"/>
              </a:rPr>
              <a:t>Synergy</a:t>
            </a:r>
          </a:p>
        </p:txBody>
      </p:sp>
      <p:sp>
        <p:nvSpPr>
          <p:cNvPr id="124931" name="Content Placeholder 2"/>
          <p:cNvSpPr>
            <a:spLocks noGrp="1"/>
          </p:cNvSpPr>
          <p:nvPr>
            <p:ph idx="1"/>
          </p:nvPr>
        </p:nvSpPr>
        <p:spPr>
          <a:xfrm>
            <a:off x="596900" y="1851422"/>
            <a:ext cx="8229600" cy="3394472"/>
          </a:xfrm>
        </p:spPr>
        <p:txBody>
          <a:bodyPr/>
          <a:lstStyle/>
          <a:p>
            <a:pPr>
              <a:buFontTx/>
              <a:buNone/>
            </a:pPr>
            <a:r>
              <a:rPr lang="en-US" sz="2300" i="1" dirty="0" err="1">
                <a:latin typeface="Tahoma" charset="0"/>
              </a:rPr>
              <a:t>syn-ergos</a:t>
            </a:r>
            <a:r>
              <a:rPr lang="en-US" sz="2300" dirty="0">
                <a:latin typeface="Tahoma" charset="0"/>
              </a:rPr>
              <a:t>, </a:t>
            </a:r>
            <a:r>
              <a:rPr lang="en-US" sz="2300" i="1" dirty="0">
                <a:latin typeface="Tahoma" charset="0"/>
                <a:hlinkClick r:id="rId3" tooltip="wiktionary:συνεργός"/>
              </a:rPr>
              <a:t>συνεργός</a:t>
            </a:r>
            <a:r>
              <a:rPr lang="en-US" sz="2300" dirty="0">
                <a:latin typeface="Tahoma" charset="0"/>
              </a:rPr>
              <a:t> = 'working together’</a:t>
            </a:r>
          </a:p>
          <a:p>
            <a:endParaRPr lang="en-US" sz="2300" dirty="0">
              <a:latin typeface="Tahoma" charset="0"/>
            </a:endParaRPr>
          </a:p>
          <a:p>
            <a:endParaRPr lang="en-US" sz="2300" dirty="0">
              <a:latin typeface="Tahoma" charset="0"/>
            </a:endParaRPr>
          </a:p>
          <a:p>
            <a:pPr algn="just">
              <a:buFontTx/>
              <a:buNone/>
            </a:pPr>
            <a:r>
              <a:rPr lang="en-US" sz="2300" dirty="0">
                <a:latin typeface="Tahoma" charset="0"/>
              </a:rPr>
              <a:t>Synergy, two or more agents working together to produce a result not obtainable by any of the agents independently</a:t>
            </a:r>
          </a:p>
          <a:p>
            <a:endParaRPr lang="en-US" sz="2300" dirty="0">
              <a:latin typeface="Tahoma" charset="0"/>
            </a:endParaRPr>
          </a:p>
        </p:txBody>
      </p:sp>
    </p:spTree>
    <p:extLst>
      <p:ext uri="{BB962C8B-B14F-4D97-AF65-F5344CB8AC3E}">
        <p14:creationId xmlns:p14="http://schemas.microsoft.com/office/powerpoint/2010/main" val="230009088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ChangeArrowheads="1"/>
          </p:cNvSpPr>
          <p:nvPr/>
        </p:nvSpPr>
        <p:spPr bwMode="auto">
          <a:xfrm>
            <a:off x="1231902" y="592931"/>
            <a:ext cx="6715125" cy="1752600"/>
          </a:xfrm>
          <a:prstGeom prst="rect">
            <a:avLst/>
          </a:prstGeom>
          <a:noFill/>
          <a:ln w="9525" algn="ctr">
            <a:noFill/>
            <a:miter lim="800000"/>
            <a:headEnd/>
            <a:tailEnd/>
          </a:ln>
        </p:spPr>
        <p:txBody>
          <a:bodyPr lIns="76197" tIns="38098" rIns="76197" bIns="38098"/>
          <a:lstStyle/>
          <a:p>
            <a:endParaRPr lang="en-US" sz="2300">
              <a:latin typeface="Calibri" pitchFamily="34" charset="0"/>
            </a:endParaRPr>
          </a:p>
        </p:txBody>
      </p:sp>
      <p:sp>
        <p:nvSpPr>
          <p:cNvPr id="22531" name="4 Título"/>
          <p:cNvSpPr>
            <a:spLocks noGrp="1"/>
          </p:cNvSpPr>
          <p:nvPr>
            <p:ph type="title"/>
          </p:nvPr>
        </p:nvSpPr>
        <p:spPr>
          <a:xfrm>
            <a:off x="1231902" y="195564"/>
            <a:ext cx="6946900" cy="857250"/>
          </a:xfrm>
        </p:spPr>
        <p:txBody>
          <a:bodyPr>
            <a:normAutofit fontScale="90000"/>
          </a:bodyPr>
          <a:lstStyle/>
          <a:p>
            <a:r>
              <a:rPr lang="en-US" sz="4000" dirty="0" smtClean="0">
                <a:latin typeface="Avenir Heavy"/>
                <a:cs typeface="Avenir Heavy"/>
              </a:rPr>
              <a:t>Systems and Cardiac Surgery</a:t>
            </a:r>
            <a:endParaRPr lang="en-US" sz="4000" dirty="0">
              <a:latin typeface="Avenir Heavy"/>
              <a:cs typeface="Avenir Heavy"/>
            </a:endParaRPr>
          </a:p>
        </p:txBody>
      </p:sp>
      <p:sp>
        <p:nvSpPr>
          <p:cNvPr id="22532" name="7 Marcador de contenido"/>
          <p:cNvSpPr>
            <a:spLocks noGrp="1"/>
          </p:cNvSpPr>
          <p:nvPr>
            <p:ph idx="1"/>
          </p:nvPr>
        </p:nvSpPr>
        <p:spPr>
          <a:xfrm>
            <a:off x="14748" y="1313717"/>
            <a:ext cx="9144000" cy="1050131"/>
          </a:xfrm>
        </p:spPr>
        <p:txBody>
          <a:bodyPr>
            <a:normAutofit/>
          </a:bodyPr>
          <a:lstStyle/>
          <a:p>
            <a:pPr algn="ctr">
              <a:buNone/>
            </a:pPr>
            <a:r>
              <a:rPr lang="en-US" sz="1700" dirty="0">
                <a:latin typeface="Avenir Book"/>
                <a:cs typeface="Avenir Book"/>
              </a:rPr>
              <a:t>Collection of  </a:t>
            </a:r>
            <a:r>
              <a:rPr lang="en-US" sz="1700" b="1" dirty="0">
                <a:latin typeface="Avenir Book"/>
                <a:cs typeface="Avenir Book"/>
              </a:rPr>
              <a:t>linked</a:t>
            </a:r>
            <a:r>
              <a:rPr lang="en-US" sz="1700" dirty="0">
                <a:latin typeface="Avenir Book"/>
                <a:cs typeface="Avenir Book"/>
              </a:rPr>
              <a:t> individual elements with </a:t>
            </a:r>
            <a:r>
              <a:rPr lang="en-US" sz="1700" b="1" dirty="0">
                <a:latin typeface="Avenir Book"/>
                <a:cs typeface="Avenir Book"/>
              </a:rPr>
              <a:t>emerging properties </a:t>
            </a:r>
            <a:r>
              <a:rPr lang="en-US" sz="1700" dirty="0">
                <a:latin typeface="Avenir Book"/>
                <a:cs typeface="Avenir Book"/>
              </a:rPr>
              <a:t>that can not be attributed to each element considered separately.</a:t>
            </a:r>
          </a:p>
          <a:p>
            <a:pPr algn="ctr">
              <a:buNone/>
            </a:pPr>
            <a:endParaRPr lang="en-US" sz="1700" dirty="0">
              <a:latin typeface="Avenir Book"/>
              <a:cs typeface="Avenir Book"/>
            </a:endParaRPr>
          </a:p>
        </p:txBody>
      </p:sp>
      <p:pic>
        <p:nvPicPr>
          <p:cNvPr id="293890" name="Picture 2" descr="http://www.aeronautics.hut.fi/images/A380.jpg"/>
          <p:cNvPicPr>
            <a:picLocks noChangeAspect="1" noChangeArrowheads="1"/>
          </p:cNvPicPr>
          <p:nvPr/>
        </p:nvPicPr>
        <p:blipFill>
          <a:blip r:embed="rId2" cstate="print"/>
          <a:srcRect/>
          <a:stretch>
            <a:fillRect/>
          </a:stretch>
        </p:blipFill>
        <p:spPr bwMode="auto">
          <a:xfrm>
            <a:off x="1512888" y="1982394"/>
            <a:ext cx="6075362" cy="29932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7947255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93890"/>
                                        </p:tgtEl>
                                        <p:attrNameLst>
                                          <p:attrName>style.visibility</p:attrName>
                                        </p:attrNameLst>
                                      </p:cBhvr>
                                      <p:to>
                                        <p:strVal val="visible"/>
                                      </p:to>
                                    </p:set>
                                    <p:animEffect transition="in" filter="box(out)">
                                      <p:cBhvr>
                                        <p:cTn id="7" dur="500"/>
                                        <p:tgtEl>
                                          <p:spTgt spid="293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Inhaltsplatzhalter 2"/>
          <p:cNvSpPr>
            <a:spLocks noGrp="1"/>
          </p:cNvSpPr>
          <p:nvPr>
            <p:ph idx="1"/>
          </p:nvPr>
        </p:nvSpPr>
        <p:spPr/>
        <p:txBody>
          <a:bodyPr/>
          <a:lstStyle/>
          <a:p>
            <a:endParaRPr lang="de-DE" smtClean="0">
              <a:latin typeface="Tahoma" charset="0"/>
            </a:endParaRPr>
          </a:p>
        </p:txBody>
      </p:sp>
      <p:pic>
        <p:nvPicPr>
          <p:cNvPr id="126979" name="Picture 2" descr="C:\Users\Dr. Paul Libera\Desktop\CoreValve\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hteck 3"/>
          <p:cNvSpPr/>
          <p:nvPr/>
        </p:nvSpPr>
        <p:spPr>
          <a:xfrm>
            <a:off x="616730" y="4125526"/>
            <a:ext cx="2679038" cy="769437"/>
          </a:xfrm>
          <a:prstGeom prst="rect">
            <a:avLst/>
          </a:prstGeom>
          <a:noFill/>
        </p:spPr>
        <p:txBody>
          <a:bodyPr wrap="none" lIns="76197" tIns="38098" rIns="76197" bIns="38098">
            <a:spAutoFit/>
          </a:bodyPr>
          <a:lstStyle/>
          <a:p>
            <a:pPr algn="ctr">
              <a:defRPr/>
            </a:pPr>
            <a:r>
              <a:rPr lang="de-DE" sz="45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Book"/>
                <a:cs typeface="Avenir Book"/>
              </a:rPr>
              <a:t>The Team</a:t>
            </a:r>
          </a:p>
        </p:txBody>
      </p:sp>
    </p:spTree>
    <p:extLst>
      <p:ext uri="{BB962C8B-B14F-4D97-AF65-F5344CB8AC3E}">
        <p14:creationId xmlns:p14="http://schemas.microsoft.com/office/powerpoint/2010/main" val="4060238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19488" y="331516"/>
            <a:ext cx="8779494" cy="815604"/>
          </a:xfrm>
          <a:prstGeom prst="rect">
            <a:avLst/>
          </a:prstGeom>
        </p:spPr>
        <p:txBody>
          <a:bodyPr wrap="square" lIns="76197" tIns="38098" rIns="76197" bIns="38098">
            <a:spAutoFit/>
          </a:bodyPr>
          <a:lstStyle/>
          <a:p>
            <a:pPr algn="ctr"/>
            <a:r>
              <a:rPr lang="en-GB" sz="2400" dirty="0">
                <a:latin typeface="Avenir Heavy"/>
                <a:cs typeface="Avenir Heavy"/>
              </a:rPr>
              <a:t>WHICH FACTORS WILL INFLUENCE OUR SURGEONS PRACTICE? </a:t>
            </a:r>
          </a:p>
        </p:txBody>
      </p:sp>
      <p:sp>
        <p:nvSpPr>
          <p:cNvPr id="5" name="CuadroTexto 4"/>
          <p:cNvSpPr txBox="1"/>
          <p:nvPr/>
        </p:nvSpPr>
        <p:spPr>
          <a:xfrm>
            <a:off x="219488" y="2329887"/>
            <a:ext cx="8819518" cy="1200328"/>
          </a:xfrm>
          <a:prstGeom prst="rect">
            <a:avLst/>
          </a:prstGeom>
          <a:noFill/>
        </p:spPr>
        <p:txBody>
          <a:bodyPr wrap="none" rtlCol="0">
            <a:spAutoFit/>
          </a:bodyPr>
          <a:lstStyle/>
          <a:p>
            <a:r>
              <a:rPr lang="en-GB" sz="2400" dirty="0" smtClean="0">
                <a:latin typeface="Avenir Book"/>
                <a:cs typeface="Avenir Book"/>
              </a:rPr>
              <a:t>USA training: from conventional to new shorter training</a:t>
            </a:r>
          </a:p>
          <a:p>
            <a:r>
              <a:rPr lang="en-GB" sz="2400" dirty="0" smtClean="0">
                <a:latin typeface="Avenir Book"/>
                <a:cs typeface="Avenir Book"/>
              </a:rPr>
              <a:t>EU: diversity of diplomas, time and curriculum to do THE SAME</a:t>
            </a:r>
          </a:p>
          <a:p>
            <a:endParaRPr lang="en-GB" sz="2400" dirty="0">
              <a:latin typeface="Avenir Book"/>
              <a:cs typeface="Avenir Book"/>
            </a:endParaRPr>
          </a:p>
        </p:txBody>
      </p:sp>
    </p:spTree>
    <p:extLst>
      <p:ext uri="{BB962C8B-B14F-4D97-AF65-F5344CB8AC3E}">
        <p14:creationId xmlns:p14="http://schemas.microsoft.com/office/powerpoint/2010/main" val="32743372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320009" y="171093"/>
            <a:ext cx="8580234" cy="830997"/>
          </a:xfrm>
          <a:prstGeom prst="rect">
            <a:avLst/>
          </a:prstGeom>
        </p:spPr>
        <p:txBody>
          <a:bodyPr wrap="square">
            <a:spAutoFit/>
          </a:bodyPr>
          <a:lstStyle/>
          <a:p>
            <a:pPr algn="just"/>
            <a:r>
              <a:rPr lang="en-GB" sz="2400" b="1" dirty="0"/>
              <a:t>The Examination in Cardiothoracic Surgery </a:t>
            </a:r>
            <a:endParaRPr lang="es-ES" sz="2400" b="1" dirty="0"/>
          </a:p>
          <a:p>
            <a:pPr algn="just"/>
            <a:r>
              <a:rPr lang="en-GB" sz="2400" dirty="0">
                <a:latin typeface="Avenir Heavy"/>
                <a:cs typeface="Avenir Heavy"/>
              </a:rPr>
              <a:t> </a:t>
            </a:r>
            <a:endParaRPr lang="es-ES" sz="2400" dirty="0">
              <a:latin typeface="Avenir Book"/>
              <a:cs typeface="Avenir Book"/>
            </a:endParaRPr>
          </a:p>
        </p:txBody>
      </p:sp>
      <p:pic>
        <p:nvPicPr>
          <p:cNvPr id="6" name="Imagen 5"/>
          <p:cNvPicPr>
            <a:picLocks noChangeAspect="1"/>
          </p:cNvPicPr>
          <p:nvPr/>
        </p:nvPicPr>
        <p:blipFill>
          <a:blip r:embed="rId2"/>
          <a:stretch>
            <a:fillRect/>
          </a:stretch>
        </p:blipFill>
        <p:spPr>
          <a:xfrm>
            <a:off x="8116949" y="171093"/>
            <a:ext cx="653291" cy="818681"/>
          </a:xfrm>
          <a:prstGeom prst="rect">
            <a:avLst/>
          </a:prstGeom>
          <a:ln>
            <a:noFill/>
          </a:ln>
          <a:effectLst>
            <a:softEdge rad="112500"/>
          </a:effectLst>
        </p:spPr>
      </p:pic>
      <p:pic>
        <p:nvPicPr>
          <p:cNvPr id="7" name="Bild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0031" y="1540700"/>
            <a:ext cx="7160196" cy="28829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p:cNvSpPr txBox="1"/>
          <p:nvPr/>
        </p:nvSpPr>
        <p:spPr>
          <a:xfrm>
            <a:off x="2140058" y="4585102"/>
            <a:ext cx="5593761" cy="400110"/>
          </a:xfrm>
          <a:prstGeom prst="rect">
            <a:avLst/>
          </a:prstGeom>
          <a:noFill/>
        </p:spPr>
        <p:txBody>
          <a:bodyPr wrap="none" rtlCol="0">
            <a:spAutoFit/>
          </a:bodyPr>
          <a:lstStyle/>
          <a:p>
            <a:r>
              <a:rPr lang="en-GB" sz="2000" dirty="0" smtClean="0">
                <a:latin typeface="Avenir Book"/>
                <a:cs typeface="Avenir Book"/>
              </a:rPr>
              <a:t>Mitral replacement…you also wish to not do it?</a:t>
            </a:r>
            <a:endParaRPr lang="en-GB" sz="2000" dirty="0">
              <a:latin typeface="Avenir Book"/>
              <a:cs typeface="Avenir Book"/>
            </a:endParaRPr>
          </a:p>
        </p:txBody>
      </p:sp>
    </p:spTree>
    <p:extLst>
      <p:ext uri="{BB962C8B-B14F-4D97-AF65-F5344CB8AC3E}">
        <p14:creationId xmlns:p14="http://schemas.microsoft.com/office/powerpoint/2010/main" val="74228844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825786" y="1613758"/>
            <a:ext cx="2786082" cy="3750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endParaRPr lang="en-US">
              <a:solidFill>
                <a:schemeClr val="tx1"/>
              </a:solidFill>
              <a:latin typeface="Avenir Book"/>
              <a:cs typeface="Avenir Book"/>
            </a:endParaRPr>
          </a:p>
        </p:txBody>
      </p:sp>
      <p:sp>
        <p:nvSpPr>
          <p:cNvPr id="16" name="TextBox 15"/>
          <p:cNvSpPr txBox="1"/>
          <p:nvPr/>
        </p:nvSpPr>
        <p:spPr>
          <a:xfrm>
            <a:off x="928663" y="1607337"/>
            <a:ext cx="2684468" cy="353939"/>
          </a:xfrm>
          <a:prstGeom prst="rect">
            <a:avLst/>
          </a:prstGeom>
          <a:noFill/>
        </p:spPr>
        <p:txBody>
          <a:bodyPr wrap="none" lIns="76197" tIns="38098" rIns="76197" bIns="38098" rtlCol="0">
            <a:spAutoFit/>
          </a:bodyPr>
          <a:lstStyle/>
          <a:p>
            <a:r>
              <a:rPr lang="en-US" dirty="0" smtClean="0">
                <a:latin typeface="Avenir Book"/>
                <a:cs typeface="Avenir Book"/>
              </a:rPr>
              <a:t>Department of Medicine</a:t>
            </a:r>
            <a:endParaRPr lang="en-US" dirty="0">
              <a:latin typeface="Avenir Book"/>
              <a:cs typeface="Avenir Book"/>
            </a:endParaRPr>
          </a:p>
        </p:txBody>
      </p:sp>
      <p:pic>
        <p:nvPicPr>
          <p:cNvPr id="2051" name="Picture 3" descr="G:\FOTOGRAFIAS\Fotografías del Hospital Clinic\antigues\quir•fan 03.jpg"/>
          <p:cNvPicPr>
            <a:picLocks noChangeAspect="1" noChangeArrowheads="1"/>
          </p:cNvPicPr>
          <p:nvPr/>
        </p:nvPicPr>
        <p:blipFill>
          <a:blip r:embed="rId2" cstate="print"/>
          <a:srcRect/>
          <a:stretch>
            <a:fillRect/>
          </a:stretch>
        </p:blipFill>
        <p:spPr bwMode="auto">
          <a:xfrm>
            <a:off x="4786314" y="2918796"/>
            <a:ext cx="3378578" cy="1994300"/>
          </a:xfrm>
          <a:prstGeom prst="rect">
            <a:avLst/>
          </a:prstGeom>
          <a:ln>
            <a:noFill/>
          </a:ln>
          <a:effectLst>
            <a:outerShdw blurRad="292100" dist="139700" dir="2700000" algn="tl" rotWithShape="0">
              <a:srgbClr val="333333">
                <a:alpha val="65000"/>
              </a:srgbClr>
            </a:outerShdw>
          </a:effectLst>
        </p:spPr>
      </p:pic>
      <p:pic>
        <p:nvPicPr>
          <p:cNvPr id="2052" name="Picture 4" descr="G:\FOTOGRAFIAS\Fotografías del Hospital Clinic\antigues\sala05 - enfermeria.jpg"/>
          <p:cNvPicPr>
            <a:picLocks noChangeAspect="1" noChangeArrowheads="1"/>
          </p:cNvPicPr>
          <p:nvPr/>
        </p:nvPicPr>
        <p:blipFill>
          <a:blip r:embed="rId3" cstate="print"/>
          <a:srcRect/>
          <a:stretch>
            <a:fillRect/>
          </a:stretch>
        </p:blipFill>
        <p:spPr bwMode="auto">
          <a:xfrm>
            <a:off x="4786316" y="936392"/>
            <a:ext cx="3357585" cy="1722831"/>
          </a:xfrm>
          <a:prstGeom prst="rect">
            <a:avLst/>
          </a:prstGeom>
          <a:ln>
            <a:noFill/>
          </a:ln>
          <a:effectLst>
            <a:outerShdw blurRad="292100" dist="139700" dir="2700000" algn="tl" rotWithShape="0">
              <a:srgbClr val="333333">
                <a:alpha val="65000"/>
              </a:srgbClr>
            </a:outerShdw>
          </a:effectLst>
        </p:spPr>
      </p:pic>
      <p:sp>
        <p:nvSpPr>
          <p:cNvPr id="20" name="Rectangle 19"/>
          <p:cNvSpPr/>
          <p:nvPr/>
        </p:nvSpPr>
        <p:spPr>
          <a:xfrm>
            <a:off x="785786" y="3844055"/>
            <a:ext cx="2786082" cy="3750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endParaRPr lang="en-US">
              <a:solidFill>
                <a:schemeClr val="tx1"/>
              </a:solidFill>
              <a:latin typeface="Avenir Book"/>
              <a:cs typeface="Avenir Book"/>
            </a:endParaRPr>
          </a:p>
        </p:txBody>
      </p:sp>
      <p:sp>
        <p:nvSpPr>
          <p:cNvPr id="21" name="TextBox 20"/>
          <p:cNvSpPr txBox="1"/>
          <p:nvPr/>
        </p:nvSpPr>
        <p:spPr>
          <a:xfrm>
            <a:off x="928663" y="3857634"/>
            <a:ext cx="2513503" cy="353939"/>
          </a:xfrm>
          <a:prstGeom prst="rect">
            <a:avLst/>
          </a:prstGeom>
          <a:noFill/>
        </p:spPr>
        <p:txBody>
          <a:bodyPr wrap="none" lIns="76197" tIns="38098" rIns="76197" bIns="38098" rtlCol="0">
            <a:spAutoFit/>
          </a:bodyPr>
          <a:lstStyle/>
          <a:p>
            <a:r>
              <a:rPr lang="en-US" dirty="0" smtClean="0">
                <a:latin typeface="Avenir Book"/>
                <a:cs typeface="Avenir Book"/>
              </a:rPr>
              <a:t>Department of Surgery</a:t>
            </a:r>
            <a:endParaRPr lang="en-US" dirty="0">
              <a:latin typeface="Avenir Book"/>
              <a:cs typeface="Avenir Book"/>
            </a:endParaRPr>
          </a:p>
        </p:txBody>
      </p:sp>
      <p:sp>
        <p:nvSpPr>
          <p:cNvPr id="22" name="Rectangle 21"/>
          <p:cNvSpPr/>
          <p:nvPr/>
        </p:nvSpPr>
        <p:spPr>
          <a:xfrm>
            <a:off x="642910" y="1224226"/>
            <a:ext cx="3357586" cy="12858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r>
              <a:rPr lang="en-US" dirty="0" smtClean="0">
                <a:solidFill>
                  <a:schemeClr val="tx1"/>
                </a:solidFill>
                <a:latin typeface="Avenir Book"/>
                <a:cs typeface="Avenir Book"/>
              </a:rPr>
              <a:t>SERVICES  OF CARDIOLOGY</a:t>
            </a:r>
          </a:p>
          <a:p>
            <a:pPr algn="ctr"/>
            <a:r>
              <a:rPr lang="en-US" dirty="0" smtClean="0">
                <a:solidFill>
                  <a:schemeClr val="tx1"/>
                </a:solidFill>
                <a:latin typeface="Avenir Book"/>
                <a:cs typeface="Avenir Book"/>
              </a:rPr>
              <a:t>AND</a:t>
            </a:r>
          </a:p>
          <a:p>
            <a:pPr algn="ctr"/>
            <a:r>
              <a:rPr lang="en-US" dirty="0" smtClean="0">
                <a:solidFill>
                  <a:schemeClr val="tx1"/>
                </a:solidFill>
                <a:latin typeface="Avenir Book"/>
                <a:cs typeface="Avenir Book"/>
              </a:rPr>
              <a:t>CARDIOVASCULAR SURGERY</a:t>
            </a:r>
            <a:endParaRPr lang="en-US" dirty="0">
              <a:solidFill>
                <a:schemeClr val="tx1"/>
              </a:solidFill>
              <a:latin typeface="Avenir Book"/>
              <a:cs typeface="Avenir Book"/>
            </a:endParaRPr>
          </a:p>
        </p:txBody>
      </p:sp>
      <p:sp>
        <p:nvSpPr>
          <p:cNvPr id="23" name="Rectangle 22"/>
          <p:cNvSpPr/>
          <p:nvPr/>
        </p:nvSpPr>
        <p:spPr>
          <a:xfrm>
            <a:off x="642910" y="3440194"/>
            <a:ext cx="3357586" cy="12858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r>
              <a:rPr lang="en-US" dirty="0" smtClean="0">
                <a:solidFill>
                  <a:schemeClr val="tx1"/>
                </a:solidFill>
                <a:latin typeface="Avenir Book"/>
                <a:cs typeface="Avenir Book"/>
              </a:rPr>
              <a:t>INSTITUTES </a:t>
            </a:r>
          </a:p>
          <a:p>
            <a:pPr algn="ctr"/>
            <a:r>
              <a:rPr lang="en-US" dirty="0" smtClean="0">
                <a:solidFill>
                  <a:schemeClr val="tx1"/>
                </a:solidFill>
                <a:latin typeface="Avenir Book"/>
                <a:cs typeface="Avenir Book"/>
              </a:rPr>
              <a:t>OF </a:t>
            </a:r>
          </a:p>
          <a:p>
            <a:pPr algn="ctr"/>
            <a:r>
              <a:rPr lang="en-US" dirty="0" smtClean="0">
                <a:solidFill>
                  <a:schemeClr val="tx1"/>
                </a:solidFill>
                <a:latin typeface="Avenir Book"/>
                <a:cs typeface="Avenir Book"/>
              </a:rPr>
              <a:t>CARDIOVASCULAR</a:t>
            </a:r>
          </a:p>
          <a:p>
            <a:pPr algn="ctr"/>
            <a:r>
              <a:rPr lang="en-US" dirty="0" smtClean="0">
                <a:solidFill>
                  <a:schemeClr val="tx1"/>
                </a:solidFill>
                <a:latin typeface="Avenir Book"/>
                <a:cs typeface="Avenir Book"/>
              </a:rPr>
              <a:t>DISEASES</a:t>
            </a:r>
            <a:endParaRPr lang="en-US" dirty="0">
              <a:solidFill>
                <a:schemeClr val="tx1"/>
              </a:solidFill>
              <a:latin typeface="Avenir Book"/>
              <a:cs typeface="Avenir Book"/>
            </a:endParaRPr>
          </a:p>
        </p:txBody>
      </p:sp>
      <p:sp>
        <p:nvSpPr>
          <p:cNvPr id="24" name="Striped Right Arrow 23"/>
          <p:cNvSpPr/>
          <p:nvPr/>
        </p:nvSpPr>
        <p:spPr>
          <a:xfrm rot="5400000">
            <a:off x="1875215" y="2571750"/>
            <a:ext cx="750099" cy="64294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endParaRPr lang="en-US">
              <a:solidFill>
                <a:schemeClr val="tx1"/>
              </a:solidFill>
              <a:latin typeface="Avenir Book"/>
              <a:cs typeface="Avenir Book"/>
            </a:endParaRPr>
          </a:p>
        </p:txBody>
      </p:sp>
      <p:sp>
        <p:nvSpPr>
          <p:cNvPr id="11" name="4 Título"/>
          <p:cNvSpPr txBox="1">
            <a:spLocks/>
          </p:cNvSpPr>
          <p:nvPr/>
        </p:nvSpPr>
        <p:spPr>
          <a:xfrm>
            <a:off x="865188" y="-38324"/>
            <a:ext cx="7772400" cy="857250"/>
          </a:xfrm>
          <a:prstGeom prst="rect">
            <a:avLst/>
          </a:prstGeom>
        </p:spPr>
        <p:txBody>
          <a:bodyPr lIns="76197" tIns="38098" rIns="76197" bIns="38098"/>
          <a:lstStyle/>
          <a:p>
            <a:pPr marL="45718" algn="r" defTabSz="761970">
              <a:spcBef>
                <a:spcPct val="0"/>
              </a:spcBef>
              <a:defRPr/>
            </a:pPr>
            <a:r>
              <a:rPr lang="en-US" sz="3000" dirty="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Arial" charset="0"/>
                <a:ea typeface="+mj-ea"/>
                <a:cs typeface="Arial" charset="0"/>
              </a:rPr>
              <a:t>Reductionism:</a:t>
            </a:r>
            <a:br>
              <a:rPr lang="en-US" sz="3000" dirty="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Arial" charset="0"/>
                <a:ea typeface="+mj-ea"/>
                <a:cs typeface="Arial" charset="0"/>
              </a:rPr>
            </a:br>
            <a:r>
              <a:rPr lang="en-US" sz="2300" dirty="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Arial" charset="0"/>
                <a:ea typeface="+mj-ea"/>
                <a:cs typeface="Arial" charset="0"/>
              </a:rPr>
              <a:t>the hospital´s approach</a:t>
            </a:r>
          </a:p>
        </p:txBody>
      </p:sp>
    </p:spTree>
    <p:extLst>
      <p:ext uri="{BB962C8B-B14F-4D97-AF65-F5344CB8AC3E}">
        <p14:creationId xmlns:p14="http://schemas.microsoft.com/office/powerpoint/2010/main" val="24685839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ambiar las palabra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285750"/>
            <a:ext cx="6096000" cy="4572000"/>
          </a:xfrm>
          <a:prstGeom prst="rect">
            <a:avLst/>
          </a:prstGeom>
        </p:spPr>
      </p:pic>
    </p:spTree>
    <p:extLst>
      <p:ext uri="{BB962C8B-B14F-4D97-AF65-F5344CB8AC3E}">
        <p14:creationId xmlns:p14="http://schemas.microsoft.com/office/powerpoint/2010/main" val="12480343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1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FOTOGRAFIAS\Fotografías del Hospital Clinic\Fotos quirúrgicas antiguas y 2004\Fotos quirurgicas\DSC00050.JPG"/>
          <p:cNvPicPr>
            <a:picLocks noChangeAspect="1" noChangeArrowheads="1"/>
          </p:cNvPicPr>
          <p:nvPr/>
        </p:nvPicPr>
        <p:blipFill>
          <a:blip r:embed="rId2" cstate="print"/>
          <a:srcRect/>
          <a:stretch>
            <a:fillRect/>
          </a:stretch>
        </p:blipFill>
        <p:spPr bwMode="auto">
          <a:xfrm>
            <a:off x="1714481" y="750082"/>
            <a:ext cx="5818214" cy="3272746"/>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357158" y="4232684"/>
            <a:ext cx="2214578" cy="642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endParaRPr lang="en-US" sz="1400">
              <a:latin typeface="Avenir Book"/>
              <a:cs typeface="Avenir Book"/>
            </a:endParaRPr>
          </a:p>
        </p:txBody>
      </p:sp>
      <p:sp>
        <p:nvSpPr>
          <p:cNvPr id="6" name="TextBox 5"/>
          <p:cNvSpPr txBox="1"/>
          <p:nvPr/>
        </p:nvSpPr>
        <p:spPr>
          <a:xfrm>
            <a:off x="586804" y="4232683"/>
            <a:ext cx="1699056" cy="630938"/>
          </a:xfrm>
          <a:prstGeom prst="rect">
            <a:avLst/>
          </a:prstGeom>
          <a:noFill/>
        </p:spPr>
        <p:txBody>
          <a:bodyPr wrap="none" lIns="76197" tIns="38098" rIns="76197" bIns="38098" rtlCol="0">
            <a:spAutoFit/>
          </a:bodyPr>
          <a:lstStyle/>
          <a:p>
            <a:pPr algn="ctr"/>
            <a:r>
              <a:rPr lang="en-US" sz="1200" dirty="0" smtClean="0">
                <a:solidFill>
                  <a:schemeClr val="bg1"/>
                </a:solidFill>
                <a:latin typeface="Avenir Book"/>
                <a:cs typeface="Avenir Book"/>
              </a:rPr>
              <a:t>MYOCARDIAL </a:t>
            </a:r>
          </a:p>
          <a:p>
            <a:pPr algn="ctr"/>
            <a:r>
              <a:rPr lang="en-US" sz="1200" dirty="0" smtClean="0">
                <a:solidFill>
                  <a:schemeClr val="bg1"/>
                </a:solidFill>
                <a:latin typeface="Avenir Book"/>
                <a:cs typeface="Avenir Book"/>
              </a:rPr>
              <a:t>REVASCULARIZATION</a:t>
            </a:r>
          </a:p>
          <a:p>
            <a:pPr algn="ctr"/>
            <a:r>
              <a:rPr lang="en-US" sz="1200" dirty="0" smtClean="0">
                <a:solidFill>
                  <a:schemeClr val="bg1"/>
                </a:solidFill>
                <a:latin typeface="Avenir Book"/>
                <a:cs typeface="Avenir Book"/>
              </a:rPr>
              <a:t>UNIT</a:t>
            </a:r>
            <a:endParaRPr lang="en-US" sz="1200" dirty="0">
              <a:solidFill>
                <a:schemeClr val="bg1"/>
              </a:solidFill>
              <a:latin typeface="Avenir Book"/>
              <a:cs typeface="Avenir Book"/>
            </a:endParaRPr>
          </a:p>
        </p:txBody>
      </p:sp>
      <p:sp>
        <p:nvSpPr>
          <p:cNvPr id="7" name="Rectangle 6"/>
          <p:cNvSpPr/>
          <p:nvPr/>
        </p:nvSpPr>
        <p:spPr>
          <a:xfrm>
            <a:off x="2714613" y="4232684"/>
            <a:ext cx="1357322" cy="642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endParaRPr lang="en-US" sz="1400">
              <a:latin typeface="Avenir Book"/>
              <a:cs typeface="Avenir Book"/>
            </a:endParaRPr>
          </a:p>
        </p:txBody>
      </p:sp>
      <p:sp>
        <p:nvSpPr>
          <p:cNvPr id="8" name="TextBox 7"/>
          <p:cNvSpPr txBox="1"/>
          <p:nvPr/>
        </p:nvSpPr>
        <p:spPr>
          <a:xfrm>
            <a:off x="2967650" y="4232683"/>
            <a:ext cx="820731" cy="630938"/>
          </a:xfrm>
          <a:prstGeom prst="rect">
            <a:avLst/>
          </a:prstGeom>
          <a:noFill/>
        </p:spPr>
        <p:txBody>
          <a:bodyPr wrap="none" lIns="76197" tIns="38098" rIns="76197" bIns="38098" rtlCol="0">
            <a:spAutoFit/>
          </a:bodyPr>
          <a:lstStyle/>
          <a:p>
            <a:pPr algn="ctr"/>
            <a:r>
              <a:rPr lang="en-US" sz="1200" dirty="0" smtClean="0">
                <a:solidFill>
                  <a:schemeClr val="bg1"/>
                </a:solidFill>
                <a:latin typeface="Avenir Book"/>
                <a:cs typeface="Avenir Book"/>
              </a:rPr>
              <a:t>VALVE </a:t>
            </a:r>
          </a:p>
          <a:p>
            <a:pPr algn="ctr"/>
            <a:r>
              <a:rPr lang="en-US" sz="1200" dirty="0" smtClean="0">
                <a:solidFill>
                  <a:schemeClr val="bg1"/>
                </a:solidFill>
                <a:latin typeface="Avenir Book"/>
                <a:cs typeface="Avenir Book"/>
              </a:rPr>
              <a:t>THERAPY</a:t>
            </a:r>
          </a:p>
          <a:p>
            <a:pPr algn="ctr"/>
            <a:r>
              <a:rPr lang="en-US" sz="1200" dirty="0" smtClean="0">
                <a:solidFill>
                  <a:schemeClr val="bg1"/>
                </a:solidFill>
                <a:latin typeface="Avenir Book"/>
                <a:cs typeface="Avenir Book"/>
              </a:rPr>
              <a:t>UNIT</a:t>
            </a:r>
            <a:endParaRPr lang="en-US" sz="1200" dirty="0">
              <a:solidFill>
                <a:schemeClr val="bg1"/>
              </a:solidFill>
              <a:latin typeface="Avenir Book"/>
              <a:cs typeface="Avenir Book"/>
            </a:endParaRPr>
          </a:p>
        </p:txBody>
      </p:sp>
      <p:sp>
        <p:nvSpPr>
          <p:cNvPr id="9" name="Rectangle 8"/>
          <p:cNvSpPr/>
          <p:nvPr/>
        </p:nvSpPr>
        <p:spPr>
          <a:xfrm>
            <a:off x="4214810" y="4232684"/>
            <a:ext cx="2571768" cy="642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endParaRPr lang="en-US" sz="1400">
              <a:latin typeface="Avenir Book"/>
              <a:cs typeface="Avenir Book"/>
            </a:endParaRPr>
          </a:p>
        </p:txBody>
      </p:sp>
      <p:sp>
        <p:nvSpPr>
          <p:cNvPr id="10" name="TextBox 9"/>
          <p:cNvSpPr txBox="1"/>
          <p:nvPr/>
        </p:nvSpPr>
        <p:spPr>
          <a:xfrm>
            <a:off x="4610672" y="4232683"/>
            <a:ext cx="1698285" cy="630938"/>
          </a:xfrm>
          <a:prstGeom prst="rect">
            <a:avLst/>
          </a:prstGeom>
          <a:noFill/>
        </p:spPr>
        <p:txBody>
          <a:bodyPr wrap="none" lIns="76197" tIns="38098" rIns="76197" bIns="38098" rtlCol="0">
            <a:spAutoFit/>
          </a:bodyPr>
          <a:lstStyle/>
          <a:p>
            <a:pPr algn="ctr"/>
            <a:r>
              <a:rPr lang="en-US" sz="1200" dirty="0" smtClean="0">
                <a:solidFill>
                  <a:schemeClr val="bg1"/>
                </a:solidFill>
                <a:latin typeface="Avenir Book"/>
                <a:cs typeface="Avenir Book"/>
              </a:rPr>
              <a:t>HEART  FAILURE AND </a:t>
            </a:r>
          </a:p>
          <a:p>
            <a:pPr algn="ctr"/>
            <a:r>
              <a:rPr lang="en-US" sz="1200" dirty="0" smtClean="0">
                <a:solidFill>
                  <a:schemeClr val="bg1"/>
                </a:solidFill>
                <a:latin typeface="Avenir Book"/>
                <a:cs typeface="Avenir Book"/>
              </a:rPr>
              <a:t>TRANSPLANTATION</a:t>
            </a:r>
          </a:p>
          <a:p>
            <a:pPr algn="ctr"/>
            <a:r>
              <a:rPr lang="en-US" sz="1200" dirty="0" smtClean="0">
                <a:solidFill>
                  <a:schemeClr val="bg1"/>
                </a:solidFill>
                <a:latin typeface="Avenir Book"/>
                <a:cs typeface="Avenir Book"/>
              </a:rPr>
              <a:t>UNIT</a:t>
            </a:r>
            <a:endParaRPr lang="en-US" sz="1200" dirty="0">
              <a:solidFill>
                <a:schemeClr val="bg1"/>
              </a:solidFill>
              <a:latin typeface="Avenir Book"/>
              <a:cs typeface="Avenir Book"/>
            </a:endParaRPr>
          </a:p>
        </p:txBody>
      </p:sp>
      <p:sp>
        <p:nvSpPr>
          <p:cNvPr id="11" name="Rectangle 10"/>
          <p:cNvSpPr/>
          <p:nvPr/>
        </p:nvSpPr>
        <p:spPr>
          <a:xfrm>
            <a:off x="6842776" y="4232684"/>
            <a:ext cx="1586876" cy="642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endParaRPr lang="en-US" sz="1400">
              <a:latin typeface="Avenir Book"/>
              <a:cs typeface="Avenir Book"/>
            </a:endParaRPr>
          </a:p>
        </p:txBody>
      </p:sp>
      <p:sp>
        <p:nvSpPr>
          <p:cNvPr id="12" name="TextBox 11"/>
          <p:cNvSpPr txBox="1"/>
          <p:nvPr/>
        </p:nvSpPr>
        <p:spPr>
          <a:xfrm>
            <a:off x="6952510" y="4283722"/>
            <a:ext cx="1385482" cy="507827"/>
          </a:xfrm>
          <a:prstGeom prst="rect">
            <a:avLst/>
          </a:prstGeom>
          <a:noFill/>
        </p:spPr>
        <p:txBody>
          <a:bodyPr wrap="none" lIns="76197" tIns="38098" rIns="76197" bIns="38098" rtlCol="0">
            <a:spAutoFit/>
          </a:bodyPr>
          <a:lstStyle/>
          <a:p>
            <a:pPr algn="ctr"/>
            <a:r>
              <a:rPr lang="en-US" sz="1400" dirty="0" smtClean="0">
                <a:solidFill>
                  <a:schemeClr val="bg1"/>
                </a:solidFill>
                <a:latin typeface="Avenir Book"/>
                <a:cs typeface="Avenir Book"/>
              </a:rPr>
              <a:t>ARRHYTHMIAS</a:t>
            </a:r>
          </a:p>
          <a:p>
            <a:pPr algn="ctr"/>
            <a:r>
              <a:rPr lang="en-US" sz="1400" dirty="0" smtClean="0">
                <a:solidFill>
                  <a:schemeClr val="bg1"/>
                </a:solidFill>
                <a:latin typeface="Avenir Book"/>
                <a:cs typeface="Avenir Book"/>
              </a:rPr>
              <a:t>UNIT</a:t>
            </a:r>
            <a:endParaRPr lang="en-US" sz="1400" dirty="0">
              <a:solidFill>
                <a:schemeClr val="bg1"/>
              </a:solidFill>
              <a:latin typeface="Avenir Book"/>
              <a:cs typeface="Avenir Book"/>
            </a:endParaRPr>
          </a:p>
        </p:txBody>
      </p:sp>
      <p:sp>
        <p:nvSpPr>
          <p:cNvPr id="13" name="Rectangle 12"/>
          <p:cNvSpPr/>
          <p:nvPr/>
        </p:nvSpPr>
        <p:spPr>
          <a:xfrm>
            <a:off x="8501090" y="4232684"/>
            <a:ext cx="142876" cy="642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endParaRPr lang="en-US" sz="1400">
              <a:latin typeface="Avenir Book"/>
              <a:cs typeface="Avenir Book"/>
            </a:endParaRPr>
          </a:p>
        </p:txBody>
      </p:sp>
      <p:sp>
        <p:nvSpPr>
          <p:cNvPr id="15" name="Rectangle 14"/>
          <p:cNvSpPr/>
          <p:nvPr/>
        </p:nvSpPr>
        <p:spPr>
          <a:xfrm>
            <a:off x="8715404" y="4232684"/>
            <a:ext cx="142876" cy="642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endParaRPr lang="en-US" sz="1400">
              <a:latin typeface="Avenir Book"/>
              <a:cs typeface="Avenir Book"/>
            </a:endParaRPr>
          </a:p>
        </p:txBody>
      </p:sp>
      <p:sp>
        <p:nvSpPr>
          <p:cNvPr id="16" name="TextBox 15"/>
          <p:cNvSpPr txBox="1"/>
          <p:nvPr/>
        </p:nvSpPr>
        <p:spPr>
          <a:xfrm>
            <a:off x="3515142" y="1982388"/>
            <a:ext cx="2227141" cy="1000270"/>
          </a:xfrm>
          <a:prstGeom prst="rect">
            <a:avLst/>
          </a:prstGeom>
          <a:noFill/>
        </p:spPr>
        <p:txBody>
          <a:bodyPr wrap="none" lIns="76197" tIns="38098" rIns="76197" bIns="38098" rtlCol="0">
            <a:spAutoFit/>
          </a:bodyPr>
          <a:lstStyle/>
          <a:p>
            <a:pPr algn="ctr"/>
            <a:r>
              <a:rPr lang="en-US" sz="2000" b="1" dirty="0">
                <a:solidFill>
                  <a:schemeClr val="bg1"/>
                </a:solidFill>
              </a:rPr>
              <a:t>TECHNIQUES</a:t>
            </a:r>
          </a:p>
          <a:p>
            <a:pPr algn="ctr"/>
            <a:r>
              <a:rPr lang="en-US" sz="2000" b="1" dirty="0" err="1">
                <a:solidFill>
                  <a:schemeClr val="bg1"/>
                </a:solidFill>
              </a:rPr>
              <a:t>Cath</a:t>
            </a:r>
            <a:r>
              <a:rPr lang="en-US" sz="2000" b="1" dirty="0">
                <a:solidFill>
                  <a:schemeClr val="bg1"/>
                </a:solidFill>
              </a:rPr>
              <a:t> Labs</a:t>
            </a:r>
          </a:p>
          <a:p>
            <a:pPr algn="ctr"/>
            <a:r>
              <a:rPr lang="en-US" sz="2000" b="1" dirty="0">
                <a:solidFill>
                  <a:schemeClr val="bg1"/>
                </a:solidFill>
              </a:rPr>
              <a:t>Operating Rooms</a:t>
            </a:r>
          </a:p>
        </p:txBody>
      </p:sp>
      <p:sp>
        <p:nvSpPr>
          <p:cNvPr id="17" name="Oval 16"/>
          <p:cNvSpPr/>
          <p:nvPr/>
        </p:nvSpPr>
        <p:spPr>
          <a:xfrm>
            <a:off x="2350203" y="857238"/>
            <a:ext cx="4584818" cy="27860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r>
              <a:rPr lang="en-US" sz="5000" b="1" dirty="0">
                <a:latin typeface="Avenir Heavy"/>
                <a:cs typeface="Avenir Heavy"/>
              </a:rPr>
              <a:t>PATIENT</a:t>
            </a:r>
          </a:p>
        </p:txBody>
      </p:sp>
    </p:spTree>
    <p:extLst>
      <p:ext uri="{BB962C8B-B14F-4D97-AF65-F5344CB8AC3E}">
        <p14:creationId xmlns:p14="http://schemas.microsoft.com/office/powerpoint/2010/main" val="33781257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histe"/>
          <p:cNvPicPr>
            <a:picLocks noChangeAspect="1" noChangeArrowheads="1"/>
          </p:cNvPicPr>
          <p:nvPr/>
        </p:nvPicPr>
        <p:blipFill>
          <a:blip r:embed="rId2" cstate="print"/>
          <a:srcRect/>
          <a:stretch>
            <a:fillRect/>
          </a:stretch>
        </p:blipFill>
        <p:spPr bwMode="auto">
          <a:xfrm>
            <a:off x="1010304" y="490713"/>
            <a:ext cx="7262839" cy="437055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CuadroTexto 4"/>
          <p:cNvSpPr txBox="1"/>
          <p:nvPr/>
        </p:nvSpPr>
        <p:spPr>
          <a:xfrm>
            <a:off x="1221619" y="625546"/>
            <a:ext cx="3210180" cy="954107"/>
          </a:xfrm>
          <a:prstGeom prst="rect">
            <a:avLst/>
          </a:prstGeom>
          <a:solidFill>
            <a:schemeClr val="bg1"/>
          </a:solidFill>
        </p:spPr>
        <p:txBody>
          <a:bodyPr wrap="none" rtlCol="0">
            <a:spAutoFit/>
          </a:bodyPr>
          <a:lstStyle/>
          <a:p>
            <a:r>
              <a:rPr lang="en-GB" sz="2800" dirty="0" smtClean="0">
                <a:latin typeface="Avenir Book"/>
                <a:cs typeface="Avenir Book"/>
              </a:rPr>
              <a:t>Tell me, dad</a:t>
            </a:r>
            <a:r>
              <a:rPr lang="en-GB" sz="2800" dirty="0">
                <a:latin typeface="Avenir Book"/>
                <a:cs typeface="Avenir Book"/>
              </a:rPr>
              <a:t>:</a:t>
            </a:r>
            <a:r>
              <a:rPr lang="en-GB" sz="2800" dirty="0" smtClean="0">
                <a:latin typeface="Avenir Book"/>
                <a:cs typeface="Avenir Book"/>
              </a:rPr>
              <a:t> Is the </a:t>
            </a:r>
          </a:p>
          <a:p>
            <a:r>
              <a:rPr lang="en-GB" sz="2800" dirty="0" smtClean="0">
                <a:latin typeface="Avenir Book"/>
                <a:cs typeface="Avenir Book"/>
              </a:rPr>
              <a:t>future mandatory?</a:t>
            </a:r>
            <a:endParaRPr lang="en-GB" sz="2800" dirty="0">
              <a:latin typeface="Avenir Book"/>
              <a:cs typeface="Avenir Book"/>
            </a:endParaRPr>
          </a:p>
        </p:txBody>
      </p:sp>
    </p:spTree>
    <p:extLst>
      <p:ext uri="{BB962C8B-B14F-4D97-AF65-F5344CB8AC3E}">
        <p14:creationId xmlns:p14="http://schemas.microsoft.com/office/powerpoint/2010/main" val="323282095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6676" name="Group 4"/>
          <p:cNvGraphicFramePr>
            <a:graphicFrameLocks noGrp="1"/>
          </p:cNvGraphicFramePr>
          <p:nvPr>
            <p:ph/>
            <p:extLst>
              <p:ext uri="{D42A27DB-BD31-4B8C-83A1-F6EECF244321}">
                <p14:modId xmlns:p14="http://schemas.microsoft.com/office/powerpoint/2010/main" val="4199876405"/>
              </p:ext>
            </p:extLst>
          </p:nvPr>
        </p:nvGraphicFramePr>
        <p:xfrm>
          <a:off x="457200" y="3851672"/>
          <a:ext cx="8229600" cy="1052513"/>
        </p:xfrm>
        <a:graphic>
          <a:graphicData uri="http://schemas.openxmlformats.org/drawingml/2006/table">
            <a:tbl>
              <a:tblPr/>
              <a:tblGrid>
                <a:gridCol w="8229600"/>
              </a:tblGrid>
              <a:tr h="1052513">
                <a:tc>
                  <a:txBody>
                    <a:bodyPr/>
                    <a:lstStyle/>
                    <a:p>
                      <a:pPr marL="0" marR="0" lvl="0" indent="0" algn="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ja-JP" altLang="en-US" sz="2100" b="0" i="0" u="none" strike="noStrike" cap="none" normalizeH="0" baseline="0" dirty="0">
                          <a:ln>
                            <a:noFill/>
                          </a:ln>
                          <a:solidFill>
                            <a:schemeClr val="bg1"/>
                          </a:solidFill>
                          <a:effectLst>
                            <a:outerShdw blurRad="38100" dist="38100" dir="2700000" algn="tl">
                              <a:srgbClr val="000000"/>
                            </a:outerShdw>
                          </a:effectLst>
                          <a:latin typeface="Lucida Grande"/>
                          <a:ea typeface="ＭＳ Ｐゴシック" charset="0"/>
                        </a:rPr>
                        <a:t>“</a:t>
                      </a:r>
                      <a:r>
                        <a:rPr kumimoji="0" lang="en-US" sz="2100" b="0" i="0" u="none" strike="noStrike" cap="none" normalizeH="0" baseline="0" dirty="0">
                          <a:ln>
                            <a:noFill/>
                          </a:ln>
                          <a:solidFill>
                            <a:schemeClr val="bg1"/>
                          </a:solidFill>
                          <a:effectLst>
                            <a:outerShdw blurRad="38100" dist="38100" dir="2700000" algn="tl">
                              <a:srgbClr val="000000"/>
                            </a:outerShdw>
                          </a:effectLst>
                          <a:latin typeface="Tahoma" charset="0"/>
                          <a:ea typeface="ＭＳ Ｐゴシック" charset="0"/>
                        </a:rPr>
                        <a:t>Our future is in the residents whom we educate </a:t>
                      </a:r>
                      <a:r>
                        <a:rPr kumimoji="0" lang="ja-JP" altLang="en-US" sz="2100" b="0" i="0" u="none" strike="noStrike" cap="none" normalizeH="0" baseline="0" dirty="0">
                          <a:ln>
                            <a:noFill/>
                          </a:ln>
                          <a:solidFill>
                            <a:schemeClr val="bg1"/>
                          </a:solidFill>
                          <a:effectLst>
                            <a:outerShdw blurRad="38100" dist="38100" dir="2700000" algn="tl">
                              <a:srgbClr val="000000"/>
                            </a:outerShdw>
                          </a:effectLst>
                          <a:latin typeface="Lucida Grande"/>
                          <a:ea typeface="ＭＳ Ｐゴシック" charset="0"/>
                        </a:rPr>
                        <a:t>“</a:t>
                      </a:r>
                      <a:endParaRPr kumimoji="0" lang="en-US" sz="2100" b="0" i="0" u="none" strike="noStrike" cap="none" normalizeH="0" baseline="0" dirty="0">
                        <a:ln>
                          <a:noFill/>
                        </a:ln>
                        <a:solidFill>
                          <a:schemeClr val="bg1"/>
                        </a:solidFill>
                        <a:effectLst>
                          <a:outerShdw blurRad="38100" dist="38100" dir="2700000" algn="tl">
                            <a:srgbClr val="000000"/>
                          </a:outerShdw>
                        </a:effectLst>
                        <a:latin typeface="Tahoma" charset="0"/>
                        <a:ea typeface="ＭＳ Ｐゴシック" charset="0"/>
                      </a:endParaRPr>
                    </a:p>
                    <a:p>
                      <a:pPr marL="0" marR="0" lvl="0" indent="0" algn="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en-US" sz="1100" b="0" i="1" u="none" strike="noStrike" cap="none" normalizeH="0" baseline="0" dirty="0">
                          <a:ln>
                            <a:noFill/>
                          </a:ln>
                          <a:solidFill>
                            <a:schemeClr val="bg1"/>
                          </a:solidFill>
                          <a:effectLst>
                            <a:outerShdw blurRad="38100" dist="38100" dir="2700000" algn="tl">
                              <a:srgbClr val="000000"/>
                            </a:outerShdw>
                          </a:effectLst>
                          <a:latin typeface="Tahoma" charset="0"/>
                          <a:ea typeface="ＭＳ Ｐゴシック" charset="0"/>
                        </a:rPr>
                        <a:t>Irving L. </a:t>
                      </a:r>
                      <a:r>
                        <a:rPr kumimoji="0" lang="en-US" sz="1100" b="0" i="1" u="none" strike="noStrike" cap="none" normalizeH="0" baseline="0" dirty="0" err="1">
                          <a:ln>
                            <a:noFill/>
                          </a:ln>
                          <a:solidFill>
                            <a:schemeClr val="bg1"/>
                          </a:solidFill>
                          <a:effectLst>
                            <a:outerShdw blurRad="38100" dist="38100" dir="2700000" algn="tl">
                              <a:srgbClr val="000000"/>
                            </a:outerShdw>
                          </a:effectLst>
                          <a:latin typeface="Tahoma" charset="0"/>
                          <a:ea typeface="ＭＳ Ｐゴシック" charset="0"/>
                        </a:rPr>
                        <a:t>Kron</a:t>
                      </a:r>
                      <a:r>
                        <a:rPr kumimoji="0" lang="en-US" sz="1100" b="0" i="1" u="none" strike="noStrike" cap="none" normalizeH="0" baseline="0" dirty="0">
                          <a:ln>
                            <a:noFill/>
                          </a:ln>
                          <a:solidFill>
                            <a:schemeClr val="bg1"/>
                          </a:solidFill>
                          <a:effectLst>
                            <a:outerShdw blurRad="38100" dist="38100" dir="2700000" algn="tl">
                              <a:srgbClr val="000000"/>
                            </a:outerShdw>
                          </a:effectLst>
                          <a:latin typeface="Tahoma" charset="0"/>
                          <a:ea typeface="ＭＳ Ｐゴシック" charset="0"/>
                        </a:rPr>
                        <a:t>, MD </a:t>
                      </a:r>
                    </a:p>
                    <a:p>
                      <a:pPr marL="0" marR="0" lvl="0" indent="0" algn="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en-US" sz="1100" b="0" i="1" u="none" strike="noStrike" cap="none" normalizeH="0" baseline="0" dirty="0">
                          <a:ln>
                            <a:noFill/>
                          </a:ln>
                          <a:solidFill>
                            <a:schemeClr val="bg1"/>
                          </a:solidFill>
                          <a:effectLst>
                            <a:outerShdw blurRad="38100" dist="38100" dir="2700000" algn="tl">
                              <a:srgbClr val="000000"/>
                            </a:outerShdw>
                          </a:effectLst>
                          <a:latin typeface="Tahoma" charset="0"/>
                          <a:ea typeface="ＭＳ Ｐゴシック" charset="0"/>
                        </a:rPr>
                        <a:t>Forty-third Annual Meeting of the Southern Thoracic Surgical Association, </a:t>
                      </a:r>
                    </a:p>
                    <a:p>
                      <a:pPr marL="0" marR="0" lvl="0" indent="0" algn="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en-US" sz="1100" b="0" i="1" u="none" strike="noStrike" cap="none" normalizeH="0" baseline="0" dirty="0">
                          <a:ln>
                            <a:noFill/>
                          </a:ln>
                          <a:solidFill>
                            <a:schemeClr val="bg1"/>
                          </a:solidFill>
                          <a:effectLst>
                            <a:outerShdw blurRad="38100" dist="38100" dir="2700000" algn="tl">
                              <a:srgbClr val="000000"/>
                            </a:outerShdw>
                          </a:effectLst>
                          <a:latin typeface="Tahoma" charset="0"/>
                          <a:ea typeface="ＭＳ Ｐゴシック" charset="0"/>
                        </a:rPr>
                        <a:t>Cancun, Mexico, November 1996</a:t>
                      </a:r>
                      <a:r>
                        <a:rPr kumimoji="0" lang="en-US" sz="1200" b="0" i="1" u="none" strike="noStrike" cap="none" normalizeH="0" baseline="0" dirty="0">
                          <a:ln>
                            <a:noFill/>
                          </a:ln>
                          <a:solidFill>
                            <a:schemeClr val="bg1"/>
                          </a:solidFill>
                          <a:effectLst>
                            <a:outerShdw blurRad="38100" dist="38100" dir="2700000" algn="tl">
                              <a:srgbClr val="000000"/>
                            </a:outerShdw>
                          </a:effectLst>
                          <a:latin typeface="Tahoma" charset="0"/>
                          <a:ea typeface="ＭＳ Ｐゴシック" charset="0"/>
                        </a:rPr>
                        <a:t>.</a:t>
                      </a:r>
                      <a:endParaRPr kumimoji="0" lang="en-GB" sz="1200" b="0" i="1" u="none" strike="noStrike" cap="none" normalizeH="0" baseline="0" dirty="0">
                        <a:ln>
                          <a:noFill/>
                        </a:ln>
                        <a:solidFill>
                          <a:schemeClr val="bg1"/>
                        </a:solidFill>
                        <a:effectLst>
                          <a:outerShdw blurRad="38100" dist="38100" dir="2700000" algn="tl">
                            <a:srgbClr val="000000"/>
                          </a:outerShdw>
                        </a:effectLst>
                        <a:latin typeface="Tahoma" charset="0"/>
                        <a:ea typeface="ＭＳ Ｐゴシック" charset="0"/>
                      </a:endParaRPr>
                    </a:p>
                  </a:txBody>
                  <a:tcPr marL="81280" marR="81280" marT="34290" marB="34290" anchor="ctr" horzOverflow="overflow">
                    <a:lnL cap="flat">
                      <a:noFill/>
                    </a:lnL>
                    <a:lnR cap="flat">
                      <a:noFill/>
                    </a:lnR>
                    <a:lnT cap="flat">
                      <a:noFill/>
                    </a:lnT>
                    <a:lnB cap="flat">
                      <a:noFill/>
                    </a:lnB>
                    <a:lnTlToBr>
                      <a:noFill/>
                    </a:lnTlToBr>
                    <a:lnBlToTr>
                      <a:noFill/>
                    </a:lnBlToTr>
                    <a:solidFill>
                      <a:srgbClr val="3B4F6E"/>
                    </a:solidFill>
                  </a:tcPr>
                </a:tc>
              </a:tr>
            </a:tbl>
          </a:graphicData>
        </a:graphic>
      </p:graphicFrame>
      <p:pic>
        <p:nvPicPr>
          <p:cNvPr id="156683" name="Picture 11" descr="2004-0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256" y="821532"/>
            <a:ext cx="4476044" cy="28324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ángulo 3"/>
          <p:cNvSpPr/>
          <p:nvPr/>
        </p:nvSpPr>
        <p:spPr>
          <a:xfrm>
            <a:off x="320009" y="171093"/>
            <a:ext cx="8580234" cy="830997"/>
          </a:xfrm>
          <a:prstGeom prst="rect">
            <a:avLst/>
          </a:prstGeom>
        </p:spPr>
        <p:txBody>
          <a:bodyPr wrap="square">
            <a:spAutoFit/>
          </a:bodyPr>
          <a:lstStyle/>
          <a:p>
            <a:pPr algn="just"/>
            <a:r>
              <a:rPr lang="en-GB" sz="2400" b="1" dirty="0"/>
              <a:t>The Examination in Cardiothoracic Surgery </a:t>
            </a:r>
            <a:endParaRPr lang="es-ES" sz="2400" b="1" dirty="0"/>
          </a:p>
          <a:p>
            <a:pPr algn="just"/>
            <a:r>
              <a:rPr lang="en-GB" sz="2400" dirty="0">
                <a:latin typeface="Avenir Heavy"/>
                <a:cs typeface="Avenir Heavy"/>
              </a:rPr>
              <a:t> </a:t>
            </a:r>
            <a:endParaRPr lang="es-ES" sz="2400" dirty="0">
              <a:latin typeface="Avenir Book"/>
              <a:cs typeface="Avenir Book"/>
            </a:endParaRPr>
          </a:p>
        </p:txBody>
      </p:sp>
      <p:pic>
        <p:nvPicPr>
          <p:cNvPr id="5" name="Imagen 4"/>
          <p:cNvPicPr>
            <a:picLocks noChangeAspect="1"/>
          </p:cNvPicPr>
          <p:nvPr/>
        </p:nvPicPr>
        <p:blipFill>
          <a:blip r:embed="rId4"/>
          <a:stretch>
            <a:fillRect/>
          </a:stretch>
        </p:blipFill>
        <p:spPr>
          <a:xfrm>
            <a:off x="8116949" y="171093"/>
            <a:ext cx="653291" cy="818681"/>
          </a:xfrm>
          <a:prstGeom prst="rect">
            <a:avLst/>
          </a:prstGeom>
          <a:ln>
            <a:noFill/>
          </a:ln>
          <a:effectLst>
            <a:softEdge rad="112500"/>
          </a:effectLst>
        </p:spPr>
      </p:pic>
    </p:spTree>
    <p:extLst>
      <p:ext uri="{BB962C8B-B14F-4D97-AF65-F5344CB8AC3E}">
        <p14:creationId xmlns:p14="http://schemas.microsoft.com/office/powerpoint/2010/main" val="239904777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ángulo 3"/>
          <p:cNvSpPr/>
          <p:nvPr/>
        </p:nvSpPr>
        <p:spPr>
          <a:xfrm>
            <a:off x="320009" y="171093"/>
            <a:ext cx="8580234" cy="1200328"/>
          </a:xfrm>
          <a:prstGeom prst="rect">
            <a:avLst/>
          </a:prstGeom>
        </p:spPr>
        <p:txBody>
          <a:bodyPr wrap="square">
            <a:spAutoFit/>
          </a:bodyPr>
          <a:lstStyle/>
          <a:p>
            <a:pPr algn="just"/>
            <a:r>
              <a:rPr lang="en-GB" sz="2400" b="1" dirty="0"/>
              <a:t>The Examination in Cardiothoracic Surgery </a:t>
            </a:r>
            <a:endParaRPr lang="es-ES" sz="2400" b="1" dirty="0"/>
          </a:p>
          <a:p>
            <a:pPr algn="just"/>
            <a:r>
              <a:rPr lang="en-GB" sz="2400" dirty="0"/>
              <a:t> </a:t>
            </a:r>
            <a:endParaRPr lang="es-ES" sz="2400" dirty="0"/>
          </a:p>
          <a:p>
            <a:pPr algn="just"/>
            <a:r>
              <a:rPr lang="en-GB" sz="2400" dirty="0"/>
              <a:t> </a:t>
            </a:r>
            <a:endParaRPr lang="es-ES" sz="2400" dirty="0"/>
          </a:p>
        </p:txBody>
      </p:sp>
      <p:pic>
        <p:nvPicPr>
          <p:cNvPr id="5" name="Imagen 4"/>
          <p:cNvPicPr>
            <a:picLocks noChangeAspect="1"/>
          </p:cNvPicPr>
          <p:nvPr/>
        </p:nvPicPr>
        <p:blipFill>
          <a:blip r:embed="rId2"/>
          <a:stretch>
            <a:fillRect/>
          </a:stretch>
        </p:blipFill>
        <p:spPr>
          <a:xfrm>
            <a:off x="8116949" y="171093"/>
            <a:ext cx="653291" cy="818681"/>
          </a:xfrm>
          <a:prstGeom prst="rect">
            <a:avLst/>
          </a:prstGeom>
          <a:ln>
            <a:noFill/>
          </a:ln>
          <a:effectLst>
            <a:softEdge rad="112500"/>
          </a:effectLst>
        </p:spPr>
      </p:pic>
      <p:sp>
        <p:nvSpPr>
          <p:cNvPr id="2" name="Rectángulo 1"/>
          <p:cNvSpPr/>
          <p:nvPr/>
        </p:nvSpPr>
        <p:spPr>
          <a:xfrm>
            <a:off x="63752" y="1347520"/>
            <a:ext cx="9100249" cy="3539431"/>
          </a:xfrm>
          <a:prstGeom prst="rect">
            <a:avLst/>
          </a:prstGeom>
        </p:spPr>
        <p:txBody>
          <a:bodyPr wrap="square">
            <a:spAutoFit/>
          </a:bodyPr>
          <a:lstStyle/>
          <a:p>
            <a:pPr algn="just"/>
            <a:r>
              <a:rPr lang="en-GB" sz="1400" b="1" dirty="0"/>
              <a:t>Final Stage</a:t>
            </a:r>
            <a:endParaRPr lang="es-ES" sz="1400" dirty="0"/>
          </a:p>
          <a:p>
            <a:pPr algn="just"/>
            <a:r>
              <a:rPr lang="en-GB" sz="1400" dirty="0"/>
              <a:t>The curriculum for each of the modules is defined (see syllabus). Aims and levels of competence to be attained within each module by the end of this stage are identified.</a:t>
            </a:r>
            <a:endParaRPr lang="es-ES" sz="1400" dirty="0"/>
          </a:p>
          <a:p>
            <a:pPr algn="just"/>
            <a:r>
              <a:rPr lang="en-GB" sz="1400" dirty="0"/>
              <a:t>The list of specialist index conditions is detailed below. All trainees (including those who are developing additional special interests and those who are taking academic pathway) will be required to meet these standards.</a:t>
            </a:r>
            <a:endParaRPr lang="es-ES" sz="1400" dirty="0"/>
          </a:p>
          <a:p>
            <a:pPr lvl="0" algn="just"/>
            <a:r>
              <a:rPr lang="en-GB" sz="1400" dirty="0"/>
              <a:t>The management of critically ill cardiothoracic surgical patients in the pre and post operative periods. </a:t>
            </a:r>
            <a:endParaRPr lang="es-ES" sz="1400" dirty="0"/>
          </a:p>
          <a:p>
            <a:pPr lvl="0" algn="just"/>
            <a:r>
              <a:rPr lang="en-GB" sz="1400" dirty="0"/>
              <a:t>The management of a patient undergoing cardiopulmonary bypass </a:t>
            </a:r>
            <a:endParaRPr lang="es-ES" sz="1400" dirty="0"/>
          </a:p>
          <a:p>
            <a:pPr lvl="0" algn="just"/>
            <a:r>
              <a:rPr lang="en-GB" sz="1400" dirty="0"/>
              <a:t>The management of myocardial protection during cardiac surgery </a:t>
            </a:r>
            <a:endParaRPr lang="es-ES" sz="1400" dirty="0"/>
          </a:p>
          <a:p>
            <a:pPr lvl="0" algn="just"/>
            <a:r>
              <a:rPr lang="en-GB" sz="1400" dirty="0"/>
              <a:t>The management of a patient requiring circulatory support </a:t>
            </a:r>
            <a:endParaRPr lang="es-ES" sz="1400" dirty="0"/>
          </a:p>
          <a:p>
            <a:pPr lvl="0" algn="just"/>
            <a:r>
              <a:rPr lang="en-GB" sz="1400" dirty="0"/>
              <a:t>The assessment and management of patients with coronary heart disease, including elective and emergency presentations. To include competence in both primary and secondary procedures, and where appropriate to include off pump and on pump strategies and arterial revascularisation </a:t>
            </a:r>
            <a:endParaRPr lang="es-ES" sz="1400" dirty="0"/>
          </a:p>
          <a:p>
            <a:pPr lvl="0" algn="just"/>
            <a:r>
              <a:rPr lang="en-GB" sz="1400" dirty="0"/>
              <a:t>The preliminary assessment and initial management of patients with complications of myocardial infarction, including mitral regurgitation, aneurysm and septal defects. To include operative management in appropriate situations. Full competence in operative management of complex cases to be developed in the post CCT period </a:t>
            </a:r>
            <a:endParaRPr lang="es-ES" sz="1400" dirty="0"/>
          </a:p>
        </p:txBody>
      </p:sp>
    </p:spTree>
    <p:extLst>
      <p:ext uri="{BB962C8B-B14F-4D97-AF65-F5344CB8AC3E}">
        <p14:creationId xmlns:p14="http://schemas.microsoft.com/office/powerpoint/2010/main" val="30908053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ángulo 3"/>
          <p:cNvSpPr/>
          <p:nvPr/>
        </p:nvSpPr>
        <p:spPr>
          <a:xfrm>
            <a:off x="320009" y="171093"/>
            <a:ext cx="8580234" cy="1200328"/>
          </a:xfrm>
          <a:prstGeom prst="rect">
            <a:avLst/>
          </a:prstGeom>
        </p:spPr>
        <p:txBody>
          <a:bodyPr wrap="square">
            <a:spAutoFit/>
          </a:bodyPr>
          <a:lstStyle/>
          <a:p>
            <a:pPr algn="just"/>
            <a:r>
              <a:rPr lang="en-GB" sz="2400" b="1" dirty="0"/>
              <a:t>The Examination in Cardiothoracic Surgery </a:t>
            </a:r>
            <a:endParaRPr lang="es-ES" sz="2400" b="1" dirty="0"/>
          </a:p>
          <a:p>
            <a:pPr algn="just"/>
            <a:r>
              <a:rPr lang="en-GB" sz="2400" dirty="0"/>
              <a:t> </a:t>
            </a:r>
            <a:endParaRPr lang="es-ES" sz="2400" dirty="0"/>
          </a:p>
          <a:p>
            <a:pPr algn="just"/>
            <a:r>
              <a:rPr lang="en-GB" sz="2400" dirty="0"/>
              <a:t> </a:t>
            </a:r>
            <a:endParaRPr lang="es-ES" sz="2400" dirty="0"/>
          </a:p>
        </p:txBody>
      </p:sp>
      <p:pic>
        <p:nvPicPr>
          <p:cNvPr id="5" name="Imagen 4"/>
          <p:cNvPicPr>
            <a:picLocks noChangeAspect="1"/>
          </p:cNvPicPr>
          <p:nvPr/>
        </p:nvPicPr>
        <p:blipFill>
          <a:blip r:embed="rId2"/>
          <a:stretch>
            <a:fillRect/>
          </a:stretch>
        </p:blipFill>
        <p:spPr>
          <a:xfrm>
            <a:off x="8116949" y="171093"/>
            <a:ext cx="653291" cy="818681"/>
          </a:xfrm>
          <a:prstGeom prst="rect">
            <a:avLst/>
          </a:prstGeom>
          <a:ln>
            <a:noFill/>
          </a:ln>
          <a:effectLst>
            <a:softEdge rad="112500"/>
          </a:effectLst>
        </p:spPr>
      </p:pic>
      <p:sp>
        <p:nvSpPr>
          <p:cNvPr id="6" name="Rectángulo 5"/>
          <p:cNvSpPr/>
          <p:nvPr/>
        </p:nvSpPr>
        <p:spPr>
          <a:xfrm>
            <a:off x="210006" y="989774"/>
            <a:ext cx="8790240" cy="3970318"/>
          </a:xfrm>
          <a:prstGeom prst="rect">
            <a:avLst/>
          </a:prstGeom>
        </p:spPr>
        <p:txBody>
          <a:bodyPr wrap="square">
            <a:spAutoFit/>
          </a:bodyPr>
          <a:lstStyle/>
          <a:p>
            <a:pPr lvl="0" algn="just"/>
            <a:r>
              <a:rPr lang="en-GB" dirty="0"/>
              <a:t>The assessment and management of patients with valvular heart disease; including both isolated and combined aortic and mitral valve disease. </a:t>
            </a:r>
            <a:endParaRPr lang="es-ES" dirty="0"/>
          </a:p>
          <a:p>
            <a:pPr lvl="0" algn="just"/>
            <a:r>
              <a:rPr lang="en-GB" dirty="0"/>
              <a:t>The assessment and management of patients with combined coronary and valvular heart disease, including operative management. </a:t>
            </a:r>
            <a:endParaRPr lang="es-ES" dirty="0"/>
          </a:p>
          <a:p>
            <a:pPr lvl="0" algn="just"/>
            <a:r>
              <a:rPr lang="en-GB" dirty="0"/>
              <a:t>Full competence in operative management of complex cases including mitral valve repair and secondary procedures to be developed in the post CCT period. </a:t>
            </a:r>
            <a:endParaRPr lang="es-ES" dirty="0"/>
          </a:p>
          <a:p>
            <a:pPr lvl="0" algn="just"/>
            <a:r>
              <a:rPr lang="en-GB" dirty="0"/>
              <a:t>The preliminary assessment and initial management of patients with acute dissection of the ascending aorta. To include operative management in appropriate situations. </a:t>
            </a:r>
            <a:endParaRPr lang="es-ES" dirty="0"/>
          </a:p>
          <a:p>
            <a:pPr lvl="0" algn="just"/>
            <a:r>
              <a:rPr lang="en-GB" dirty="0"/>
              <a:t>Full competence in operative management of complex cases to be developed in the post CCT period </a:t>
            </a:r>
            <a:endParaRPr lang="es-ES" dirty="0"/>
          </a:p>
          <a:p>
            <a:pPr lvl="0" algn="just"/>
            <a:r>
              <a:rPr lang="en-GB" dirty="0"/>
              <a:t>The assessment and management of patients with minor and major cardiothoracic trauma. To include operative management in appropriate situations. </a:t>
            </a:r>
            <a:endParaRPr lang="es-ES" dirty="0"/>
          </a:p>
          <a:p>
            <a:pPr lvl="0" algn="just"/>
            <a:r>
              <a:rPr lang="en-GB" dirty="0"/>
              <a:t>Full competence in the operative management of complex cases including great vessel injury to be developed in the post CCT period </a:t>
            </a:r>
            <a:endParaRPr lang="es-ES" dirty="0"/>
          </a:p>
        </p:txBody>
      </p:sp>
    </p:spTree>
    <p:extLst>
      <p:ext uri="{BB962C8B-B14F-4D97-AF65-F5344CB8AC3E}">
        <p14:creationId xmlns:p14="http://schemas.microsoft.com/office/powerpoint/2010/main" val="6670319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ángulo 3"/>
          <p:cNvSpPr/>
          <p:nvPr/>
        </p:nvSpPr>
        <p:spPr>
          <a:xfrm>
            <a:off x="320009" y="1397646"/>
            <a:ext cx="8580234" cy="3416320"/>
          </a:xfrm>
          <a:prstGeom prst="rect">
            <a:avLst/>
          </a:prstGeom>
        </p:spPr>
        <p:txBody>
          <a:bodyPr wrap="square">
            <a:spAutoFit/>
          </a:bodyPr>
          <a:lstStyle/>
          <a:p>
            <a:pPr lvl="0"/>
            <a:r>
              <a:rPr lang="en-GB" dirty="0" smtClean="0"/>
              <a:t>Patient </a:t>
            </a:r>
            <a:r>
              <a:rPr lang="en-GB" dirty="0"/>
              <a:t>selection and determination of suitability for major thoracic surgery and the pre and postoperative management of a thoracic surgical patient. </a:t>
            </a:r>
            <a:endParaRPr lang="es-ES" dirty="0"/>
          </a:p>
          <a:p>
            <a:pPr lvl="0"/>
            <a:r>
              <a:rPr lang="en-GB" dirty="0"/>
              <a:t>The assessment and management of a patient by bronchoscopy including foreign body retrieval </a:t>
            </a:r>
            <a:endParaRPr lang="es-ES" dirty="0"/>
          </a:p>
          <a:p>
            <a:pPr lvl="0"/>
            <a:r>
              <a:rPr lang="en-GB" dirty="0"/>
              <a:t>The assessment and management of a patient by </a:t>
            </a:r>
            <a:r>
              <a:rPr lang="en-GB" dirty="0" err="1"/>
              <a:t>mediastinal</a:t>
            </a:r>
            <a:r>
              <a:rPr lang="en-GB" dirty="0"/>
              <a:t> exploration </a:t>
            </a:r>
            <a:endParaRPr lang="es-ES" dirty="0"/>
          </a:p>
          <a:p>
            <a:pPr lvl="0"/>
            <a:r>
              <a:rPr lang="en-GB" dirty="0"/>
              <a:t>Competence in performing appropriate thoracic incisions </a:t>
            </a:r>
            <a:endParaRPr lang="es-ES" dirty="0"/>
          </a:p>
          <a:p>
            <a:pPr lvl="0"/>
            <a:r>
              <a:rPr lang="en-GB" dirty="0"/>
              <a:t>The assessment and management of lung cancer, including the scientific basis of staging systems and techniques used in the determination of stage and fitness for surgery </a:t>
            </a:r>
            <a:endParaRPr lang="es-ES" dirty="0"/>
          </a:p>
          <a:p>
            <a:pPr lvl="0"/>
            <a:r>
              <a:rPr lang="en-GB" dirty="0"/>
              <a:t>An understanding of the role of surgical treatment in the multidisciplinary management of lung cancer and other </a:t>
            </a:r>
            <a:r>
              <a:rPr lang="en-GB" dirty="0" err="1"/>
              <a:t>intrathoracic</a:t>
            </a:r>
            <a:r>
              <a:rPr lang="en-GB" dirty="0"/>
              <a:t> malignant diseases, including an appreciation of the principles of other treatment modalities and their outcomes </a:t>
            </a:r>
            <a:endParaRPr lang="es-ES" dirty="0"/>
          </a:p>
        </p:txBody>
      </p:sp>
      <p:pic>
        <p:nvPicPr>
          <p:cNvPr id="5" name="Imagen 4"/>
          <p:cNvPicPr>
            <a:picLocks noChangeAspect="1"/>
          </p:cNvPicPr>
          <p:nvPr/>
        </p:nvPicPr>
        <p:blipFill>
          <a:blip r:embed="rId2"/>
          <a:stretch>
            <a:fillRect/>
          </a:stretch>
        </p:blipFill>
        <p:spPr>
          <a:xfrm>
            <a:off x="8116949" y="171093"/>
            <a:ext cx="653291" cy="818681"/>
          </a:xfrm>
          <a:prstGeom prst="rect">
            <a:avLst/>
          </a:prstGeom>
          <a:ln>
            <a:noFill/>
          </a:ln>
          <a:effectLst>
            <a:softEdge rad="112500"/>
          </a:effectLst>
        </p:spPr>
      </p:pic>
      <p:sp>
        <p:nvSpPr>
          <p:cNvPr id="7" name="Rectángulo 6"/>
          <p:cNvSpPr/>
          <p:nvPr/>
        </p:nvSpPr>
        <p:spPr>
          <a:xfrm>
            <a:off x="320009" y="171093"/>
            <a:ext cx="8580234" cy="1200328"/>
          </a:xfrm>
          <a:prstGeom prst="rect">
            <a:avLst/>
          </a:prstGeom>
        </p:spPr>
        <p:txBody>
          <a:bodyPr wrap="square">
            <a:spAutoFit/>
          </a:bodyPr>
          <a:lstStyle/>
          <a:p>
            <a:pPr algn="just"/>
            <a:r>
              <a:rPr lang="en-GB" sz="2400" b="1" dirty="0"/>
              <a:t>The Examination in Cardiothoracic Surgery </a:t>
            </a:r>
            <a:endParaRPr lang="es-ES" sz="2400" b="1" dirty="0"/>
          </a:p>
          <a:p>
            <a:pPr algn="just"/>
            <a:r>
              <a:rPr lang="en-GB" sz="2400" dirty="0"/>
              <a:t> </a:t>
            </a:r>
            <a:endParaRPr lang="es-ES" sz="2400" dirty="0"/>
          </a:p>
          <a:p>
            <a:pPr algn="just"/>
            <a:r>
              <a:rPr lang="en-GB" sz="2400" dirty="0"/>
              <a:t> </a:t>
            </a:r>
            <a:endParaRPr lang="es-ES" sz="2400" dirty="0"/>
          </a:p>
        </p:txBody>
      </p:sp>
    </p:spTree>
    <p:extLst>
      <p:ext uri="{BB962C8B-B14F-4D97-AF65-F5344CB8AC3E}">
        <p14:creationId xmlns:p14="http://schemas.microsoft.com/office/powerpoint/2010/main" val="22025663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8116949" y="171093"/>
            <a:ext cx="653291" cy="818681"/>
          </a:xfrm>
          <a:prstGeom prst="rect">
            <a:avLst/>
          </a:prstGeom>
          <a:ln>
            <a:noFill/>
          </a:ln>
          <a:effectLst>
            <a:softEdge rad="112500"/>
          </a:effectLst>
        </p:spPr>
      </p:pic>
      <p:sp>
        <p:nvSpPr>
          <p:cNvPr id="7" name="Rectángulo 6"/>
          <p:cNvSpPr/>
          <p:nvPr/>
        </p:nvSpPr>
        <p:spPr>
          <a:xfrm>
            <a:off x="320009" y="171093"/>
            <a:ext cx="8580234" cy="1200328"/>
          </a:xfrm>
          <a:prstGeom prst="rect">
            <a:avLst/>
          </a:prstGeom>
        </p:spPr>
        <p:txBody>
          <a:bodyPr wrap="square">
            <a:spAutoFit/>
          </a:bodyPr>
          <a:lstStyle/>
          <a:p>
            <a:pPr algn="just"/>
            <a:r>
              <a:rPr lang="en-GB" sz="2400" b="1" dirty="0"/>
              <a:t>The Examination in Cardiothoracic Surgery </a:t>
            </a:r>
            <a:endParaRPr lang="es-ES" sz="2400" b="1" dirty="0"/>
          </a:p>
          <a:p>
            <a:pPr algn="just"/>
            <a:r>
              <a:rPr lang="en-GB" sz="2400" dirty="0"/>
              <a:t> </a:t>
            </a:r>
            <a:endParaRPr lang="es-ES" sz="2400" dirty="0"/>
          </a:p>
          <a:p>
            <a:pPr algn="just"/>
            <a:r>
              <a:rPr lang="en-GB" sz="2400" dirty="0"/>
              <a:t> </a:t>
            </a:r>
            <a:endParaRPr lang="es-ES" sz="2400" dirty="0"/>
          </a:p>
        </p:txBody>
      </p:sp>
      <p:sp>
        <p:nvSpPr>
          <p:cNvPr id="2" name="Rectángulo 1"/>
          <p:cNvSpPr/>
          <p:nvPr/>
        </p:nvSpPr>
        <p:spPr>
          <a:xfrm>
            <a:off x="220006" y="989774"/>
            <a:ext cx="8680237" cy="3785652"/>
          </a:xfrm>
          <a:prstGeom prst="rect">
            <a:avLst/>
          </a:prstGeom>
        </p:spPr>
        <p:txBody>
          <a:bodyPr wrap="square">
            <a:spAutoFit/>
          </a:bodyPr>
          <a:lstStyle/>
          <a:p>
            <a:pPr lvl="0" algn="just"/>
            <a:r>
              <a:rPr lang="en-GB" sz="1600" dirty="0"/>
              <a:t>The assessment and management of patients with pleural disease; including pneumothorax and empyema, and including both VATS and open strategies </a:t>
            </a:r>
            <a:endParaRPr lang="es-ES" sz="1600" dirty="0"/>
          </a:p>
          <a:p>
            <a:pPr lvl="0" algn="just"/>
            <a:r>
              <a:rPr lang="en-GB" sz="1600" dirty="0"/>
              <a:t>The assessment and management of patients with chest wall abnormalities, infections and tumours </a:t>
            </a:r>
            <a:endParaRPr lang="es-ES" sz="1600" dirty="0"/>
          </a:p>
          <a:p>
            <a:pPr lvl="0" algn="just"/>
            <a:r>
              <a:rPr lang="en-GB" sz="1600" dirty="0"/>
              <a:t>The assessment and management of patients disorders of the diaphragm, including trauma to the diaphragm </a:t>
            </a:r>
            <a:endParaRPr lang="es-ES" sz="1600" dirty="0"/>
          </a:p>
          <a:p>
            <a:pPr lvl="0" algn="just"/>
            <a:r>
              <a:rPr lang="en-GB" sz="1600" dirty="0"/>
              <a:t>The assessment and management of patients with emphysematous and bullous lung disease; including surgical management if appropriate and utilising both VATS and open strategies. </a:t>
            </a:r>
            <a:endParaRPr lang="es-ES" sz="1600" dirty="0"/>
          </a:p>
          <a:p>
            <a:pPr lvl="0" algn="just"/>
            <a:r>
              <a:rPr lang="en-GB" sz="1600" dirty="0"/>
              <a:t>Full competence in operative management of complex cases, including lung reduction surgery, to be developed in the post CCT period </a:t>
            </a:r>
            <a:endParaRPr lang="es-ES" sz="1600" dirty="0"/>
          </a:p>
          <a:p>
            <a:pPr lvl="0" algn="just"/>
            <a:r>
              <a:rPr lang="en-GB" sz="1600" dirty="0"/>
              <a:t>The assessment and management of patients with disorders of the pericardium and pericardial cavity; including surgical management if appropriate and utilising both VATS and open strategies </a:t>
            </a:r>
            <a:endParaRPr lang="es-ES" sz="1600" dirty="0"/>
          </a:p>
          <a:p>
            <a:pPr lvl="0" algn="just"/>
            <a:r>
              <a:rPr lang="en-GB" sz="1600" dirty="0"/>
              <a:t>The assessment and management of patients with </a:t>
            </a:r>
            <a:r>
              <a:rPr lang="en-GB" sz="1600" dirty="0" err="1"/>
              <a:t>mediastinal</a:t>
            </a:r>
            <a:r>
              <a:rPr lang="en-GB" sz="1600" dirty="0"/>
              <a:t> tumours and masses; including surgical management if appropriate and utilising both VATS and open strategies </a:t>
            </a:r>
            <a:endParaRPr lang="es-ES" sz="1600" dirty="0"/>
          </a:p>
        </p:txBody>
      </p:sp>
    </p:spTree>
    <p:extLst>
      <p:ext uri="{BB962C8B-B14F-4D97-AF65-F5344CB8AC3E}">
        <p14:creationId xmlns:p14="http://schemas.microsoft.com/office/powerpoint/2010/main" val="37128125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4056" y="1364404"/>
            <a:ext cx="3929944" cy="3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Text Box 4"/>
          <p:cNvSpPr txBox="1">
            <a:spLocks noChangeArrowheads="1"/>
          </p:cNvSpPr>
          <p:nvPr/>
        </p:nvSpPr>
        <p:spPr bwMode="auto">
          <a:xfrm>
            <a:off x="145345" y="2195513"/>
            <a:ext cx="5631744" cy="2899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197" tIns="38098" rIns="76197" bIns="38098"/>
          <a:lstStyle>
            <a:lvl1pPr>
              <a:defRPr sz="2800">
                <a:solidFill>
                  <a:schemeClr val="bg1"/>
                </a:solidFill>
                <a:latin typeface="Verdana" charset="0"/>
                <a:ea typeface="ＭＳ Ｐゴシック" charset="0"/>
                <a:cs typeface="ＭＳ Ｐゴシック" charset="0"/>
              </a:defRPr>
            </a:lvl1pPr>
            <a:lvl2pPr>
              <a:defRPr sz="2800">
                <a:solidFill>
                  <a:schemeClr val="bg1"/>
                </a:solidFill>
                <a:latin typeface="Verdana" charset="0"/>
                <a:ea typeface="ＭＳ Ｐゴシック" charset="0"/>
              </a:defRPr>
            </a:lvl2pPr>
            <a:lvl3pPr marL="1143000" indent="-228600">
              <a:defRPr sz="2800">
                <a:solidFill>
                  <a:schemeClr val="bg1"/>
                </a:solidFill>
                <a:latin typeface="Verdana" charset="0"/>
                <a:ea typeface="ＭＳ Ｐゴシック" charset="0"/>
              </a:defRPr>
            </a:lvl3pPr>
            <a:lvl4pPr marL="1600200" indent="-228600">
              <a:defRPr sz="2800">
                <a:solidFill>
                  <a:schemeClr val="bg1"/>
                </a:solidFill>
                <a:latin typeface="Verdana" charset="0"/>
                <a:ea typeface="ＭＳ Ｐゴシック" charset="0"/>
              </a:defRPr>
            </a:lvl4pPr>
            <a:lvl5pPr marL="2057400" indent="-228600">
              <a:defRPr sz="2800">
                <a:solidFill>
                  <a:schemeClr val="bg1"/>
                </a:solidFill>
                <a:latin typeface="Verdana" charset="0"/>
                <a:ea typeface="ＭＳ Ｐゴシック" charset="0"/>
              </a:defRPr>
            </a:lvl5pPr>
            <a:lvl6pPr marL="2514600" indent="-228600" eaLnBrk="0" fontAlgn="base" hangingPunct="0">
              <a:spcBef>
                <a:spcPct val="0"/>
              </a:spcBef>
              <a:spcAft>
                <a:spcPct val="0"/>
              </a:spcAft>
              <a:defRPr sz="2800">
                <a:solidFill>
                  <a:schemeClr val="bg1"/>
                </a:solidFill>
                <a:latin typeface="Verdana" charset="0"/>
                <a:ea typeface="ＭＳ Ｐゴシック" charset="0"/>
              </a:defRPr>
            </a:lvl6pPr>
            <a:lvl7pPr marL="2971800" indent="-228600" eaLnBrk="0" fontAlgn="base" hangingPunct="0">
              <a:spcBef>
                <a:spcPct val="0"/>
              </a:spcBef>
              <a:spcAft>
                <a:spcPct val="0"/>
              </a:spcAft>
              <a:defRPr sz="2800">
                <a:solidFill>
                  <a:schemeClr val="bg1"/>
                </a:solidFill>
                <a:latin typeface="Verdana" charset="0"/>
                <a:ea typeface="ＭＳ Ｐゴシック" charset="0"/>
              </a:defRPr>
            </a:lvl7pPr>
            <a:lvl8pPr marL="3429000" indent="-228600" eaLnBrk="0" fontAlgn="base" hangingPunct="0">
              <a:spcBef>
                <a:spcPct val="0"/>
              </a:spcBef>
              <a:spcAft>
                <a:spcPct val="0"/>
              </a:spcAft>
              <a:defRPr sz="2800">
                <a:solidFill>
                  <a:schemeClr val="bg1"/>
                </a:solidFill>
                <a:latin typeface="Verdana" charset="0"/>
                <a:ea typeface="ＭＳ Ｐゴシック" charset="0"/>
              </a:defRPr>
            </a:lvl8pPr>
            <a:lvl9pPr marL="3886200" indent="-228600" eaLnBrk="0" fontAlgn="base" hangingPunct="0">
              <a:spcBef>
                <a:spcPct val="0"/>
              </a:spcBef>
              <a:spcAft>
                <a:spcPct val="0"/>
              </a:spcAft>
              <a:defRPr sz="2800">
                <a:solidFill>
                  <a:schemeClr val="bg1"/>
                </a:solidFill>
                <a:latin typeface="Verdana" charset="0"/>
                <a:ea typeface="ＭＳ Ｐゴシック" charset="0"/>
              </a:defRPr>
            </a:lvl9pPr>
          </a:lstStyle>
          <a:p>
            <a:pPr>
              <a:spcBef>
                <a:spcPct val="20000"/>
              </a:spcBef>
            </a:pPr>
            <a:r>
              <a:rPr lang="en-US" sz="2000" dirty="0">
                <a:solidFill>
                  <a:schemeClr val="tx1"/>
                </a:solidFill>
                <a:latin typeface="Avenir Book"/>
                <a:cs typeface="Avenir Book"/>
              </a:rPr>
              <a:t> </a:t>
            </a:r>
            <a:r>
              <a:rPr lang="es-ES" sz="2000" dirty="0">
                <a:solidFill>
                  <a:schemeClr val="tx1"/>
                </a:solidFill>
                <a:latin typeface="Avenir Book"/>
                <a:cs typeface="Avenir Book"/>
              </a:rPr>
              <a:t> </a:t>
            </a:r>
            <a:r>
              <a:rPr lang="en-US" sz="2000" dirty="0">
                <a:solidFill>
                  <a:schemeClr val="tx1"/>
                </a:solidFill>
                <a:latin typeface="Avenir Book"/>
                <a:cs typeface="Avenir Book"/>
              </a:rPr>
              <a:t>Thoracic Surgery</a:t>
            </a:r>
          </a:p>
          <a:p>
            <a:pPr>
              <a:spcBef>
                <a:spcPct val="20000"/>
              </a:spcBef>
            </a:pPr>
            <a:r>
              <a:rPr lang="en-US" sz="2000" dirty="0">
                <a:solidFill>
                  <a:schemeClr val="tx1"/>
                </a:solidFill>
                <a:latin typeface="Avenir Book"/>
                <a:cs typeface="Avenir Book"/>
              </a:rPr>
              <a:t> </a:t>
            </a:r>
            <a:r>
              <a:rPr lang="es-ES" sz="2000" dirty="0">
                <a:solidFill>
                  <a:schemeClr val="tx1"/>
                </a:solidFill>
                <a:latin typeface="Avenir Book"/>
                <a:cs typeface="Avenir Book"/>
              </a:rPr>
              <a:t> </a:t>
            </a:r>
            <a:r>
              <a:rPr lang="en-US" sz="2000" dirty="0">
                <a:solidFill>
                  <a:schemeClr val="tx1"/>
                </a:solidFill>
                <a:latin typeface="Avenir Book"/>
                <a:cs typeface="Avenir Book"/>
              </a:rPr>
              <a:t>Cardiac Surgery</a:t>
            </a:r>
          </a:p>
          <a:p>
            <a:pPr>
              <a:spcBef>
                <a:spcPct val="20000"/>
              </a:spcBef>
            </a:pPr>
            <a:r>
              <a:rPr lang="en-US" sz="2000" dirty="0">
                <a:solidFill>
                  <a:schemeClr val="tx1"/>
                </a:solidFill>
                <a:latin typeface="Avenir Book"/>
                <a:cs typeface="Avenir Book"/>
              </a:rPr>
              <a:t> </a:t>
            </a:r>
            <a:r>
              <a:rPr lang="es-ES" sz="2000" dirty="0">
                <a:solidFill>
                  <a:schemeClr val="tx1"/>
                </a:solidFill>
                <a:latin typeface="Avenir Book"/>
                <a:cs typeface="Avenir Book"/>
              </a:rPr>
              <a:t> </a:t>
            </a:r>
            <a:r>
              <a:rPr lang="en-US" sz="2000" dirty="0">
                <a:solidFill>
                  <a:schemeClr val="tx1"/>
                </a:solidFill>
                <a:latin typeface="Avenir Book"/>
                <a:cs typeface="Avenir Book"/>
              </a:rPr>
              <a:t>Cardio-thoracic Surgery</a:t>
            </a:r>
          </a:p>
          <a:p>
            <a:pPr>
              <a:spcBef>
                <a:spcPct val="20000"/>
              </a:spcBef>
            </a:pPr>
            <a:r>
              <a:rPr lang="en-US" sz="2000" dirty="0">
                <a:solidFill>
                  <a:schemeClr val="tx1"/>
                </a:solidFill>
                <a:latin typeface="Avenir Book"/>
                <a:cs typeface="Avenir Book"/>
              </a:rPr>
              <a:t> </a:t>
            </a:r>
            <a:r>
              <a:rPr lang="es-ES" sz="2000" dirty="0">
                <a:solidFill>
                  <a:schemeClr val="tx1"/>
                </a:solidFill>
                <a:latin typeface="Avenir Book"/>
                <a:cs typeface="Avenir Book"/>
              </a:rPr>
              <a:t> </a:t>
            </a:r>
            <a:r>
              <a:rPr lang="en-US" sz="2000" dirty="0">
                <a:solidFill>
                  <a:schemeClr val="tx1"/>
                </a:solidFill>
                <a:latin typeface="Avenir Book"/>
                <a:cs typeface="Avenir Book"/>
              </a:rPr>
              <a:t>Thoracic and Cardiovascular Surgery</a:t>
            </a:r>
          </a:p>
          <a:p>
            <a:pPr>
              <a:spcBef>
                <a:spcPct val="20000"/>
              </a:spcBef>
            </a:pPr>
            <a:r>
              <a:rPr lang="en-US" sz="2000" dirty="0">
                <a:solidFill>
                  <a:schemeClr val="tx1"/>
                </a:solidFill>
                <a:latin typeface="Avenir Book"/>
                <a:cs typeface="Avenir Book"/>
              </a:rPr>
              <a:t> </a:t>
            </a:r>
            <a:r>
              <a:rPr lang="es-ES" sz="2000" dirty="0">
                <a:solidFill>
                  <a:schemeClr val="tx1"/>
                </a:solidFill>
                <a:latin typeface="Avenir Book"/>
                <a:cs typeface="Avenir Book"/>
              </a:rPr>
              <a:t> </a:t>
            </a:r>
            <a:r>
              <a:rPr lang="en-US" sz="2000" dirty="0">
                <a:solidFill>
                  <a:schemeClr val="tx1"/>
                </a:solidFill>
                <a:latin typeface="Avenir Book"/>
                <a:cs typeface="Avenir Book"/>
              </a:rPr>
              <a:t>Vascular Surgery</a:t>
            </a:r>
          </a:p>
          <a:p>
            <a:pPr>
              <a:spcBef>
                <a:spcPct val="20000"/>
              </a:spcBef>
            </a:pPr>
            <a:r>
              <a:rPr lang="en-US" sz="2000" dirty="0">
                <a:solidFill>
                  <a:schemeClr val="tx1"/>
                </a:solidFill>
                <a:latin typeface="Avenir Book"/>
                <a:cs typeface="Avenir Book"/>
              </a:rPr>
              <a:t> </a:t>
            </a:r>
            <a:r>
              <a:rPr lang="es-ES" sz="2000" dirty="0">
                <a:solidFill>
                  <a:schemeClr val="tx1"/>
                </a:solidFill>
                <a:latin typeface="Avenir Book"/>
                <a:cs typeface="Avenir Book"/>
              </a:rPr>
              <a:t> </a:t>
            </a:r>
            <a:r>
              <a:rPr lang="en-US" sz="2000" dirty="0">
                <a:solidFill>
                  <a:schemeClr val="tx1"/>
                </a:solidFill>
                <a:latin typeface="Avenir Book"/>
                <a:cs typeface="Avenir Book"/>
              </a:rPr>
              <a:t>Cardiovascular Surgery</a:t>
            </a:r>
          </a:p>
          <a:p>
            <a:pPr>
              <a:spcBef>
                <a:spcPct val="20000"/>
              </a:spcBef>
            </a:pPr>
            <a:r>
              <a:rPr lang="en-US" sz="2000" dirty="0">
                <a:solidFill>
                  <a:schemeClr val="tx1"/>
                </a:solidFill>
                <a:latin typeface="Avenir Book"/>
                <a:cs typeface="Avenir Book"/>
              </a:rPr>
              <a:t> </a:t>
            </a:r>
            <a:r>
              <a:rPr lang="es-ES" sz="2000" dirty="0">
                <a:solidFill>
                  <a:schemeClr val="tx1"/>
                </a:solidFill>
                <a:latin typeface="Avenir Book"/>
                <a:cs typeface="Avenir Book"/>
              </a:rPr>
              <a:t> </a:t>
            </a:r>
            <a:r>
              <a:rPr lang="en-US" sz="2000" dirty="0">
                <a:solidFill>
                  <a:schemeClr val="tx1"/>
                </a:solidFill>
                <a:latin typeface="Avenir Book"/>
                <a:cs typeface="Avenir Book"/>
              </a:rPr>
              <a:t>Surgery of the Heart and Great Vessels</a:t>
            </a:r>
          </a:p>
          <a:p>
            <a:pPr lvl="1">
              <a:spcBef>
                <a:spcPct val="20000"/>
              </a:spcBef>
            </a:pPr>
            <a:endParaRPr lang="en-US" sz="1700" dirty="0">
              <a:solidFill>
                <a:schemeClr val="tx1"/>
              </a:solidFill>
              <a:latin typeface="Avenir Book"/>
              <a:cs typeface="Avenir Book"/>
            </a:endParaRPr>
          </a:p>
          <a:p>
            <a:pPr>
              <a:spcBef>
                <a:spcPct val="20000"/>
              </a:spcBef>
            </a:pPr>
            <a:endParaRPr lang="es-ES_tradnl" sz="2000" dirty="0">
              <a:solidFill>
                <a:schemeClr val="tx1"/>
              </a:solidFill>
              <a:latin typeface="Avenir Book"/>
              <a:cs typeface="Avenir Book"/>
            </a:endParaRPr>
          </a:p>
          <a:p>
            <a:pPr lvl="1">
              <a:lnSpc>
                <a:spcPct val="90000"/>
              </a:lnSpc>
              <a:spcBef>
                <a:spcPct val="25000"/>
              </a:spcBef>
              <a:spcAft>
                <a:spcPct val="25000"/>
              </a:spcAft>
              <a:buClr>
                <a:srgbClr val="0033CC"/>
              </a:buClr>
            </a:pPr>
            <a:endParaRPr lang="es-ES" sz="1700" dirty="0">
              <a:solidFill>
                <a:schemeClr val="tx1"/>
              </a:solidFill>
              <a:latin typeface="Avenir Book"/>
              <a:cs typeface="Avenir Book"/>
            </a:endParaRPr>
          </a:p>
        </p:txBody>
      </p:sp>
      <p:sp>
        <p:nvSpPr>
          <p:cNvPr id="38915" name="CuadroTexto 5"/>
          <p:cNvSpPr txBox="1">
            <a:spLocks noChangeArrowheads="1"/>
          </p:cNvSpPr>
          <p:nvPr/>
        </p:nvSpPr>
        <p:spPr bwMode="auto">
          <a:xfrm>
            <a:off x="2632013" y="1284408"/>
            <a:ext cx="2380869" cy="100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6197" tIns="38098" rIns="76197" bIns="38098">
            <a:spAutoFit/>
          </a:bodyPr>
          <a:lstStyle>
            <a:lvl1pPr>
              <a:defRPr sz="2800">
                <a:solidFill>
                  <a:schemeClr val="bg1"/>
                </a:solidFill>
                <a:latin typeface="Verdana" charset="0"/>
                <a:ea typeface="ＭＳ Ｐゴシック" charset="0"/>
                <a:cs typeface="ＭＳ Ｐゴシック" charset="0"/>
              </a:defRPr>
            </a:lvl1pPr>
            <a:lvl2pPr marL="742950" indent="-285750">
              <a:defRPr sz="2800">
                <a:solidFill>
                  <a:schemeClr val="bg1"/>
                </a:solidFill>
                <a:latin typeface="Verdana" charset="0"/>
                <a:ea typeface="ＭＳ Ｐゴシック" charset="0"/>
              </a:defRPr>
            </a:lvl2pPr>
            <a:lvl3pPr marL="1143000" indent="-228600">
              <a:defRPr sz="2800">
                <a:solidFill>
                  <a:schemeClr val="bg1"/>
                </a:solidFill>
                <a:latin typeface="Verdana" charset="0"/>
                <a:ea typeface="ＭＳ Ｐゴシック" charset="0"/>
              </a:defRPr>
            </a:lvl3pPr>
            <a:lvl4pPr marL="1600200" indent="-228600">
              <a:defRPr sz="2800">
                <a:solidFill>
                  <a:schemeClr val="bg1"/>
                </a:solidFill>
                <a:latin typeface="Verdana" charset="0"/>
                <a:ea typeface="ＭＳ Ｐゴシック" charset="0"/>
              </a:defRPr>
            </a:lvl4pPr>
            <a:lvl5pPr marL="2057400" indent="-228600">
              <a:defRPr sz="2800">
                <a:solidFill>
                  <a:schemeClr val="bg1"/>
                </a:solidFill>
                <a:latin typeface="Verdana" charset="0"/>
                <a:ea typeface="ＭＳ Ｐゴシック" charset="0"/>
              </a:defRPr>
            </a:lvl5pPr>
            <a:lvl6pPr marL="2514600" indent="-228600" eaLnBrk="0" fontAlgn="base" hangingPunct="0">
              <a:spcBef>
                <a:spcPct val="0"/>
              </a:spcBef>
              <a:spcAft>
                <a:spcPct val="0"/>
              </a:spcAft>
              <a:defRPr sz="2800">
                <a:solidFill>
                  <a:schemeClr val="bg1"/>
                </a:solidFill>
                <a:latin typeface="Verdana" charset="0"/>
                <a:ea typeface="ＭＳ Ｐゴシック" charset="0"/>
              </a:defRPr>
            </a:lvl6pPr>
            <a:lvl7pPr marL="2971800" indent="-228600" eaLnBrk="0" fontAlgn="base" hangingPunct="0">
              <a:spcBef>
                <a:spcPct val="0"/>
              </a:spcBef>
              <a:spcAft>
                <a:spcPct val="0"/>
              </a:spcAft>
              <a:defRPr sz="2800">
                <a:solidFill>
                  <a:schemeClr val="bg1"/>
                </a:solidFill>
                <a:latin typeface="Verdana" charset="0"/>
                <a:ea typeface="ＭＳ Ｐゴシック" charset="0"/>
              </a:defRPr>
            </a:lvl7pPr>
            <a:lvl8pPr marL="3429000" indent="-228600" eaLnBrk="0" fontAlgn="base" hangingPunct="0">
              <a:spcBef>
                <a:spcPct val="0"/>
              </a:spcBef>
              <a:spcAft>
                <a:spcPct val="0"/>
              </a:spcAft>
              <a:defRPr sz="2800">
                <a:solidFill>
                  <a:schemeClr val="bg1"/>
                </a:solidFill>
                <a:latin typeface="Verdana" charset="0"/>
                <a:ea typeface="ＭＳ Ｐゴシック" charset="0"/>
              </a:defRPr>
            </a:lvl8pPr>
            <a:lvl9pPr marL="3886200" indent="-228600" eaLnBrk="0" fontAlgn="base" hangingPunct="0">
              <a:spcBef>
                <a:spcPct val="0"/>
              </a:spcBef>
              <a:spcAft>
                <a:spcPct val="0"/>
              </a:spcAft>
              <a:defRPr sz="2800">
                <a:solidFill>
                  <a:schemeClr val="bg1"/>
                </a:solidFill>
                <a:latin typeface="Verdana" charset="0"/>
                <a:ea typeface="ＭＳ Ｐゴシック" charset="0"/>
              </a:defRPr>
            </a:lvl9pPr>
          </a:lstStyle>
          <a:p>
            <a:r>
              <a:rPr lang="en-GB" sz="2000" dirty="0">
                <a:solidFill>
                  <a:srgbClr val="000000"/>
                </a:solidFill>
                <a:latin typeface="Avenir Book"/>
                <a:cs typeface="Avenir Book"/>
              </a:rPr>
              <a:t>Length</a:t>
            </a:r>
            <a:r>
              <a:rPr lang="es-ES" sz="2000" dirty="0">
                <a:solidFill>
                  <a:srgbClr val="000000"/>
                </a:solidFill>
                <a:latin typeface="Avenir Book"/>
                <a:cs typeface="Avenir Book"/>
              </a:rPr>
              <a:t> of training</a:t>
            </a:r>
          </a:p>
          <a:p>
            <a:r>
              <a:rPr lang="es-ES" sz="2000" dirty="0" err="1">
                <a:solidFill>
                  <a:srgbClr val="000000"/>
                </a:solidFill>
                <a:latin typeface="Avenir Book"/>
                <a:cs typeface="Avenir Book"/>
              </a:rPr>
              <a:t>Name</a:t>
            </a:r>
            <a:r>
              <a:rPr lang="es-ES" sz="2000" dirty="0">
                <a:solidFill>
                  <a:srgbClr val="000000"/>
                </a:solidFill>
                <a:latin typeface="Avenir Book"/>
                <a:cs typeface="Avenir Book"/>
              </a:rPr>
              <a:t> of </a:t>
            </a:r>
            <a:r>
              <a:rPr lang="es-ES" sz="2000" dirty="0" err="1">
                <a:solidFill>
                  <a:srgbClr val="000000"/>
                </a:solidFill>
                <a:latin typeface="Avenir Book"/>
                <a:cs typeface="Avenir Book"/>
              </a:rPr>
              <a:t>specialty</a:t>
            </a:r>
            <a:endParaRPr lang="es-ES" sz="2000" dirty="0">
              <a:solidFill>
                <a:srgbClr val="000000"/>
              </a:solidFill>
              <a:latin typeface="Avenir Book"/>
              <a:cs typeface="Avenir Book"/>
            </a:endParaRPr>
          </a:p>
          <a:p>
            <a:r>
              <a:rPr lang="es-ES" sz="2000" dirty="0" err="1">
                <a:solidFill>
                  <a:srgbClr val="000000"/>
                </a:solidFill>
                <a:latin typeface="Avenir Book"/>
                <a:cs typeface="Avenir Book"/>
              </a:rPr>
              <a:t>Trainees</a:t>
            </a:r>
            <a:r>
              <a:rPr lang="es-ES" sz="2000" dirty="0">
                <a:solidFill>
                  <a:srgbClr val="000000"/>
                </a:solidFill>
                <a:latin typeface="Avenir Book"/>
                <a:cs typeface="Avenir Book"/>
              </a:rPr>
              <a:t> per </a:t>
            </a:r>
            <a:r>
              <a:rPr lang="es-ES" sz="2000" dirty="0" err="1">
                <a:solidFill>
                  <a:srgbClr val="000000"/>
                </a:solidFill>
                <a:latin typeface="Avenir Book"/>
                <a:cs typeface="Avenir Book"/>
              </a:rPr>
              <a:t>million</a:t>
            </a:r>
            <a:endParaRPr lang="es-ES" sz="2000" dirty="0">
              <a:solidFill>
                <a:srgbClr val="000000"/>
              </a:solidFill>
              <a:latin typeface="Avenir Book"/>
              <a:cs typeface="Avenir Book"/>
            </a:endParaRPr>
          </a:p>
        </p:txBody>
      </p:sp>
      <p:sp>
        <p:nvSpPr>
          <p:cNvPr id="5" name="Text Box 2"/>
          <p:cNvSpPr txBox="1">
            <a:spLocks noChangeArrowheads="1"/>
          </p:cNvSpPr>
          <p:nvPr/>
        </p:nvSpPr>
        <p:spPr bwMode="auto">
          <a:xfrm>
            <a:off x="2101190" y="238042"/>
            <a:ext cx="4924419" cy="446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6197" tIns="38098" rIns="76197" bIns="38098">
            <a:spAutoFit/>
          </a:bodyPr>
          <a:lstStyle/>
          <a:p>
            <a:pPr>
              <a:defRPr/>
            </a:pPr>
            <a:r>
              <a:rPr lang="en-GB" sz="2400" dirty="0">
                <a:solidFill>
                  <a:srgbClr val="302C24"/>
                </a:solidFill>
                <a:latin typeface="Avenir Heavy"/>
                <a:cs typeface="Avenir Heavy"/>
              </a:rPr>
              <a:t>How is the training going to be ?</a:t>
            </a:r>
            <a:endParaRPr lang="fr-FR" sz="2400" dirty="0">
              <a:solidFill>
                <a:srgbClr val="302C24"/>
              </a:solidFill>
              <a:latin typeface="Avenir Heavy"/>
              <a:cs typeface="Avenir Heavy"/>
            </a:endParaRPr>
          </a:p>
        </p:txBody>
      </p:sp>
      <p:pic>
        <p:nvPicPr>
          <p:cNvPr id="6" name="Picture 109" descr="eu-fl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595" y="684314"/>
            <a:ext cx="1439333" cy="8072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31439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8116949" y="171093"/>
            <a:ext cx="653291" cy="818681"/>
          </a:xfrm>
          <a:prstGeom prst="rect">
            <a:avLst/>
          </a:prstGeom>
          <a:ln>
            <a:noFill/>
          </a:ln>
          <a:effectLst>
            <a:softEdge rad="112500"/>
          </a:effectLst>
        </p:spPr>
      </p:pic>
      <p:sp>
        <p:nvSpPr>
          <p:cNvPr id="7" name="Rectángulo 6"/>
          <p:cNvSpPr/>
          <p:nvPr/>
        </p:nvSpPr>
        <p:spPr>
          <a:xfrm>
            <a:off x="320009" y="171093"/>
            <a:ext cx="8580234" cy="1200328"/>
          </a:xfrm>
          <a:prstGeom prst="rect">
            <a:avLst/>
          </a:prstGeom>
        </p:spPr>
        <p:txBody>
          <a:bodyPr wrap="square">
            <a:spAutoFit/>
          </a:bodyPr>
          <a:lstStyle/>
          <a:p>
            <a:pPr algn="just"/>
            <a:r>
              <a:rPr lang="en-GB" sz="2400" b="1" dirty="0"/>
              <a:t>The Examination in Cardiothoracic Surgery </a:t>
            </a:r>
            <a:endParaRPr lang="es-ES" sz="2400" b="1" dirty="0"/>
          </a:p>
          <a:p>
            <a:pPr algn="just"/>
            <a:r>
              <a:rPr lang="en-GB" sz="2400" dirty="0"/>
              <a:t> </a:t>
            </a:r>
            <a:endParaRPr lang="es-ES" sz="2400" dirty="0"/>
          </a:p>
          <a:p>
            <a:pPr algn="just"/>
            <a:r>
              <a:rPr lang="en-GB" sz="2400" dirty="0"/>
              <a:t> </a:t>
            </a:r>
            <a:endParaRPr lang="es-ES" sz="2400" dirty="0"/>
          </a:p>
        </p:txBody>
      </p:sp>
      <p:sp>
        <p:nvSpPr>
          <p:cNvPr id="3" name="Rectángulo 2"/>
          <p:cNvSpPr/>
          <p:nvPr/>
        </p:nvSpPr>
        <p:spPr>
          <a:xfrm>
            <a:off x="320009" y="2079506"/>
            <a:ext cx="8450231" cy="2585323"/>
          </a:xfrm>
          <a:prstGeom prst="rect">
            <a:avLst/>
          </a:prstGeom>
        </p:spPr>
        <p:txBody>
          <a:bodyPr wrap="square">
            <a:spAutoFit/>
          </a:bodyPr>
          <a:lstStyle/>
          <a:p>
            <a:pPr lvl="0" algn="just"/>
            <a:r>
              <a:rPr lang="en-GB" dirty="0"/>
              <a:t>The assessment and management of patients with disorders of the major airways. Including operative management in suitable cases. </a:t>
            </a:r>
            <a:endParaRPr lang="es-ES" dirty="0"/>
          </a:p>
          <a:p>
            <a:pPr lvl="0" algn="just"/>
            <a:r>
              <a:rPr lang="en-GB" dirty="0"/>
              <a:t>Full competence in operative management of complex cases, including tracheal resection, to be developed in the post CCT period </a:t>
            </a:r>
            <a:endParaRPr lang="en-GB" dirty="0" smtClean="0"/>
          </a:p>
          <a:p>
            <a:pPr lvl="0" algn="just"/>
            <a:endParaRPr lang="es-ES" dirty="0"/>
          </a:p>
          <a:p>
            <a:pPr algn="just"/>
            <a:r>
              <a:rPr lang="en-GB" i="1" dirty="0"/>
              <a:t>The curriculum is flexible and can accommodate the needs of trainees following an academic pathway. This is achieved by having individualised learning agreements. It is however acknowledged that academic trainees will need longer training pathways to achieve the essential competencies.</a:t>
            </a:r>
            <a:endParaRPr lang="es-ES" i="1" dirty="0"/>
          </a:p>
        </p:txBody>
      </p:sp>
    </p:spTree>
    <p:extLst>
      <p:ext uri="{BB962C8B-B14F-4D97-AF65-F5344CB8AC3E}">
        <p14:creationId xmlns:p14="http://schemas.microsoft.com/office/powerpoint/2010/main" val="9529677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71" descr="Description: blooms_taxonomy"/>
          <p:cNvPicPr/>
          <p:nvPr/>
        </p:nvPicPr>
        <p:blipFill>
          <a:blip r:embed="rId2"/>
          <a:srcRect/>
          <a:stretch>
            <a:fillRect/>
          </a:stretch>
        </p:blipFill>
        <p:spPr bwMode="auto">
          <a:xfrm>
            <a:off x="0" y="0"/>
            <a:ext cx="9144000" cy="5143500"/>
          </a:xfrm>
          <a:prstGeom prst="rect">
            <a:avLst/>
          </a:prstGeom>
          <a:noFill/>
          <a:ln w="9525">
            <a:noFill/>
            <a:miter lim="800000"/>
            <a:headEnd/>
            <a:tailEnd/>
          </a:ln>
        </p:spPr>
      </p:pic>
      <p:sp>
        <p:nvSpPr>
          <p:cNvPr id="5" name="CuadroTexto 4"/>
          <p:cNvSpPr txBox="1"/>
          <p:nvPr/>
        </p:nvSpPr>
        <p:spPr>
          <a:xfrm>
            <a:off x="170005" y="149992"/>
            <a:ext cx="2159566" cy="369332"/>
          </a:xfrm>
          <a:prstGeom prst="rect">
            <a:avLst/>
          </a:prstGeom>
          <a:noFill/>
        </p:spPr>
        <p:txBody>
          <a:bodyPr wrap="none" rtlCol="0">
            <a:spAutoFit/>
          </a:bodyPr>
          <a:lstStyle/>
          <a:p>
            <a:r>
              <a:rPr lang="en-GB" b="1" dirty="0" smtClean="0"/>
              <a:t>Blooms Taxonomy</a:t>
            </a:r>
            <a:endParaRPr lang="en-GB" b="1" dirty="0"/>
          </a:p>
        </p:txBody>
      </p:sp>
    </p:spTree>
    <p:extLst>
      <p:ext uri="{BB962C8B-B14F-4D97-AF65-F5344CB8AC3E}">
        <p14:creationId xmlns:p14="http://schemas.microsoft.com/office/powerpoint/2010/main" val="30002882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876" name="Picture 108" descr="EACTS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134" y="250030"/>
            <a:ext cx="1238956" cy="9799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aphicFrame>
        <p:nvGraphicFramePr>
          <p:cNvPr id="160965" name="Group 197"/>
          <p:cNvGraphicFramePr>
            <a:graphicFrameLocks noGrp="1"/>
          </p:cNvGraphicFramePr>
          <p:nvPr/>
        </p:nvGraphicFramePr>
        <p:xfrm>
          <a:off x="2020712" y="351235"/>
          <a:ext cx="6969478" cy="4664982"/>
        </p:xfrm>
        <a:graphic>
          <a:graphicData uri="http://schemas.openxmlformats.org/drawingml/2006/table">
            <a:tbl>
              <a:tblPr/>
              <a:tblGrid>
                <a:gridCol w="1737078"/>
                <a:gridCol w="1422400"/>
                <a:gridCol w="2067277"/>
                <a:gridCol w="1742723"/>
              </a:tblGrid>
              <a:tr h="663930">
                <a:tc>
                  <a:txBody>
                    <a:bodyPr/>
                    <a:lstStyle/>
                    <a:p>
                      <a:pPr marL="342900" marR="0" lvl="0" indent="-342900" algn="l" defTabSz="914400" rtl="0" eaLnBrk="1" fontAlgn="base" latinLnBrk="0" hangingPunct="1">
                        <a:lnSpc>
                          <a:spcPct val="85000"/>
                        </a:lnSpc>
                        <a:spcBef>
                          <a:spcPct val="20000"/>
                        </a:spcBef>
                        <a:spcAft>
                          <a:spcPct val="0"/>
                        </a:spcAft>
                        <a:buClr>
                          <a:schemeClr val="hlink"/>
                        </a:buClr>
                        <a:buSzPct val="65000"/>
                        <a:buFont typeface="Wingdings" charset="0"/>
                        <a:buNone/>
                        <a:tabLst/>
                      </a:pPr>
                      <a:r>
                        <a:rPr kumimoji="0" lang="en-US" sz="15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rPr>
                        <a:t>Country</a:t>
                      </a:r>
                    </a:p>
                  </a:txBody>
                  <a:tcPr marL="0" marR="16000" marT="13500" marB="67500" anchor="ctr"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342900" marR="0" lvl="0" indent="-342900" algn="ctr" defTabSz="914400" rtl="0" eaLnBrk="1" fontAlgn="base" latinLnBrk="0" hangingPunct="1">
                        <a:lnSpc>
                          <a:spcPct val="85000"/>
                        </a:lnSpc>
                        <a:spcBef>
                          <a:spcPct val="20000"/>
                        </a:spcBef>
                        <a:spcAft>
                          <a:spcPct val="0"/>
                        </a:spcAft>
                        <a:buClr>
                          <a:schemeClr val="hlink"/>
                        </a:buClr>
                        <a:buSzPct val="65000"/>
                        <a:buFont typeface="Wingdings" charset="0"/>
                        <a:buNone/>
                        <a:tabLst/>
                      </a:pPr>
                      <a:r>
                        <a:rPr kumimoji="0" lang="en-US" sz="15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rPr>
                        <a:t>       population (million)</a:t>
                      </a:r>
                    </a:p>
                  </a:txBody>
                  <a:tcPr marL="0" marR="16000" marT="13500" marB="67500"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342900" marR="0" lvl="0" indent="-342900" algn="ctr" defTabSz="914400" rtl="0" eaLnBrk="1" fontAlgn="base" latinLnBrk="0" hangingPunct="1">
                        <a:lnSpc>
                          <a:spcPct val="85000"/>
                        </a:lnSpc>
                        <a:spcBef>
                          <a:spcPct val="20000"/>
                        </a:spcBef>
                        <a:spcAft>
                          <a:spcPct val="0"/>
                        </a:spcAft>
                        <a:buClr>
                          <a:schemeClr val="hlink"/>
                        </a:buClr>
                        <a:buSzPct val="65000"/>
                        <a:buFont typeface="Wingdings" charset="0"/>
                        <a:buNone/>
                        <a:tabLst/>
                      </a:pPr>
                      <a:r>
                        <a:rPr kumimoji="0" lang="en-US" sz="15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rPr>
                        <a:t>institutions</a:t>
                      </a:r>
                    </a:p>
                  </a:txBody>
                  <a:tcPr marL="0" marR="16000" marT="13500" marB="67500"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342900" marR="0" lvl="0" indent="-342900" algn="ctr" defTabSz="914400" rtl="0" eaLnBrk="1" fontAlgn="base" latinLnBrk="0" hangingPunct="1">
                        <a:lnSpc>
                          <a:spcPct val="85000"/>
                        </a:lnSpc>
                        <a:spcBef>
                          <a:spcPct val="20000"/>
                        </a:spcBef>
                        <a:spcAft>
                          <a:spcPct val="0"/>
                        </a:spcAft>
                        <a:buClr>
                          <a:schemeClr val="hlink"/>
                        </a:buClr>
                        <a:buSzPct val="65000"/>
                        <a:buFont typeface="Wingdings" charset="0"/>
                        <a:buNone/>
                        <a:tabLst/>
                      </a:pPr>
                      <a:r>
                        <a:rPr kumimoji="0" lang="en-US" sz="15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rPr>
                        <a:t>trainees/ 1.000.000</a:t>
                      </a:r>
                    </a:p>
                  </a:txBody>
                  <a:tcPr marL="0" marR="16000" marT="13500" marB="67500" anchor="ctr"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228879">
                <a:tc>
                  <a:txBody>
                    <a:bodyPr/>
                    <a:lstStyle/>
                    <a:p>
                      <a:pPr marL="342900" marR="0" lvl="0" indent="-342900" algn="l"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Austria</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80000" marR="80000" marT="27000" marB="27000" anchor="b"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777777">
                        <a:alpha val="42000"/>
                      </a:srgbClr>
                    </a:solidFill>
                  </a:tcPr>
                </a:tc>
                <a:tc>
                  <a:txBody>
                    <a:bodyPr/>
                    <a:lstStyle/>
                    <a:p>
                      <a:pPr marL="342900" marR="0" lvl="0" indent="-342900" algn="r"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     8</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80000" marR="80000" marT="27000" marB="27000" anchor="b"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777777">
                        <a:alpha val="42000"/>
                      </a:srgbClr>
                    </a:solidFill>
                  </a:tcPr>
                </a:tc>
                <a:tc>
                  <a:txBody>
                    <a:bodyPr/>
                    <a:lstStyle/>
                    <a:p>
                      <a:pPr marL="342900" marR="0" lvl="0" indent="-342900" algn="r"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8</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48000" marR="48000" marT="27000" marB="27000" anchor="b"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777777">
                        <a:alpha val="42000"/>
                      </a:srgbClr>
                    </a:solidFill>
                  </a:tcPr>
                </a:tc>
                <a:tc>
                  <a:txBody>
                    <a:bodyPr/>
                    <a:lstStyle/>
                    <a:p>
                      <a:pPr marL="342900" marR="0" lvl="0" indent="-342900" algn="r"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5</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48000" marR="48000" marT="27000" marB="27000" anchor="b"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solidFill>
                      <a:srgbClr val="777777">
                        <a:alpha val="42000"/>
                      </a:srgbClr>
                    </a:solidFill>
                  </a:tcPr>
                </a:tc>
              </a:tr>
              <a:tr h="228879">
                <a:tc>
                  <a:txBody>
                    <a:bodyPr/>
                    <a:lstStyle/>
                    <a:p>
                      <a:pPr marL="342900" marR="0" lvl="0" indent="-342900" algn="l"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Belgium    </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80000" marR="80000" marT="27000" marB="27000" anchor="b" horzOverflow="overflow">
                    <a:lnL cap="flat">
                      <a:noFill/>
                    </a:lnL>
                    <a:lnR>
                      <a:noFill/>
                    </a:lnR>
                    <a:lnT>
                      <a:noFill/>
                    </a:lnT>
                    <a:lnB>
                      <a:noFill/>
                    </a:lnB>
                    <a:lnTlToBr>
                      <a:noFill/>
                    </a:lnTlToBr>
                    <a:lnBlToTr>
                      <a:noFill/>
                    </a:lnBlToTr>
                    <a:solidFill>
                      <a:srgbClr val="777777">
                        <a:alpha val="42000"/>
                      </a:srgbClr>
                    </a:solidFill>
                  </a:tcPr>
                </a:tc>
                <a:tc>
                  <a:txBody>
                    <a:bodyPr/>
                    <a:lstStyle/>
                    <a:p>
                      <a:pPr marL="342900" marR="0" lvl="0" indent="-342900" algn="r"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    10</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80000" marR="80000" marT="27000" marB="27000" anchor="b" horzOverflow="overflow">
                    <a:lnL>
                      <a:noFill/>
                    </a:lnL>
                    <a:lnR>
                      <a:noFill/>
                    </a:lnR>
                    <a:lnT>
                      <a:noFill/>
                    </a:lnT>
                    <a:lnB>
                      <a:noFill/>
                    </a:lnB>
                    <a:lnTlToBr>
                      <a:noFill/>
                    </a:lnTlToBr>
                    <a:lnBlToTr>
                      <a:noFill/>
                    </a:lnBlToTr>
                    <a:solidFill>
                      <a:srgbClr val="777777">
                        <a:alpha val="42000"/>
                      </a:srgbClr>
                    </a:solidFill>
                  </a:tcPr>
                </a:tc>
                <a:tc>
                  <a:txBody>
                    <a:bodyPr/>
                    <a:lstStyle/>
                    <a:p>
                      <a:pPr marL="342900" marR="0" lvl="0" indent="-342900" algn="r"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     none</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48000" marR="48000" marT="27000" marB="27000" anchor="b" horzOverflow="overflow">
                    <a:lnL>
                      <a:noFill/>
                    </a:lnL>
                    <a:lnR>
                      <a:noFill/>
                    </a:lnR>
                    <a:lnT>
                      <a:noFill/>
                    </a:lnT>
                    <a:lnB>
                      <a:noFill/>
                    </a:lnB>
                    <a:lnTlToBr>
                      <a:noFill/>
                    </a:lnTlToBr>
                    <a:lnBlToTr>
                      <a:noFill/>
                    </a:lnBlToTr>
                    <a:solidFill>
                      <a:srgbClr val="777777">
                        <a:alpha val="42000"/>
                      </a:srgbClr>
                    </a:solidFill>
                  </a:tcPr>
                </a:tc>
                <a:tc>
                  <a:txBody>
                    <a:bodyPr/>
                    <a:lstStyle/>
                    <a:p>
                      <a:pPr marL="342900" marR="0" lvl="0" indent="-342900" algn="r"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none</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48000" marR="48000" marT="27000" marB="27000" anchor="b" horzOverflow="overflow">
                    <a:lnL>
                      <a:noFill/>
                    </a:lnL>
                    <a:lnR cap="flat">
                      <a:noFill/>
                    </a:lnR>
                    <a:lnT>
                      <a:noFill/>
                    </a:lnT>
                    <a:lnB>
                      <a:noFill/>
                    </a:lnB>
                    <a:lnTlToBr>
                      <a:noFill/>
                    </a:lnTlToBr>
                    <a:lnBlToTr>
                      <a:noFill/>
                    </a:lnBlToTr>
                    <a:solidFill>
                      <a:srgbClr val="777777">
                        <a:alpha val="42000"/>
                      </a:srgbClr>
                    </a:solidFill>
                  </a:tcPr>
                </a:tc>
              </a:tr>
              <a:tr h="228879">
                <a:tc>
                  <a:txBody>
                    <a:bodyPr/>
                    <a:lstStyle/>
                    <a:p>
                      <a:pPr marL="342900" marR="0" lvl="0" indent="-342900" algn="l"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Czech Republic    </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80000" marR="80000" marT="27000" marB="27000" anchor="b" horzOverflow="overflow">
                    <a:lnL cap="flat">
                      <a:noFill/>
                    </a:lnL>
                    <a:lnR>
                      <a:noFill/>
                    </a:lnR>
                    <a:lnT>
                      <a:noFill/>
                    </a:lnT>
                    <a:lnB>
                      <a:noFill/>
                    </a:lnB>
                    <a:lnTlToBr>
                      <a:noFill/>
                    </a:lnTlToBr>
                    <a:lnBlToTr>
                      <a:noFill/>
                    </a:lnBlToTr>
                    <a:solidFill>
                      <a:srgbClr val="777777">
                        <a:alpha val="42000"/>
                      </a:srgbClr>
                    </a:solidFill>
                  </a:tcPr>
                </a:tc>
                <a:tc>
                  <a:txBody>
                    <a:bodyPr/>
                    <a:lstStyle/>
                    <a:p>
                      <a:pPr marL="342900" marR="0" lvl="0" indent="-342900" algn="r"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    10</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80000" marR="80000" marT="27000" marB="27000" anchor="b" horzOverflow="overflow">
                    <a:lnL>
                      <a:noFill/>
                    </a:lnL>
                    <a:lnR>
                      <a:noFill/>
                    </a:lnR>
                    <a:lnT>
                      <a:noFill/>
                    </a:lnT>
                    <a:lnB>
                      <a:noFill/>
                    </a:lnB>
                    <a:lnTlToBr>
                      <a:noFill/>
                    </a:lnTlToBr>
                    <a:lnBlToTr>
                      <a:noFill/>
                    </a:lnBlToTr>
                    <a:solidFill>
                      <a:srgbClr val="777777">
                        <a:alpha val="42000"/>
                      </a:srgbClr>
                    </a:solidFill>
                  </a:tcPr>
                </a:tc>
                <a:tc>
                  <a:txBody>
                    <a:bodyPr/>
                    <a:lstStyle/>
                    <a:p>
                      <a:pPr marL="342900" marR="0" lvl="0" indent="-342900" algn="r"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10</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48000" marR="48000" marT="27000" marB="27000" anchor="b" horzOverflow="overflow">
                    <a:lnL>
                      <a:noFill/>
                    </a:lnL>
                    <a:lnR>
                      <a:noFill/>
                    </a:lnR>
                    <a:lnT>
                      <a:noFill/>
                    </a:lnT>
                    <a:lnB>
                      <a:noFill/>
                    </a:lnB>
                    <a:lnTlToBr>
                      <a:noFill/>
                    </a:lnTlToBr>
                    <a:lnBlToTr>
                      <a:noFill/>
                    </a:lnBlToTr>
                    <a:solidFill>
                      <a:srgbClr val="777777">
                        <a:alpha val="42000"/>
                      </a:srgbClr>
                    </a:solidFill>
                  </a:tcPr>
                </a:tc>
                <a:tc>
                  <a:txBody>
                    <a:bodyPr/>
                    <a:lstStyle/>
                    <a:p>
                      <a:pPr marL="342900" marR="0" lvl="0" indent="-342900" algn="r"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8</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48000" marR="48000" marT="27000" marB="27000" anchor="b" horzOverflow="overflow">
                    <a:lnL>
                      <a:noFill/>
                    </a:lnL>
                    <a:lnR cap="flat">
                      <a:noFill/>
                    </a:lnR>
                    <a:lnT>
                      <a:noFill/>
                    </a:lnT>
                    <a:lnB>
                      <a:noFill/>
                    </a:lnB>
                    <a:lnTlToBr>
                      <a:noFill/>
                    </a:lnTlToBr>
                    <a:lnBlToTr>
                      <a:noFill/>
                    </a:lnBlToTr>
                    <a:solidFill>
                      <a:srgbClr val="777777">
                        <a:alpha val="42000"/>
                      </a:srgbClr>
                    </a:solidFill>
                  </a:tcPr>
                </a:tc>
              </a:tr>
              <a:tr h="228879">
                <a:tc>
                  <a:txBody>
                    <a:bodyPr/>
                    <a:lstStyle/>
                    <a:p>
                      <a:pPr marL="342900" marR="0" lvl="0" indent="-342900" algn="l"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Denmark</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80000" marR="80000" marT="27000" marB="27000" anchor="b" horzOverflow="overflow">
                    <a:lnL cap="flat">
                      <a:noFill/>
                    </a:lnL>
                    <a:lnR>
                      <a:noFill/>
                    </a:lnR>
                    <a:lnT>
                      <a:noFill/>
                    </a:lnT>
                    <a:lnB>
                      <a:noFill/>
                    </a:lnB>
                    <a:lnTlToBr>
                      <a:noFill/>
                    </a:lnTlToBr>
                    <a:lnBlToTr>
                      <a:noFill/>
                    </a:lnBlToTr>
                    <a:solidFill>
                      <a:srgbClr val="777777">
                        <a:alpha val="42000"/>
                      </a:srgbClr>
                    </a:solidFill>
                  </a:tcPr>
                </a:tc>
                <a:tc>
                  <a:txBody>
                    <a:bodyPr/>
                    <a:lstStyle/>
                    <a:p>
                      <a:pPr marL="342900" marR="0" lvl="0" indent="-342900" algn="r"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     5</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80000" marR="80000" marT="27000" marB="27000" anchor="b" horzOverflow="overflow">
                    <a:lnL>
                      <a:noFill/>
                    </a:lnL>
                    <a:lnR>
                      <a:noFill/>
                    </a:lnR>
                    <a:lnT>
                      <a:noFill/>
                    </a:lnT>
                    <a:lnB>
                      <a:noFill/>
                    </a:lnB>
                    <a:lnTlToBr>
                      <a:noFill/>
                    </a:lnTlToBr>
                    <a:lnBlToTr>
                      <a:noFill/>
                    </a:lnBlToTr>
                    <a:solidFill>
                      <a:srgbClr val="777777">
                        <a:alpha val="42000"/>
                      </a:srgbClr>
                    </a:solidFill>
                  </a:tcPr>
                </a:tc>
                <a:tc>
                  <a:txBody>
                    <a:bodyPr/>
                    <a:lstStyle/>
                    <a:p>
                      <a:pPr marL="342900" marR="0" lvl="0" indent="-342900" algn="r"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5</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48000" marR="48000" marT="27000" marB="27000" anchor="b" horzOverflow="overflow">
                    <a:lnL>
                      <a:noFill/>
                    </a:lnL>
                    <a:lnR>
                      <a:noFill/>
                    </a:lnR>
                    <a:lnT>
                      <a:noFill/>
                    </a:lnT>
                    <a:lnB>
                      <a:noFill/>
                    </a:lnB>
                    <a:lnTlToBr>
                      <a:noFill/>
                    </a:lnTlToBr>
                    <a:lnBlToTr>
                      <a:noFill/>
                    </a:lnBlToTr>
                    <a:solidFill>
                      <a:srgbClr val="777777">
                        <a:alpha val="42000"/>
                      </a:srgbClr>
                    </a:solidFill>
                  </a:tcPr>
                </a:tc>
                <a:tc>
                  <a:txBody>
                    <a:bodyPr/>
                    <a:lstStyle/>
                    <a:p>
                      <a:pPr marL="342900" marR="0" lvl="0" indent="-342900" algn="r"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2</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48000" marR="48000" marT="27000" marB="27000" anchor="b" horzOverflow="overflow">
                    <a:lnL>
                      <a:noFill/>
                    </a:lnL>
                    <a:lnR cap="flat">
                      <a:noFill/>
                    </a:lnR>
                    <a:lnT>
                      <a:noFill/>
                    </a:lnT>
                    <a:lnB>
                      <a:noFill/>
                    </a:lnB>
                    <a:lnTlToBr>
                      <a:noFill/>
                    </a:lnTlToBr>
                    <a:lnBlToTr>
                      <a:noFill/>
                    </a:lnBlToTr>
                    <a:solidFill>
                      <a:srgbClr val="777777">
                        <a:alpha val="42000"/>
                      </a:srgbClr>
                    </a:solidFill>
                  </a:tcPr>
                </a:tc>
              </a:tr>
              <a:tr h="228879">
                <a:tc>
                  <a:txBody>
                    <a:bodyPr/>
                    <a:lstStyle/>
                    <a:p>
                      <a:pPr marL="342900" marR="0" lvl="0" indent="-342900" algn="l"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France</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80000" marR="80000" marT="27000" marB="27000" anchor="b" horzOverflow="overflow">
                    <a:lnL cap="flat">
                      <a:noFill/>
                    </a:lnL>
                    <a:lnR>
                      <a:noFill/>
                    </a:lnR>
                    <a:lnT>
                      <a:noFill/>
                    </a:lnT>
                    <a:lnB>
                      <a:noFill/>
                    </a:lnB>
                    <a:lnTlToBr>
                      <a:noFill/>
                    </a:lnTlToBr>
                    <a:lnBlToTr>
                      <a:noFill/>
                    </a:lnBlToTr>
                    <a:solidFill>
                      <a:srgbClr val="777777">
                        <a:alpha val="42000"/>
                      </a:srgbClr>
                    </a:solidFill>
                  </a:tcPr>
                </a:tc>
                <a:tc>
                  <a:txBody>
                    <a:bodyPr/>
                    <a:lstStyle/>
                    <a:p>
                      <a:pPr marL="342900" marR="0" lvl="0" indent="-342900" algn="r"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    60</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80000" marR="80000" marT="27000" marB="27000" anchor="b" horzOverflow="overflow">
                    <a:lnL>
                      <a:noFill/>
                    </a:lnL>
                    <a:lnR>
                      <a:noFill/>
                    </a:lnR>
                    <a:lnT>
                      <a:noFill/>
                    </a:lnT>
                    <a:lnB>
                      <a:noFill/>
                    </a:lnB>
                    <a:lnTlToBr>
                      <a:noFill/>
                    </a:lnTlToBr>
                    <a:lnBlToTr>
                      <a:noFill/>
                    </a:lnBlToTr>
                    <a:solidFill>
                      <a:srgbClr val="777777">
                        <a:alpha val="42000"/>
                      </a:srgbClr>
                    </a:solidFill>
                  </a:tcPr>
                </a:tc>
                <a:tc>
                  <a:txBody>
                    <a:bodyPr/>
                    <a:lstStyle/>
                    <a:p>
                      <a:pPr marL="342900" marR="0" lvl="0" indent="-342900" algn="r"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65</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48000" marR="48000" marT="27000" marB="27000" anchor="b" horzOverflow="overflow">
                    <a:lnL>
                      <a:noFill/>
                    </a:lnL>
                    <a:lnR>
                      <a:noFill/>
                    </a:lnR>
                    <a:lnT>
                      <a:noFill/>
                    </a:lnT>
                    <a:lnB>
                      <a:noFill/>
                    </a:lnB>
                    <a:lnTlToBr>
                      <a:noFill/>
                    </a:lnTlToBr>
                    <a:lnBlToTr>
                      <a:noFill/>
                    </a:lnBlToTr>
                    <a:solidFill>
                      <a:srgbClr val="777777">
                        <a:alpha val="42000"/>
                      </a:srgbClr>
                    </a:solidFill>
                  </a:tcPr>
                </a:tc>
                <a:tc>
                  <a:txBody>
                    <a:bodyPr/>
                    <a:lstStyle/>
                    <a:p>
                      <a:pPr marL="342900" marR="0" lvl="0" indent="-342900" algn="r"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4</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48000" marR="48000" marT="27000" marB="27000" anchor="b" horzOverflow="overflow">
                    <a:lnL>
                      <a:noFill/>
                    </a:lnL>
                    <a:lnR cap="flat">
                      <a:noFill/>
                    </a:lnR>
                    <a:lnT>
                      <a:noFill/>
                    </a:lnT>
                    <a:lnB>
                      <a:noFill/>
                    </a:lnB>
                    <a:lnTlToBr>
                      <a:noFill/>
                    </a:lnTlToBr>
                    <a:lnBlToTr>
                      <a:noFill/>
                    </a:lnBlToTr>
                    <a:solidFill>
                      <a:srgbClr val="777777">
                        <a:alpha val="42000"/>
                      </a:srgbClr>
                    </a:solidFill>
                  </a:tcPr>
                </a:tc>
              </a:tr>
              <a:tr h="228879">
                <a:tc>
                  <a:txBody>
                    <a:bodyPr/>
                    <a:lstStyle/>
                    <a:p>
                      <a:pPr marL="342900" marR="0" lvl="0" indent="-342900" algn="l"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Germany</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80000" marR="80000" marT="27000" marB="27000" anchor="b" horzOverflow="overflow">
                    <a:lnL cap="flat">
                      <a:noFill/>
                    </a:lnL>
                    <a:lnR>
                      <a:noFill/>
                    </a:lnR>
                    <a:lnT>
                      <a:noFill/>
                    </a:lnT>
                    <a:lnB>
                      <a:noFill/>
                    </a:lnB>
                    <a:lnTlToBr>
                      <a:noFill/>
                    </a:lnTlToBr>
                    <a:lnBlToTr>
                      <a:noFill/>
                    </a:lnBlToTr>
                    <a:solidFill>
                      <a:srgbClr val="777777">
                        <a:alpha val="42000"/>
                      </a:srgbClr>
                    </a:solidFill>
                  </a:tcPr>
                </a:tc>
                <a:tc>
                  <a:txBody>
                    <a:bodyPr/>
                    <a:lstStyle/>
                    <a:p>
                      <a:pPr marL="342900" marR="0" lvl="0" indent="-342900" algn="r"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    83</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80000" marR="80000" marT="27000" marB="27000" anchor="b" horzOverflow="overflow">
                    <a:lnL>
                      <a:noFill/>
                    </a:lnL>
                    <a:lnR>
                      <a:noFill/>
                    </a:lnR>
                    <a:lnT>
                      <a:noFill/>
                    </a:lnT>
                    <a:lnB>
                      <a:noFill/>
                    </a:lnB>
                    <a:lnTlToBr>
                      <a:noFill/>
                    </a:lnTlToBr>
                    <a:lnBlToTr>
                      <a:noFill/>
                    </a:lnBlToTr>
                    <a:solidFill>
                      <a:srgbClr val="777777">
                        <a:alpha val="42000"/>
                      </a:srgbClr>
                    </a:solidFill>
                  </a:tcPr>
                </a:tc>
                <a:tc>
                  <a:txBody>
                    <a:bodyPr/>
                    <a:lstStyle/>
                    <a:p>
                      <a:pPr marL="342900" marR="0" lvl="0" indent="-342900" algn="r"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80</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48000" marR="48000" marT="27000" marB="27000" anchor="b" horzOverflow="overflow">
                    <a:lnL>
                      <a:noFill/>
                    </a:lnL>
                    <a:lnR>
                      <a:noFill/>
                    </a:lnR>
                    <a:lnT>
                      <a:noFill/>
                    </a:lnT>
                    <a:lnB>
                      <a:noFill/>
                    </a:lnB>
                    <a:lnTlToBr>
                      <a:noFill/>
                    </a:lnTlToBr>
                    <a:lnBlToTr>
                      <a:noFill/>
                    </a:lnBlToTr>
                    <a:solidFill>
                      <a:srgbClr val="777777">
                        <a:alpha val="42000"/>
                      </a:srgbClr>
                    </a:solidFill>
                  </a:tcPr>
                </a:tc>
                <a:tc>
                  <a:txBody>
                    <a:bodyPr/>
                    <a:lstStyle/>
                    <a:p>
                      <a:pPr marL="342900" marR="0" lvl="0" indent="-342900" algn="r"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5</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48000" marR="48000" marT="27000" marB="27000" anchor="b" horzOverflow="overflow">
                    <a:lnL>
                      <a:noFill/>
                    </a:lnL>
                    <a:lnR cap="flat">
                      <a:noFill/>
                    </a:lnR>
                    <a:lnT>
                      <a:noFill/>
                    </a:lnT>
                    <a:lnB>
                      <a:noFill/>
                    </a:lnB>
                    <a:lnTlToBr>
                      <a:noFill/>
                    </a:lnTlToBr>
                    <a:lnBlToTr>
                      <a:noFill/>
                    </a:lnBlToTr>
                    <a:solidFill>
                      <a:srgbClr val="777777">
                        <a:alpha val="42000"/>
                      </a:srgbClr>
                    </a:solidFill>
                  </a:tcPr>
                </a:tc>
              </a:tr>
              <a:tr h="228879">
                <a:tc>
                  <a:txBody>
                    <a:bodyPr/>
                    <a:lstStyle/>
                    <a:p>
                      <a:pPr marL="342900" marR="0" lvl="0" indent="-342900" algn="l"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Greece</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80000" marR="80000" marT="27000" marB="27000" anchor="b" horzOverflow="overflow">
                    <a:lnL cap="flat">
                      <a:noFill/>
                    </a:lnL>
                    <a:lnR>
                      <a:noFill/>
                    </a:lnR>
                    <a:lnT>
                      <a:noFill/>
                    </a:lnT>
                    <a:lnB>
                      <a:noFill/>
                    </a:lnB>
                    <a:lnTlToBr>
                      <a:noFill/>
                    </a:lnTlToBr>
                    <a:lnBlToTr>
                      <a:noFill/>
                    </a:lnBlToTr>
                    <a:solidFill>
                      <a:srgbClr val="777777">
                        <a:alpha val="42000"/>
                      </a:srgbClr>
                    </a:solidFill>
                  </a:tcPr>
                </a:tc>
                <a:tc>
                  <a:txBody>
                    <a:bodyPr/>
                    <a:lstStyle/>
                    <a:p>
                      <a:pPr marL="342900" marR="0" lvl="0" indent="-342900" algn="r"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    11</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80000" marR="80000" marT="27000" marB="27000" anchor="b" horzOverflow="overflow">
                    <a:lnL>
                      <a:noFill/>
                    </a:lnL>
                    <a:lnR>
                      <a:noFill/>
                    </a:lnR>
                    <a:lnT>
                      <a:noFill/>
                    </a:lnT>
                    <a:lnB>
                      <a:noFill/>
                    </a:lnB>
                    <a:lnTlToBr>
                      <a:noFill/>
                    </a:lnTlToBr>
                    <a:lnBlToTr>
                      <a:noFill/>
                    </a:lnBlToTr>
                    <a:solidFill>
                      <a:srgbClr val="777777">
                        <a:alpha val="42000"/>
                      </a:srgbClr>
                    </a:solidFill>
                  </a:tcPr>
                </a:tc>
                <a:tc>
                  <a:txBody>
                    <a:bodyPr/>
                    <a:lstStyle/>
                    <a:p>
                      <a:pPr marL="342900" marR="0" lvl="0" indent="-342900" algn="r"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10</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48000" marR="48000" marT="27000" marB="27000" anchor="b" horzOverflow="overflow">
                    <a:lnL>
                      <a:noFill/>
                    </a:lnL>
                    <a:lnR>
                      <a:noFill/>
                    </a:lnR>
                    <a:lnT>
                      <a:noFill/>
                    </a:lnT>
                    <a:lnB>
                      <a:noFill/>
                    </a:lnB>
                    <a:lnTlToBr>
                      <a:noFill/>
                    </a:lnTlToBr>
                    <a:lnBlToTr>
                      <a:noFill/>
                    </a:lnBlToTr>
                    <a:solidFill>
                      <a:srgbClr val="777777">
                        <a:alpha val="42000"/>
                      </a:srgbClr>
                    </a:solidFill>
                  </a:tcPr>
                </a:tc>
                <a:tc>
                  <a:txBody>
                    <a:bodyPr/>
                    <a:lstStyle/>
                    <a:p>
                      <a:pPr marL="342900" marR="0" lvl="0" indent="-342900" algn="r"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4</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48000" marR="48000" marT="27000" marB="27000" anchor="b" horzOverflow="overflow">
                    <a:lnL>
                      <a:noFill/>
                    </a:lnL>
                    <a:lnR cap="flat">
                      <a:noFill/>
                    </a:lnR>
                    <a:lnT>
                      <a:noFill/>
                    </a:lnT>
                    <a:lnB>
                      <a:noFill/>
                    </a:lnB>
                    <a:lnTlToBr>
                      <a:noFill/>
                    </a:lnTlToBr>
                    <a:lnBlToTr>
                      <a:noFill/>
                    </a:lnBlToTr>
                    <a:solidFill>
                      <a:srgbClr val="777777">
                        <a:alpha val="42000"/>
                      </a:srgbClr>
                    </a:solidFill>
                  </a:tcPr>
                </a:tc>
              </a:tr>
              <a:tr h="228879">
                <a:tc>
                  <a:txBody>
                    <a:bodyPr/>
                    <a:lstStyle/>
                    <a:p>
                      <a:pPr marL="342900" marR="0" lvl="0" indent="-342900" algn="l"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Hungary</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80000" marR="80000" marT="27000" marB="27000" anchor="b" horzOverflow="overflow">
                    <a:lnL cap="flat">
                      <a:noFill/>
                    </a:lnL>
                    <a:lnR>
                      <a:noFill/>
                    </a:lnR>
                    <a:lnT>
                      <a:noFill/>
                    </a:lnT>
                    <a:lnB>
                      <a:noFill/>
                    </a:lnB>
                    <a:lnTlToBr>
                      <a:noFill/>
                    </a:lnTlToBr>
                    <a:lnBlToTr>
                      <a:noFill/>
                    </a:lnBlToTr>
                    <a:solidFill>
                      <a:srgbClr val="777777">
                        <a:alpha val="42000"/>
                      </a:srgbClr>
                    </a:solidFill>
                  </a:tcPr>
                </a:tc>
                <a:tc>
                  <a:txBody>
                    <a:bodyPr/>
                    <a:lstStyle/>
                    <a:p>
                      <a:pPr marL="342900" marR="0" lvl="0" indent="-342900" algn="r"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10</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80000" marR="80000" marT="27000" marB="27000" anchor="b" horzOverflow="overflow">
                    <a:lnL>
                      <a:noFill/>
                    </a:lnL>
                    <a:lnR>
                      <a:noFill/>
                    </a:lnR>
                    <a:lnT>
                      <a:noFill/>
                    </a:lnT>
                    <a:lnB>
                      <a:noFill/>
                    </a:lnB>
                    <a:lnTlToBr>
                      <a:noFill/>
                    </a:lnTlToBr>
                    <a:lnBlToTr>
                      <a:noFill/>
                    </a:lnBlToTr>
                    <a:solidFill>
                      <a:srgbClr val="777777">
                        <a:alpha val="42000"/>
                      </a:srgbClr>
                    </a:solidFill>
                  </a:tcPr>
                </a:tc>
                <a:tc>
                  <a:txBody>
                    <a:bodyPr/>
                    <a:lstStyle/>
                    <a:p>
                      <a:pPr marL="342900" marR="0" lvl="0" indent="-342900" algn="r"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7</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48000" marR="48000" marT="27000" marB="27000" anchor="b" horzOverflow="overflow">
                    <a:lnL>
                      <a:noFill/>
                    </a:lnL>
                    <a:lnR>
                      <a:noFill/>
                    </a:lnR>
                    <a:lnT>
                      <a:noFill/>
                    </a:lnT>
                    <a:lnB>
                      <a:noFill/>
                    </a:lnB>
                    <a:lnTlToBr>
                      <a:noFill/>
                    </a:lnTlToBr>
                    <a:lnBlToTr>
                      <a:noFill/>
                    </a:lnBlToTr>
                    <a:solidFill>
                      <a:srgbClr val="777777">
                        <a:alpha val="42000"/>
                      </a:srgbClr>
                    </a:solidFill>
                  </a:tcPr>
                </a:tc>
                <a:tc>
                  <a:txBody>
                    <a:bodyPr/>
                    <a:lstStyle/>
                    <a:p>
                      <a:pPr marL="342900" marR="0" lvl="0" indent="-342900" algn="r"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2</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48000" marR="48000" marT="27000" marB="27000" anchor="b" horzOverflow="overflow">
                    <a:lnL>
                      <a:noFill/>
                    </a:lnL>
                    <a:lnR cap="flat">
                      <a:noFill/>
                    </a:lnR>
                    <a:lnT>
                      <a:noFill/>
                    </a:lnT>
                    <a:lnB>
                      <a:noFill/>
                    </a:lnB>
                    <a:lnTlToBr>
                      <a:noFill/>
                    </a:lnTlToBr>
                    <a:lnBlToTr>
                      <a:noFill/>
                    </a:lnBlToTr>
                    <a:solidFill>
                      <a:srgbClr val="777777">
                        <a:alpha val="42000"/>
                      </a:srgbClr>
                    </a:solidFill>
                  </a:tcPr>
                </a:tc>
              </a:tr>
              <a:tr h="228879">
                <a:tc>
                  <a:txBody>
                    <a:bodyPr/>
                    <a:lstStyle/>
                    <a:p>
                      <a:pPr marL="342900" marR="0" lvl="0" indent="-342900" algn="l"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Italy</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80000" marR="80000" marT="27000" marB="27000" anchor="b" horzOverflow="overflow">
                    <a:lnL cap="flat">
                      <a:noFill/>
                    </a:lnL>
                    <a:lnR>
                      <a:noFill/>
                    </a:lnR>
                    <a:lnT>
                      <a:noFill/>
                    </a:lnT>
                    <a:lnB>
                      <a:noFill/>
                    </a:lnB>
                    <a:lnTlToBr>
                      <a:noFill/>
                    </a:lnTlToBr>
                    <a:lnBlToTr>
                      <a:noFill/>
                    </a:lnBlToTr>
                    <a:solidFill>
                      <a:srgbClr val="777777">
                        <a:alpha val="42000"/>
                      </a:srgbClr>
                    </a:solidFill>
                  </a:tcPr>
                </a:tc>
                <a:tc>
                  <a:txBody>
                    <a:bodyPr/>
                    <a:lstStyle/>
                    <a:p>
                      <a:pPr marL="342900" marR="0" lvl="0" indent="-342900" algn="r"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    57</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80000" marR="80000" marT="27000" marB="27000" anchor="b" horzOverflow="overflow">
                    <a:lnL>
                      <a:noFill/>
                    </a:lnL>
                    <a:lnR>
                      <a:noFill/>
                    </a:lnR>
                    <a:lnT>
                      <a:noFill/>
                    </a:lnT>
                    <a:lnB>
                      <a:noFill/>
                    </a:lnB>
                    <a:lnTlToBr>
                      <a:noFill/>
                    </a:lnTlToBr>
                    <a:lnBlToTr>
                      <a:noFill/>
                    </a:lnBlToTr>
                    <a:solidFill>
                      <a:srgbClr val="777777">
                        <a:alpha val="42000"/>
                      </a:srgbClr>
                    </a:solidFill>
                  </a:tcPr>
                </a:tc>
                <a:tc>
                  <a:txBody>
                    <a:bodyPr/>
                    <a:lstStyle/>
                    <a:p>
                      <a:pPr marL="342900" marR="0" lvl="0" indent="-342900" algn="r"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30</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48000" marR="48000" marT="27000" marB="27000" anchor="b" horzOverflow="overflow">
                    <a:lnL>
                      <a:noFill/>
                    </a:lnL>
                    <a:lnR>
                      <a:noFill/>
                    </a:lnR>
                    <a:lnT>
                      <a:noFill/>
                    </a:lnT>
                    <a:lnB>
                      <a:noFill/>
                    </a:lnB>
                    <a:lnTlToBr>
                      <a:noFill/>
                    </a:lnTlToBr>
                    <a:lnBlToTr>
                      <a:noFill/>
                    </a:lnBlToTr>
                    <a:solidFill>
                      <a:srgbClr val="777777">
                        <a:alpha val="42000"/>
                      </a:srgbClr>
                    </a:solidFill>
                  </a:tcPr>
                </a:tc>
                <a:tc>
                  <a:txBody>
                    <a:bodyPr/>
                    <a:lstStyle/>
                    <a:p>
                      <a:pPr marL="342900" marR="0" lvl="0" indent="-342900" algn="r"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4-9</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48000" marR="48000" marT="27000" marB="27000" anchor="b" horzOverflow="overflow">
                    <a:lnL>
                      <a:noFill/>
                    </a:lnL>
                    <a:lnR cap="flat">
                      <a:noFill/>
                    </a:lnR>
                    <a:lnT>
                      <a:noFill/>
                    </a:lnT>
                    <a:lnB>
                      <a:noFill/>
                    </a:lnB>
                    <a:lnTlToBr>
                      <a:noFill/>
                    </a:lnTlToBr>
                    <a:lnBlToTr>
                      <a:noFill/>
                    </a:lnBlToTr>
                    <a:solidFill>
                      <a:srgbClr val="777777">
                        <a:alpha val="42000"/>
                      </a:srgbClr>
                    </a:solidFill>
                  </a:tcPr>
                </a:tc>
              </a:tr>
              <a:tr h="228879">
                <a:tc>
                  <a:txBody>
                    <a:bodyPr/>
                    <a:lstStyle/>
                    <a:p>
                      <a:pPr marL="342900" marR="0" lvl="0" indent="-342900" algn="l"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The Netherlands</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80000" marR="80000" marT="27000" marB="27000" anchor="b" horzOverflow="overflow">
                    <a:lnL cap="flat">
                      <a:noFill/>
                    </a:lnL>
                    <a:lnR>
                      <a:noFill/>
                    </a:lnR>
                    <a:lnT>
                      <a:noFill/>
                    </a:lnT>
                    <a:lnB>
                      <a:noFill/>
                    </a:lnB>
                    <a:lnTlToBr>
                      <a:noFill/>
                    </a:lnTlToBr>
                    <a:lnBlToTr>
                      <a:noFill/>
                    </a:lnBlToTr>
                    <a:solidFill>
                      <a:srgbClr val="777777">
                        <a:alpha val="42000"/>
                      </a:srgbClr>
                    </a:solidFill>
                  </a:tcPr>
                </a:tc>
                <a:tc>
                  <a:txBody>
                    <a:bodyPr/>
                    <a:lstStyle/>
                    <a:p>
                      <a:pPr marL="342900" marR="0" lvl="0" indent="-342900" algn="r"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    16</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80000" marR="80000" marT="27000" marB="27000" anchor="b" horzOverflow="overflow">
                    <a:lnL>
                      <a:noFill/>
                    </a:lnL>
                    <a:lnR>
                      <a:noFill/>
                    </a:lnR>
                    <a:lnT>
                      <a:noFill/>
                    </a:lnT>
                    <a:lnB>
                      <a:noFill/>
                    </a:lnB>
                    <a:lnTlToBr>
                      <a:noFill/>
                    </a:lnTlToBr>
                    <a:lnBlToTr>
                      <a:noFill/>
                    </a:lnBlToTr>
                    <a:solidFill>
                      <a:srgbClr val="777777">
                        <a:alpha val="42000"/>
                      </a:srgbClr>
                    </a:solidFill>
                  </a:tcPr>
                </a:tc>
                <a:tc>
                  <a:txBody>
                    <a:bodyPr/>
                    <a:lstStyle/>
                    <a:p>
                      <a:pPr marL="342900" marR="0" lvl="0" indent="-342900" algn="r"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9</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48000" marR="48000" marT="27000" marB="27000" anchor="b" horzOverflow="overflow">
                    <a:lnL>
                      <a:noFill/>
                    </a:lnL>
                    <a:lnR>
                      <a:noFill/>
                    </a:lnR>
                    <a:lnT>
                      <a:noFill/>
                    </a:lnT>
                    <a:lnB>
                      <a:noFill/>
                    </a:lnB>
                    <a:lnTlToBr>
                      <a:noFill/>
                    </a:lnTlToBr>
                    <a:lnBlToTr>
                      <a:noFill/>
                    </a:lnBlToTr>
                    <a:solidFill>
                      <a:srgbClr val="777777">
                        <a:alpha val="42000"/>
                      </a:srgbClr>
                    </a:solidFill>
                  </a:tcPr>
                </a:tc>
                <a:tc>
                  <a:txBody>
                    <a:bodyPr/>
                    <a:lstStyle/>
                    <a:p>
                      <a:pPr marL="342900" marR="0" lvl="0" indent="-342900" algn="r"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2</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48000" marR="48000" marT="27000" marB="27000" anchor="b" horzOverflow="overflow">
                    <a:lnL>
                      <a:noFill/>
                    </a:lnL>
                    <a:lnR cap="flat">
                      <a:noFill/>
                    </a:lnR>
                    <a:lnT>
                      <a:noFill/>
                    </a:lnT>
                    <a:lnB>
                      <a:noFill/>
                    </a:lnB>
                    <a:lnTlToBr>
                      <a:noFill/>
                    </a:lnTlToBr>
                    <a:lnBlToTr>
                      <a:noFill/>
                    </a:lnBlToTr>
                    <a:solidFill>
                      <a:srgbClr val="777777">
                        <a:alpha val="42000"/>
                      </a:srgbClr>
                    </a:solidFill>
                  </a:tcPr>
                </a:tc>
              </a:tr>
              <a:tr h="228879">
                <a:tc>
                  <a:txBody>
                    <a:bodyPr/>
                    <a:lstStyle/>
                    <a:p>
                      <a:pPr marL="342900" marR="0" lvl="0" indent="-342900" algn="l"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Norway</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80000" marR="80000" marT="27000" marB="27000" anchor="b" horzOverflow="overflow">
                    <a:lnL cap="flat">
                      <a:noFill/>
                    </a:lnL>
                    <a:lnR>
                      <a:noFill/>
                    </a:lnR>
                    <a:lnT>
                      <a:noFill/>
                    </a:lnT>
                    <a:lnB>
                      <a:noFill/>
                    </a:lnB>
                    <a:lnTlToBr>
                      <a:noFill/>
                    </a:lnTlToBr>
                    <a:lnBlToTr>
                      <a:noFill/>
                    </a:lnBlToTr>
                    <a:solidFill>
                      <a:srgbClr val="777777">
                        <a:alpha val="42000"/>
                      </a:srgbClr>
                    </a:solidFill>
                  </a:tcPr>
                </a:tc>
                <a:tc>
                  <a:txBody>
                    <a:bodyPr/>
                    <a:lstStyle/>
                    <a:p>
                      <a:pPr marL="342900" marR="0" lvl="0" indent="-342900" algn="r"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     4</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80000" marR="80000" marT="27000" marB="27000" anchor="b" horzOverflow="overflow">
                    <a:lnL>
                      <a:noFill/>
                    </a:lnL>
                    <a:lnR>
                      <a:noFill/>
                    </a:lnR>
                    <a:lnT>
                      <a:noFill/>
                    </a:lnT>
                    <a:lnB>
                      <a:noFill/>
                    </a:lnB>
                    <a:lnTlToBr>
                      <a:noFill/>
                    </a:lnTlToBr>
                    <a:lnBlToTr>
                      <a:noFill/>
                    </a:lnBlToTr>
                    <a:solidFill>
                      <a:srgbClr val="777777">
                        <a:alpha val="42000"/>
                      </a:srgbClr>
                    </a:solidFill>
                  </a:tcPr>
                </a:tc>
                <a:tc>
                  <a:txBody>
                    <a:bodyPr/>
                    <a:lstStyle/>
                    <a:p>
                      <a:pPr marL="342900" marR="0" lvl="0" indent="-342900" algn="r"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5</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48000" marR="48000" marT="27000" marB="27000" anchor="b" horzOverflow="overflow">
                    <a:lnL>
                      <a:noFill/>
                    </a:lnL>
                    <a:lnR>
                      <a:noFill/>
                    </a:lnR>
                    <a:lnT>
                      <a:noFill/>
                    </a:lnT>
                    <a:lnB>
                      <a:noFill/>
                    </a:lnB>
                    <a:lnTlToBr>
                      <a:noFill/>
                    </a:lnTlToBr>
                    <a:lnBlToTr>
                      <a:noFill/>
                    </a:lnBlToTr>
                    <a:solidFill>
                      <a:srgbClr val="777777">
                        <a:alpha val="42000"/>
                      </a:srgbClr>
                    </a:solidFill>
                  </a:tcPr>
                </a:tc>
                <a:tc>
                  <a:txBody>
                    <a:bodyPr/>
                    <a:lstStyle/>
                    <a:p>
                      <a:pPr marL="342900" marR="0" lvl="0" indent="-342900" algn="r"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2</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48000" marR="48000" marT="27000" marB="27000" anchor="b" horzOverflow="overflow">
                    <a:lnL>
                      <a:noFill/>
                    </a:lnL>
                    <a:lnR cap="flat">
                      <a:noFill/>
                    </a:lnR>
                    <a:lnT>
                      <a:noFill/>
                    </a:lnT>
                    <a:lnB>
                      <a:noFill/>
                    </a:lnB>
                    <a:lnTlToBr>
                      <a:noFill/>
                    </a:lnTlToBr>
                    <a:lnBlToTr>
                      <a:noFill/>
                    </a:lnBlToTr>
                    <a:solidFill>
                      <a:srgbClr val="777777">
                        <a:alpha val="42000"/>
                      </a:srgbClr>
                    </a:solidFill>
                  </a:tcPr>
                </a:tc>
              </a:tr>
              <a:tr h="228879">
                <a:tc>
                  <a:txBody>
                    <a:bodyPr/>
                    <a:lstStyle/>
                    <a:p>
                      <a:pPr marL="342900" marR="0" lvl="0" indent="-342900" algn="l"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Poland</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80000" marR="80000" marT="27000" marB="27000" anchor="b" horzOverflow="overflow">
                    <a:lnL cap="flat">
                      <a:noFill/>
                    </a:lnL>
                    <a:lnR>
                      <a:noFill/>
                    </a:lnR>
                    <a:lnT>
                      <a:noFill/>
                    </a:lnT>
                    <a:lnB>
                      <a:noFill/>
                    </a:lnB>
                    <a:lnTlToBr>
                      <a:noFill/>
                    </a:lnTlToBr>
                    <a:lnBlToTr>
                      <a:noFill/>
                    </a:lnBlToTr>
                    <a:solidFill>
                      <a:srgbClr val="777777">
                        <a:alpha val="42000"/>
                      </a:srgbClr>
                    </a:solidFill>
                  </a:tcPr>
                </a:tc>
                <a:tc>
                  <a:txBody>
                    <a:bodyPr/>
                    <a:lstStyle/>
                    <a:p>
                      <a:pPr marL="342900" marR="0" lvl="0" indent="-342900" algn="r"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    38</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80000" marR="80000" marT="27000" marB="27000" anchor="b" horzOverflow="overflow">
                    <a:lnL>
                      <a:noFill/>
                    </a:lnL>
                    <a:lnR>
                      <a:noFill/>
                    </a:lnR>
                    <a:lnT>
                      <a:noFill/>
                    </a:lnT>
                    <a:lnB>
                      <a:noFill/>
                    </a:lnB>
                    <a:lnTlToBr>
                      <a:noFill/>
                    </a:lnTlToBr>
                    <a:lnBlToTr>
                      <a:noFill/>
                    </a:lnBlToTr>
                    <a:solidFill>
                      <a:srgbClr val="777777">
                        <a:alpha val="42000"/>
                      </a:srgbClr>
                    </a:solidFill>
                  </a:tcPr>
                </a:tc>
                <a:tc>
                  <a:txBody>
                    <a:bodyPr/>
                    <a:lstStyle/>
                    <a:p>
                      <a:pPr marL="342900" marR="0" lvl="0" indent="-342900" algn="r"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19</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48000" marR="48000" marT="27000" marB="27000" anchor="b" horzOverflow="overflow">
                    <a:lnL>
                      <a:noFill/>
                    </a:lnL>
                    <a:lnR>
                      <a:noFill/>
                    </a:lnR>
                    <a:lnT>
                      <a:noFill/>
                    </a:lnT>
                    <a:lnB>
                      <a:noFill/>
                    </a:lnB>
                    <a:lnTlToBr>
                      <a:noFill/>
                    </a:lnTlToBr>
                    <a:lnBlToTr>
                      <a:noFill/>
                    </a:lnBlToTr>
                    <a:solidFill>
                      <a:srgbClr val="777777">
                        <a:alpha val="42000"/>
                      </a:srgbClr>
                    </a:solidFill>
                  </a:tcPr>
                </a:tc>
                <a:tc>
                  <a:txBody>
                    <a:bodyPr/>
                    <a:lstStyle/>
                    <a:p>
                      <a:pPr marL="342900" marR="0" lvl="0" indent="-342900" algn="r"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2</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48000" marR="48000" marT="27000" marB="27000" anchor="b" horzOverflow="overflow">
                    <a:lnL>
                      <a:noFill/>
                    </a:lnL>
                    <a:lnR cap="flat">
                      <a:noFill/>
                    </a:lnR>
                    <a:lnT>
                      <a:noFill/>
                    </a:lnT>
                    <a:lnB>
                      <a:noFill/>
                    </a:lnB>
                    <a:lnTlToBr>
                      <a:noFill/>
                    </a:lnTlToBr>
                    <a:lnBlToTr>
                      <a:noFill/>
                    </a:lnBlToTr>
                    <a:solidFill>
                      <a:srgbClr val="777777">
                        <a:alpha val="42000"/>
                      </a:srgbClr>
                    </a:solidFill>
                  </a:tcPr>
                </a:tc>
              </a:tr>
              <a:tr h="228879">
                <a:tc>
                  <a:txBody>
                    <a:bodyPr/>
                    <a:lstStyle/>
                    <a:p>
                      <a:pPr marL="342900" marR="0" lvl="0" indent="-342900" algn="l"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Portugal</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80000" marR="80000" marT="27000" marB="27000" anchor="b" horzOverflow="overflow">
                    <a:lnL cap="flat">
                      <a:noFill/>
                    </a:lnL>
                    <a:lnR>
                      <a:noFill/>
                    </a:lnR>
                    <a:lnT>
                      <a:noFill/>
                    </a:lnT>
                    <a:lnB>
                      <a:noFill/>
                    </a:lnB>
                    <a:lnTlToBr>
                      <a:noFill/>
                    </a:lnTlToBr>
                    <a:lnBlToTr>
                      <a:noFill/>
                    </a:lnBlToTr>
                    <a:solidFill>
                      <a:srgbClr val="777777">
                        <a:alpha val="42000"/>
                      </a:srgbClr>
                    </a:solidFill>
                  </a:tcPr>
                </a:tc>
                <a:tc>
                  <a:txBody>
                    <a:bodyPr/>
                    <a:lstStyle/>
                    <a:p>
                      <a:pPr marL="342900" marR="0" lvl="0" indent="-342900" algn="r"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    10</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80000" marR="80000" marT="27000" marB="27000" anchor="b" horzOverflow="overflow">
                    <a:lnL>
                      <a:noFill/>
                    </a:lnL>
                    <a:lnR>
                      <a:noFill/>
                    </a:lnR>
                    <a:lnT>
                      <a:noFill/>
                    </a:lnT>
                    <a:lnB>
                      <a:noFill/>
                    </a:lnB>
                    <a:lnTlToBr>
                      <a:noFill/>
                    </a:lnTlToBr>
                    <a:lnBlToTr>
                      <a:noFill/>
                    </a:lnBlToTr>
                    <a:solidFill>
                      <a:srgbClr val="777777">
                        <a:alpha val="42000"/>
                      </a:srgbClr>
                    </a:solidFill>
                  </a:tcPr>
                </a:tc>
                <a:tc>
                  <a:txBody>
                    <a:bodyPr/>
                    <a:lstStyle/>
                    <a:p>
                      <a:pPr marL="342900" marR="0" lvl="0" indent="-342900" algn="r"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7</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48000" marR="48000" marT="27000" marB="27000" anchor="b" horzOverflow="overflow">
                    <a:lnL>
                      <a:noFill/>
                    </a:lnL>
                    <a:lnR>
                      <a:noFill/>
                    </a:lnR>
                    <a:lnT>
                      <a:noFill/>
                    </a:lnT>
                    <a:lnB>
                      <a:noFill/>
                    </a:lnB>
                    <a:lnTlToBr>
                      <a:noFill/>
                    </a:lnTlToBr>
                    <a:lnBlToTr>
                      <a:noFill/>
                    </a:lnBlToTr>
                    <a:solidFill>
                      <a:srgbClr val="777777">
                        <a:alpha val="42000"/>
                      </a:srgbClr>
                    </a:solidFill>
                  </a:tcPr>
                </a:tc>
                <a:tc>
                  <a:txBody>
                    <a:bodyPr/>
                    <a:lstStyle/>
                    <a:p>
                      <a:pPr marL="342900" marR="0" lvl="0" indent="-342900" algn="r"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2</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48000" marR="48000" marT="27000" marB="27000" anchor="b" horzOverflow="overflow">
                    <a:lnL>
                      <a:noFill/>
                    </a:lnL>
                    <a:lnR cap="flat">
                      <a:noFill/>
                    </a:lnR>
                    <a:lnT>
                      <a:noFill/>
                    </a:lnT>
                    <a:lnB>
                      <a:noFill/>
                    </a:lnB>
                    <a:lnTlToBr>
                      <a:noFill/>
                    </a:lnTlToBr>
                    <a:lnBlToTr>
                      <a:noFill/>
                    </a:lnBlToTr>
                    <a:solidFill>
                      <a:srgbClr val="777777">
                        <a:alpha val="42000"/>
                      </a:srgbClr>
                    </a:solidFill>
                  </a:tcPr>
                </a:tc>
              </a:tr>
              <a:tr h="228879">
                <a:tc>
                  <a:txBody>
                    <a:bodyPr/>
                    <a:lstStyle/>
                    <a:p>
                      <a:pPr marL="342900" marR="0" lvl="0" indent="-342900" algn="l"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Spain</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80000" marR="80000" marT="27000" marB="27000" anchor="b" horzOverflow="overflow">
                    <a:lnL cap="flat">
                      <a:noFill/>
                    </a:lnL>
                    <a:lnR>
                      <a:noFill/>
                    </a:lnR>
                    <a:lnT>
                      <a:noFill/>
                    </a:lnT>
                    <a:lnB>
                      <a:noFill/>
                    </a:lnB>
                    <a:lnTlToBr>
                      <a:noFill/>
                    </a:lnTlToBr>
                    <a:lnBlToTr>
                      <a:noFill/>
                    </a:lnBlToTr>
                    <a:solidFill>
                      <a:srgbClr val="777777">
                        <a:alpha val="42000"/>
                      </a:srgbClr>
                    </a:solidFill>
                  </a:tcPr>
                </a:tc>
                <a:tc>
                  <a:txBody>
                    <a:bodyPr/>
                    <a:lstStyle/>
                    <a:p>
                      <a:pPr marL="342900" marR="0" lvl="0" indent="-342900" algn="r"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    41</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80000" marR="80000" marT="27000" marB="27000" anchor="b" horzOverflow="overflow">
                    <a:lnL>
                      <a:noFill/>
                    </a:lnL>
                    <a:lnR>
                      <a:noFill/>
                    </a:lnR>
                    <a:lnT>
                      <a:noFill/>
                    </a:lnT>
                    <a:lnB>
                      <a:noFill/>
                    </a:lnB>
                    <a:lnTlToBr>
                      <a:noFill/>
                    </a:lnTlToBr>
                    <a:lnBlToTr>
                      <a:noFill/>
                    </a:lnBlToTr>
                    <a:solidFill>
                      <a:srgbClr val="777777">
                        <a:alpha val="42000"/>
                      </a:srgbClr>
                    </a:solidFill>
                  </a:tcPr>
                </a:tc>
                <a:tc>
                  <a:txBody>
                    <a:bodyPr/>
                    <a:lstStyle/>
                    <a:p>
                      <a:pPr marL="342900" marR="0" lvl="0" indent="-342900" algn="r"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25</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48000" marR="48000" marT="27000" marB="27000" anchor="b" horzOverflow="overflow">
                    <a:lnL>
                      <a:noFill/>
                    </a:lnL>
                    <a:lnR>
                      <a:noFill/>
                    </a:lnR>
                    <a:lnT>
                      <a:noFill/>
                    </a:lnT>
                    <a:lnB>
                      <a:noFill/>
                    </a:lnB>
                    <a:lnTlToBr>
                      <a:noFill/>
                    </a:lnTlToBr>
                    <a:lnBlToTr>
                      <a:noFill/>
                    </a:lnBlToTr>
                    <a:solidFill>
                      <a:srgbClr val="777777">
                        <a:alpha val="42000"/>
                      </a:srgbClr>
                    </a:solidFill>
                  </a:tcPr>
                </a:tc>
                <a:tc>
                  <a:txBody>
                    <a:bodyPr/>
                    <a:lstStyle/>
                    <a:p>
                      <a:pPr marL="342900" marR="0" lvl="0" indent="-342900" algn="r"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2</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48000" marR="48000" marT="27000" marB="27000" anchor="b" horzOverflow="overflow">
                    <a:lnL>
                      <a:noFill/>
                    </a:lnL>
                    <a:lnR cap="flat">
                      <a:noFill/>
                    </a:lnR>
                    <a:lnT>
                      <a:noFill/>
                    </a:lnT>
                    <a:lnB>
                      <a:noFill/>
                    </a:lnB>
                    <a:lnTlToBr>
                      <a:noFill/>
                    </a:lnTlToBr>
                    <a:lnBlToTr>
                      <a:noFill/>
                    </a:lnBlToTr>
                    <a:solidFill>
                      <a:srgbClr val="777777">
                        <a:alpha val="42000"/>
                      </a:srgbClr>
                    </a:solidFill>
                  </a:tcPr>
                </a:tc>
              </a:tr>
              <a:tr h="228879">
                <a:tc>
                  <a:txBody>
                    <a:bodyPr/>
                    <a:lstStyle/>
                    <a:p>
                      <a:pPr marL="342900" marR="0" lvl="0" indent="-342900" algn="l"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Sweden</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80000" marR="80000" marT="27000" marB="27000" anchor="b" horzOverflow="overflow">
                    <a:lnL cap="flat">
                      <a:noFill/>
                    </a:lnL>
                    <a:lnR>
                      <a:noFill/>
                    </a:lnR>
                    <a:lnT>
                      <a:noFill/>
                    </a:lnT>
                    <a:lnB>
                      <a:noFill/>
                    </a:lnB>
                    <a:lnTlToBr>
                      <a:noFill/>
                    </a:lnTlToBr>
                    <a:lnBlToTr>
                      <a:noFill/>
                    </a:lnBlToTr>
                    <a:solidFill>
                      <a:srgbClr val="777777">
                        <a:alpha val="42000"/>
                      </a:srgbClr>
                    </a:solidFill>
                  </a:tcPr>
                </a:tc>
                <a:tc>
                  <a:txBody>
                    <a:bodyPr/>
                    <a:lstStyle/>
                    <a:p>
                      <a:pPr marL="342900" marR="0" lvl="0" indent="-342900" algn="r"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      9</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80000" marR="80000" marT="27000" marB="27000" anchor="b" horzOverflow="overflow">
                    <a:lnL>
                      <a:noFill/>
                    </a:lnL>
                    <a:lnR>
                      <a:noFill/>
                    </a:lnR>
                    <a:lnT>
                      <a:noFill/>
                    </a:lnT>
                    <a:lnB>
                      <a:noFill/>
                    </a:lnB>
                    <a:lnTlToBr>
                      <a:noFill/>
                    </a:lnTlToBr>
                    <a:lnBlToTr>
                      <a:noFill/>
                    </a:lnBlToTr>
                    <a:solidFill>
                      <a:srgbClr val="777777">
                        <a:alpha val="42000"/>
                      </a:srgbClr>
                    </a:solidFill>
                  </a:tcPr>
                </a:tc>
                <a:tc>
                  <a:txBody>
                    <a:bodyPr/>
                    <a:lstStyle/>
                    <a:p>
                      <a:pPr marL="342900" marR="0" lvl="0" indent="-342900" algn="r"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8</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48000" marR="48000" marT="27000" marB="27000" anchor="b" horzOverflow="overflow">
                    <a:lnL>
                      <a:noFill/>
                    </a:lnL>
                    <a:lnR>
                      <a:noFill/>
                    </a:lnR>
                    <a:lnT>
                      <a:noFill/>
                    </a:lnT>
                    <a:lnB>
                      <a:noFill/>
                    </a:lnB>
                    <a:lnTlToBr>
                      <a:noFill/>
                    </a:lnTlToBr>
                    <a:lnBlToTr>
                      <a:noFill/>
                    </a:lnBlToTr>
                    <a:solidFill>
                      <a:srgbClr val="777777">
                        <a:alpha val="42000"/>
                      </a:srgbClr>
                    </a:solidFill>
                  </a:tcPr>
                </a:tc>
                <a:tc>
                  <a:txBody>
                    <a:bodyPr/>
                    <a:lstStyle/>
                    <a:p>
                      <a:pPr marL="342900" marR="0" lvl="0" indent="-342900" algn="r"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2</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48000" marR="48000" marT="27000" marB="27000" anchor="b" horzOverflow="overflow">
                    <a:lnL>
                      <a:noFill/>
                    </a:lnL>
                    <a:lnR cap="flat">
                      <a:noFill/>
                    </a:lnR>
                    <a:lnT>
                      <a:noFill/>
                    </a:lnT>
                    <a:lnB>
                      <a:noFill/>
                    </a:lnB>
                    <a:lnTlToBr>
                      <a:noFill/>
                    </a:lnTlToBr>
                    <a:lnBlToTr>
                      <a:noFill/>
                    </a:lnBlToTr>
                    <a:solidFill>
                      <a:srgbClr val="777777">
                        <a:alpha val="42000"/>
                      </a:srgbClr>
                    </a:solidFill>
                  </a:tcPr>
                </a:tc>
              </a:tr>
              <a:tr h="228879">
                <a:tc>
                  <a:txBody>
                    <a:bodyPr/>
                    <a:lstStyle/>
                    <a:p>
                      <a:pPr marL="342900" marR="0" lvl="0" indent="-342900" algn="l"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Switzerland</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80000" marR="80000" marT="27000" marB="27000" anchor="b" horzOverflow="overflow">
                    <a:lnL cap="flat">
                      <a:noFill/>
                    </a:lnL>
                    <a:lnR>
                      <a:noFill/>
                    </a:lnR>
                    <a:lnT>
                      <a:noFill/>
                    </a:lnT>
                    <a:lnB>
                      <a:noFill/>
                    </a:lnB>
                    <a:lnTlToBr>
                      <a:noFill/>
                    </a:lnTlToBr>
                    <a:lnBlToTr>
                      <a:noFill/>
                    </a:lnBlToTr>
                    <a:solidFill>
                      <a:srgbClr val="777777">
                        <a:alpha val="42000"/>
                      </a:srgbClr>
                    </a:solidFill>
                  </a:tcPr>
                </a:tc>
                <a:tc>
                  <a:txBody>
                    <a:bodyPr/>
                    <a:lstStyle/>
                    <a:p>
                      <a:pPr marL="342900" marR="0" lvl="0" indent="-342900" algn="r"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      7</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80000" marR="80000" marT="27000" marB="27000" anchor="b" horzOverflow="overflow">
                    <a:lnL>
                      <a:noFill/>
                    </a:lnL>
                    <a:lnR>
                      <a:noFill/>
                    </a:lnR>
                    <a:lnT>
                      <a:noFill/>
                    </a:lnT>
                    <a:lnB>
                      <a:noFill/>
                    </a:lnB>
                    <a:lnTlToBr>
                      <a:noFill/>
                    </a:lnTlToBr>
                    <a:lnBlToTr>
                      <a:noFill/>
                    </a:lnBlToTr>
                    <a:solidFill>
                      <a:srgbClr val="777777">
                        <a:alpha val="42000"/>
                      </a:srgbClr>
                    </a:solidFill>
                  </a:tcPr>
                </a:tc>
                <a:tc>
                  <a:txBody>
                    <a:bodyPr/>
                    <a:lstStyle/>
                    <a:p>
                      <a:pPr marL="342900" marR="0" lvl="0" indent="-342900" algn="r"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Arial" charset="0"/>
                        </a:rPr>
                        <a:t>5</a:t>
                      </a:r>
                      <a:endParaRPr kumimoji="0" lang="en-US" sz="1400" b="0"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endParaRPr>
                    </a:p>
                  </a:txBody>
                  <a:tcPr marL="48000" marR="48000" marT="27000" marB="27000" anchor="b" horzOverflow="overflow">
                    <a:lnL>
                      <a:noFill/>
                    </a:lnL>
                    <a:lnR>
                      <a:noFill/>
                    </a:lnR>
                    <a:lnT>
                      <a:noFill/>
                    </a:lnT>
                    <a:lnB>
                      <a:noFill/>
                    </a:lnB>
                    <a:lnTlToBr>
                      <a:noFill/>
                    </a:lnTlToBr>
                    <a:lnBlToTr>
                      <a:noFill/>
                    </a:lnBlToTr>
                    <a:solidFill>
                      <a:srgbClr val="777777">
                        <a:alpha val="42000"/>
                      </a:srgbClr>
                    </a:solidFill>
                  </a:tcPr>
                </a:tc>
                <a:tc>
                  <a:txBody>
                    <a:bodyPr/>
                    <a:lstStyle/>
                    <a:p>
                      <a:pPr marL="342900" marR="0" lvl="0" indent="-342900" algn="r"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3</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48000" marR="48000" marT="27000" marB="27000" anchor="b" horzOverflow="overflow">
                    <a:lnL>
                      <a:noFill/>
                    </a:lnL>
                    <a:lnR cap="flat">
                      <a:noFill/>
                    </a:lnR>
                    <a:lnT>
                      <a:noFill/>
                    </a:lnT>
                    <a:lnB>
                      <a:noFill/>
                    </a:lnB>
                    <a:lnTlToBr>
                      <a:noFill/>
                    </a:lnTlToBr>
                    <a:lnBlToTr>
                      <a:noFill/>
                    </a:lnBlToTr>
                    <a:solidFill>
                      <a:srgbClr val="777777">
                        <a:alpha val="42000"/>
                      </a:srgbClr>
                    </a:solidFill>
                  </a:tcPr>
                </a:tc>
              </a:tr>
              <a:tr h="228879">
                <a:tc>
                  <a:txBody>
                    <a:bodyPr/>
                    <a:lstStyle/>
                    <a:p>
                      <a:pPr marL="342900" marR="0" lvl="0" indent="-342900" algn="l"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 United Kingdom</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0" marR="0" marT="27000" marB="27000" anchor="b" horzOverflow="overflow">
                    <a:lnL cap="flat">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777777">
                        <a:alpha val="42000"/>
                      </a:srgbClr>
                    </a:solidFill>
                  </a:tcPr>
                </a:tc>
                <a:tc>
                  <a:txBody>
                    <a:bodyPr/>
                    <a:lstStyle/>
                    <a:p>
                      <a:pPr marL="342900" marR="0" lvl="0" indent="-342900" algn="r"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    58</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0" marR="0" marT="27000" marB="27000"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777777">
                        <a:alpha val="42000"/>
                      </a:srgbClr>
                    </a:solidFill>
                  </a:tcPr>
                </a:tc>
                <a:tc>
                  <a:txBody>
                    <a:bodyPr/>
                    <a:lstStyle/>
                    <a:p>
                      <a:pPr marL="342900" marR="0" lvl="0" indent="-342900" algn="r"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Arial" charset="0"/>
                        </a:rPr>
                        <a:t>30</a:t>
                      </a: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L="0" marR="0" marT="27000" marB="27000"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777777">
                        <a:alpha val="42000"/>
                      </a:srgbClr>
                    </a:solidFill>
                  </a:tcPr>
                </a:tc>
                <a:tc>
                  <a:txBody>
                    <a:bodyPr/>
                    <a:lstStyle/>
                    <a:p>
                      <a:pPr marL="342900" marR="0" lvl="0" indent="-342900" algn="r" defTabSz="914400" rtl="0" eaLnBrk="0" fontAlgn="b" latinLnBrk="0" hangingPunct="0">
                        <a:lnSpc>
                          <a:spcPct val="85000"/>
                        </a:lnSpc>
                        <a:spcBef>
                          <a:spcPct val="0"/>
                        </a:spcBef>
                        <a:spcAft>
                          <a:spcPct val="0"/>
                        </a:spcAft>
                        <a:buClrTx/>
                        <a:buSzPct val="65000"/>
                        <a:buFontTx/>
                        <a:buNone/>
                        <a:tabLst/>
                      </a:pPr>
                      <a:r>
                        <a:rPr kumimoji="0" lang="en-US" sz="1400" b="0"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Arial" charset="0"/>
                        </a:rPr>
                        <a:t>3 - 5</a:t>
                      </a:r>
                      <a:endParaRPr kumimoji="0" lang="en-US" sz="1400" b="0"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endParaRPr>
                    </a:p>
                  </a:txBody>
                  <a:tcPr marL="0" marR="0" marT="27000" marB="27000" anchor="b" horzOverflow="overflow">
                    <a:lnL>
                      <a:noFill/>
                    </a:lnL>
                    <a:lnR cap="flat">
                      <a:noFill/>
                    </a:lnR>
                    <a:lnT>
                      <a:noFill/>
                    </a:lnT>
                    <a:lnB w="12700" cap="flat" cmpd="sng" algn="ctr">
                      <a:solidFill>
                        <a:schemeClr val="tx1"/>
                      </a:solidFill>
                      <a:prstDash val="solid"/>
                      <a:round/>
                      <a:headEnd type="none" w="med" len="med"/>
                      <a:tailEnd type="none" w="med" len="med"/>
                    </a:lnB>
                    <a:lnTlToBr>
                      <a:noFill/>
                    </a:lnTlToBr>
                    <a:lnBlToTr>
                      <a:noFill/>
                    </a:lnBlToTr>
                    <a:solidFill>
                      <a:srgbClr val="777777">
                        <a:alpha val="42000"/>
                      </a:srgbClr>
                    </a:solidFill>
                  </a:tcPr>
                </a:tc>
              </a:tr>
            </a:tbl>
          </a:graphicData>
        </a:graphic>
      </p:graphicFrame>
      <p:sp>
        <p:nvSpPr>
          <p:cNvPr id="160960" name="Rectangle 192"/>
          <p:cNvSpPr>
            <a:spLocks noChangeArrowheads="1"/>
          </p:cNvSpPr>
          <p:nvPr/>
        </p:nvSpPr>
        <p:spPr bwMode="auto">
          <a:xfrm>
            <a:off x="1960034" y="3080148"/>
            <a:ext cx="7110588" cy="1350169"/>
          </a:xfrm>
          <a:prstGeom prst="rect">
            <a:avLst/>
          </a:prstGeom>
          <a:solidFill>
            <a:srgbClr val="336699">
              <a:alpha val="24000"/>
            </a:srgbClr>
          </a:solidFill>
          <a:ln w="9525">
            <a:solidFill>
              <a:schemeClr val="tx1"/>
            </a:solidFill>
            <a:miter lim="800000"/>
            <a:headEnd/>
            <a:tailEnd/>
          </a:ln>
          <a:effectLst/>
        </p:spPr>
        <p:txBody>
          <a:bodyPr wrap="none" lIns="76197" tIns="38098" rIns="76197" bIns="38098" anchor="ctr"/>
          <a:lstStyle/>
          <a:p>
            <a:endParaRPr lang="en-GB"/>
          </a:p>
        </p:txBody>
      </p:sp>
      <p:sp>
        <p:nvSpPr>
          <p:cNvPr id="160966" name="AutoShape 198"/>
          <p:cNvSpPr>
            <a:spLocks noChangeArrowheads="1"/>
          </p:cNvSpPr>
          <p:nvPr/>
        </p:nvSpPr>
        <p:spPr bwMode="auto">
          <a:xfrm>
            <a:off x="905933" y="1410891"/>
            <a:ext cx="1010356" cy="342900"/>
          </a:xfrm>
          <a:prstGeom prst="rightArrow">
            <a:avLst>
              <a:gd name="adj1" fmla="val 50000"/>
              <a:gd name="adj2" fmla="val 6215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6197" tIns="38098" rIns="76197" bIns="38098" anchor="ctr"/>
          <a:lstStyle/>
          <a:p>
            <a:endParaRPr lang="en-GB"/>
          </a:p>
        </p:txBody>
      </p:sp>
      <p:sp>
        <p:nvSpPr>
          <p:cNvPr id="160967" name="AutoShape 199"/>
          <p:cNvSpPr>
            <a:spLocks noChangeArrowheads="1"/>
          </p:cNvSpPr>
          <p:nvPr/>
        </p:nvSpPr>
        <p:spPr bwMode="auto">
          <a:xfrm>
            <a:off x="935567" y="1965722"/>
            <a:ext cx="1010356" cy="342900"/>
          </a:xfrm>
          <a:prstGeom prst="rightArrow">
            <a:avLst>
              <a:gd name="adj1" fmla="val 50000"/>
              <a:gd name="adj2" fmla="val 6215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6197" tIns="38098" rIns="76197" bIns="38098" anchor="ctr"/>
          <a:lstStyle/>
          <a:p>
            <a:endParaRPr lang="en-GB"/>
          </a:p>
        </p:txBody>
      </p:sp>
      <p:sp>
        <p:nvSpPr>
          <p:cNvPr id="160968" name="AutoShape 200"/>
          <p:cNvSpPr>
            <a:spLocks noChangeArrowheads="1"/>
          </p:cNvSpPr>
          <p:nvPr/>
        </p:nvSpPr>
        <p:spPr bwMode="auto">
          <a:xfrm>
            <a:off x="935567" y="2768204"/>
            <a:ext cx="1010356" cy="342900"/>
          </a:xfrm>
          <a:prstGeom prst="rightArrow">
            <a:avLst>
              <a:gd name="adj1" fmla="val 50000"/>
              <a:gd name="adj2" fmla="val 6215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6197" tIns="38098" rIns="76197" bIns="38098" anchor="ctr"/>
          <a:lstStyle/>
          <a:p>
            <a:endParaRPr lang="en-GB"/>
          </a:p>
        </p:txBody>
      </p:sp>
      <p:sp>
        <p:nvSpPr>
          <p:cNvPr id="160969" name="AutoShape 201"/>
          <p:cNvSpPr>
            <a:spLocks noChangeArrowheads="1"/>
          </p:cNvSpPr>
          <p:nvPr/>
        </p:nvSpPr>
        <p:spPr bwMode="auto">
          <a:xfrm>
            <a:off x="922866" y="4581525"/>
            <a:ext cx="1010356" cy="342900"/>
          </a:xfrm>
          <a:prstGeom prst="rightArrow">
            <a:avLst>
              <a:gd name="adj1" fmla="val 50000"/>
              <a:gd name="adj2" fmla="val 6215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6197" tIns="38098" rIns="76197" bIns="38098" anchor="ctr"/>
          <a:lstStyle/>
          <a:p>
            <a:endParaRPr lang="en-GB"/>
          </a:p>
        </p:txBody>
      </p:sp>
    </p:spTree>
    <p:extLst>
      <p:ext uri="{BB962C8B-B14F-4D97-AF65-F5344CB8AC3E}">
        <p14:creationId xmlns:p14="http://schemas.microsoft.com/office/powerpoint/2010/main" val="179924193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2"/>
          <p:cNvSpPr txBox="1">
            <a:spLocks noChangeArrowheads="1"/>
          </p:cNvSpPr>
          <p:nvPr/>
        </p:nvSpPr>
        <p:spPr bwMode="auto">
          <a:xfrm>
            <a:off x="1135472" y="2226686"/>
            <a:ext cx="3308592" cy="646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6197" tIns="38098" rIns="76197" bIns="38098">
            <a:spAutoFit/>
          </a:bodyPr>
          <a:lstStyle/>
          <a:p>
            <a:pPr>
              <a:defRPr/>
            </a:pPr>
            <a:r>
              <a:rPr lang="en-GB" sz="3700" dirty="0">
                <a:latin typeface="Avenir Book"/>
                <a:cs typeface="Avenir Book"/>
              </a:rPr>
              <a:t>Spain </a:t>
            </a:r>
            <a:r>
              <a:rPr lang="en-GB" sz="2000" dirty="0">
                <a:latin typeface="Avenir Book"/>
                <a:cs typeface="Avenir Book"/>
              </a:rPr>
              <a:t>about 46 million</a:t>
            </a:r>
            <a:endParaRPr lang="fr-FR" sz="2000" dirty="0">
              <a:latin typeface="Avenir Book"/>
              <a:cs typeface="Avenir Book"/>
            </a:endParaRPr>
          </a:p>
        </p:txBody>
      </p:sp>
      <p:sp>
        <p:nvSpPr>
          <p:cNvPr id="86019" name="Rectangle 3"/>
          <p:cNvSpPr>
            <a:spLocks noChangeArrowheads="1"/>
          </p:cNvSpPr>
          <p:nvPr/>
        </p:nvSpPr>
        <p:spPr bwMode="auto">
          <a:xfrm>
            <a:off x="899442" y="2007435"/>
            <a:ext cx="7086600" cy="1946672"/>
          </a:xfrm>
          <a:prstGeom prst="rect">
            <a:avLst/>
          </a:prstGeom>
          <a:noFill/>
          <a:ln>
            <a:noFill/>
          </a:ln>
          <a:effectLst>
            <a:prstShdw prst="shdw18" dist="17961" dir="13500000">
              <a:schemeClr val="hlink">
                <a:gamma/>
                <a:shade val="60000"/>
                <a:invGamma/>
                <a:alpha val="74998"/>
              </a:schemeClr>
            </a:prstShdw>
          </a:effectLst>
          <a:extLst/>
        </p:spPr>
        <p:txBody>
          <a:bodyPr wrap="none" lIns="76197" tIns="38098" rIns="76197" bIns="38098" anchor="ctr"/>
          <a:lstStyle/>
          <a:p>
            <a:pPr>
              <a:defRPr/>
            </a:pPr>
            <a:endParaRPr lang="es-ES" dirty="0">
              <a:solidFill>
                <a:schemeClr val="bg1"/>
              </a:solidFill>
              <a:latin typeface="Avenir Book"/>
              <a:cs typeface="Avenir Book"/>
            </a:endParaRPr>
          </a:p>
        </p:txBody>
      </p:sp>
      <p:sp>
        <p:nvSpPr>
          <p:cNvPr id="86020" name="Rectangle 4"/>
          <p:cNvSpPr>
            <a:spLocks noChangeArrowheads="1"/>
          </p:cNvSpPr>
          <p:nvPr/>
        </p:nvSpPr>
        <p:spPr bwMode="auto">
          <a:xfrm>
            <a:off x="970845" y="3833813"/>
            <a:ext cx="330200" cy="257175"/>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6197" tIns="38098" rIns="76197" bIns="38098" anchor="ctr"/>
          <a:lstStyle/>
          <a:p>
            <a:pPr>
              <a:defRPr/>
            </a:pPr>
            <a:endParaRPr lang="es-ES">
              <a:latin typeface="Avenir Book"/>
              <a:cs typeface="Avenir Book"/>
            </a:endParaRPr>
          </a:p>
        </p:txBody>
      </p:sp>
      <p:sp>
        <p:nvSpPr>
          <p:cNvPr id="86021" name="Rectangle 5"/>
          <p:cNvSpPr>
            <a:spLocks noChangeArrowheads="1"/>
          </p:cNvSpPr>
          <p:nvPr/>
        </p:nvSpPr>
        <p:spPr bwMode="auto">
          <a:xfrm>
            <a:off x="1419578" y="3842147"/>
            <a:ext cx="330200" cy="257175"/>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6197" tIns="38098" rIns="76197" bIns="38098" anchor="ctr"/>
          <a:lstStyle/>
          <a:p>
            <a:pPr>
              <a:defRPr/>
            </a:pPr>
            <a:endParaRPr lang="es-ES">
              <a:latin typeface="Avenir Book"/>
              <a:cs typeface="Avenir Book"/>
            </a:endParaRPr>
          </a:p>
        </p:txBody>
      </p:sp>
      <p:sp>
        <p:nvSpPr>
          <p:cNvPr id="86022" name="Rectangle 6"/>
          <p:cNvSpPr>
            <a:spLocks noChangeArrowheads="1"/>
          </p:cNvSpPr>
          <p:nvPr/>
        </p:nvSpPr>
        <p:spPr bwMode="auto">
          <a:xfrm>
            <a:off x="3011312" y="3843338"/>
            <a:ext cx="330200" cy="257175"/>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6197" tIns="38098" rIns="76197" bIns="38098" anchor="ctr"/>
          <a:lstStyle/>
          <a:p>
            <a:pPr>
              <a:defRPr/>
            </a:pPr>
            <a:endParaRPr lang="es-ES">
              <a:latin typeface="Avenir Book"/>
              <a:cs typeface="Avenir Book"/>
            </a:endParaRPr>
          </a:p>
        </p:txBody>
      </p:sp>
      <p:sp>
        <p:nvSpPr>
          <p:cNvPr id="86023" name="Rectangle 7"/>
          <p:cNvSpPr>
            <a:spLocks noChangeArrowheads="1"/>
          </p:cNvSpPr>
          <p:nvPr/>
        </p:nvSpPr>
        <p:spPr bwMode="auto">
          <a:xfrm>
            <a:off x="1895123" y="3843338"/>
            <a:ext cx="330200" cy="257175"/>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6197" tIns="38098" rIns="76197" bIns="38098" anchor="ctr"/>
          <a:lstStyle/>
          <a:p>
            <a:pPr>
              <a:defRPr/>
            </a:pPr>
            <a:endParaRPr lang="es-ES">
              <a:latin typeface="Avenir Book"/>
              <a:cs typeface="Avenir Book"/>
            </a:endParaRPr>
          </a:p>
        </p:txBody>
      </p:sp>
      <p:sp>
        <p:nvSpPr>
          <p:cNvPr id="86024" name="Rectangle 8"/>
          <p:cNvSpPr>
            <a:spLocks noChangeArrowheads="1"/>
          </p:cNvSpPr>
          <p:nvPr/>
        </p:nvSpPr>
        <p:spPr bwMode="auto">
          <a:xfrm>
            <a:off x="2459568" y="3837385"/>
            <a:ext cx="330200" cy="257175"/>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6197" tIns="38098" rIns="76197" bIns="38098" anchor="ctr"/>
          <a:lstStyle/>
          <a:p>
            <a:pPr>
              <a:defRPr/>
            </a:pPr>
            <a:endParaRPr lang="es-ES">
              <a:latin typeface="Avenir Book"/>
              <a:cs typeface="Avenir Book"/>
            </a:endParaRPr>
          </a:p>
        </p:txBody>
      </p:sp>
      <p:sp>
        <p:nvSpPr>
          <p:cNvPr id="86025" name="Text Box 9"/>
          <p:cNvSpPr txBox="1">
            <a:spLocks noChangeArrowheads="1"/>
          </p:cNvSpPr>
          <p:nvPr/>
        </p:nvSpPr>
        <p:spPr bwMode="auto">
          <a:xfrm>
            <a:off x="2050346" y="3406378"/>
            <a:ext cx="394780" cy="276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6197" tIns="38098" rIns="76197" bIns="38098">
            <a:spAutoFit/>
          </a:bodyPr>
          <a:lstStyle/>
          <a:p>
            <a:pPr>
              <a:defRPr/>
            </a:pPr>
            <a:r>
              <a:rPr lang="en-GB" sz="1300" dirty="0" smtClean="0">
                <a:latin typeface="Avenir Book"/>
                <a:cs typeface="Avenir Book"/>
              </a:rPr>
              <a:t>0-6</a:t>
            </a:r>
            <a:endParaRPr lang="fr-FR" sz="1300" dirty="0">
              <a:latin typeface="Avenir Book"/>
              <a:cs typeface="Avenir Book"/>
            </a:endParaRPr>
          </a:p>
        </p:txBody>
      </p:sp>
      <p:sp>
        <p:nvSpPr>
          <p:cNvPr id="86026" name="Rectangle 10"/>
          <p:cNvSpPr>
            <a:spLocks noChangeArrowheads="1"/>
          </p:cNvSpPr>
          <p:nvPr/>
        </p:nvSpPr>
        <p:spPr bwMode="auto">
          <a:xfrm>
            <a:off x="4087990" y="3839766"/>
            <a:ext cx="330200" cy="257175"/>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6197" tIns="38098" rIns="76197" bIns="38098" anchor="ctr"/>
          <a:lstStyle/>
          <a:p>
            <a:pPr>
              <a:defRPr/>
            </a:pPr>
            <a:endParaRPr lang="es-ES">
              <a:latin typeface="Avenir Book"/>
              <a:cs typeface="Avenir Book"/>
            </a:endParaRPr>
          </a:p>
        </p:txBody>
      </p:sp>
      <p:sp>
        <p:nvSpPr>
          <p:cNvPr id="86027" name="Rectangle 11"/>
          <p:cNvSpPr>
            <a:spLocks noChangeArrowheads="1"/>
          </p:cNvSpPr>
          <p:nvPr/>
        </p:nvSpPr>
        <p:spPr bwMode="auto">
          <a:xfrm>
            <a:off x="4651023" y="3802856"/>
            <a:ext cx="330200" cy="295275"/>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6197" tIns="38098" rIns="76197" bIns="38098" anchor="ctr"/>
          <a:lstStyle/>
          <a:p>
            <a:pPr>
              <a:defRPr/>
            </a:pPr>
            <a:endParaRPr lang="es-ES">
              <a:latin typeface="Avenir Book"/>
              <a:cs typeface="Avenir Book"/>
            </a:endParaRPr>
          </a:p>
        </p:txBody>
      </p:sp>
      <p:sp>
        <p:nvSpPr>
          <p:cNvPr id="86028" name="Rectangle 12"/>
          <p:cNvSpPr>
            <a:spLocks noChangeArrowheads="1"/>
          </p:cNvSpPr>
          <p:nvPr/>
        </p:nvSpPr>
        <p:spPr bwMode="auto">
          <a:xfrm>
            <a:off x="5257800" y="3682603"/>
            <a:ext cx="330200" cy="422672"/>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6197" tIns="38098" rIns="76197" bIns="38098" anchor="ctr"/>
          <a:lstStyle/>
          <a:p>
            <a:pPr>
              <a:defRPr/>
            </a:pPr>
            <a:endParaRPr lang="es-ES">
              <a:latin typeface="Avenir Book"/>
              <a:cs typeface="Avenir Book"/>
            </a:endParaRPr>
          </a:p>
        </p:txBody>
      </p:sp>
      <p:sp>
        <p:nvSpPr>
          <p:cNvPr id="86029" name="Rectangle 13"/>
          <p:cNvSpPr>
            <a:spLocks noChangeArrowheads="1"/>
          </p:cNvSpPr>
          <p:nvPr/>
        </p:nvSpPr>
        <p:spPr bwMode="auto">
          <a:xfrm>
            <a:off x="5803901" y="3283744"/>
            <a:ext cx="330200" cy="822722"/>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6197" tIns="38098" rIns="76197" bIns="38098" anchor="ctr"/>
          <a:lstStyle/>
          <a:p>
            <a:pPr>
              <a:defRPr/>
            </a:pPr>
            <a:endParaRPr lang="es-ES">
              <a:latin typeface="Avenir Book"/>
              <a:cs typeface="Avenir Book"/>
            </a:endParaRPr>
          </a:p>
        </p:txBody>
      </p:sp>
      <p:sp>
        <p:nvSpPr>
          <p:cNvPr id="86030" name="Rectangle 14"/>
          <p:cNvSpPr>
            <a:spLocks noChangeArrowheads="1"/>
          </p:cNvSpPr>
          <p:nvPr/>
        </p:nvSpPr>
        <p:spPr bwMode="auto">
          <a:xfrm>
            <a:off x="6366934" y="2403872"/>
            <a:ext cx="330200" cy="1695450"/>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6197" tIns="38098" rIns="76197" bIns="38098" anchor="ctr"/>
          <a:lstStyle/>
          <a:p>
            <a:pPr>
              <a:defRPr/>
            </a:pPr>
            <a:endParaRPr lang="es-ES">
              <a:latin typeface="Avenir Book"/>
              <a:cs typeface="Avenir Book"/>
            </a:endParaRPr>
          </a:p>
        </p:txBody>
      </p:sp>
      <p:sp>
        <p:nvSpPr>
          <p:cNvPr id="86031" name="Text Box 15"/>
          <p:cNvSpPr txBox="1">
            <a:spLocks noChangeArrowheads="1"/>
          </p:cNvSpPr>
          <p:nvPr/>
        </p:nvSpPr>
        <p:spPr bwMode="auto">
          <a:xfrm>
            <a:off x="4865511" y="3294460"/>
            <a:ext cx="246574" cy="276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6197" tIns="38098" rIns="76197" bIns="38098">
            <a:spAutoFit/>
          </a:bodyPr>
          <a:lstStyle/>
          <a:p>
            <a:pPr>
              <a:defRPr/>
            </a:pPr>
            <a:r>
              <a:rPr lang="en-GB" sz="1300">
                <a:latin typeface="Avenir Book"/>
                <a:cs typeface="Avenir Book"/>
              </a:rPr>
              <a:t>8</a:t>
            </a:r>
            <a:endParaRPr lang="fr-FR" sz="1300">
              <a:latin typeface="Avenir Book"/>
              <a:cs typeface="Avenir Book"/>
            </a:endParaRPr>
          </a:p>
        </p:txBody>
      </p:sp>
      <p:sp>
        <p:nvSpPr>
          <p:cNvPr id="86032" name="Text Box 16"/>
          <p:cNvSpPr txBox="1">
            <a:spLocks noChangeArrowheads="1"/>
          </p:cNvSpPr>
          <p:nvPr/>
        </p:nvSpPr>
        <p:spPr bwMode="auto">
          <a:xfrm>
            <a:off x="5794023" y="2871787"/>
            <a:ext cx="339266" cy="276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6197" tIns="38098" rIns="76197" bIns="38098">
            <a:spAutoFit/>
          </a:bodyPr>
          <a:lstStyle/>
          <a:p>
            <a:pPr>
              <a:defRPr/>
            </a:pPr>
            <a:r>
              <a:rPr lang="en-GB" sz="1300">
                <a:latin typeface="Avenir Book"/>
                <a:cs typeface="Avenir Book"/>
              </a:rPr>
              <a:t>12</a:t>
            </a:r>
            <a:endParaRPr lang="fr-FR" sz="1300">
              <a:latin typeface="Avenir Book"/>
              <a:cs typeface="Avenir Book"/>
            </a:endParaRPr>
          </a:p>
        </p:txBody>
      </p:sp>
      <p:sp>
        <p:nvSpPr>
          <p:cNvPr id="86033" name="Text Box 17"/>
          <p:cNvSpPr txBox="1">
            <a:spLocks noChangeArrowheads="1"/>
          </p:cNvSpPr>
          <p:nvPr/>
        </p:nvSpPr>
        <p:spPr bwMode="auto">
          <a:xfrm>
            <a:off x="6342023" y="2165747"/>
            <a:ext cx="339266" cy="276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6197" tIns="38098" rIns="76197" bIns="38098">
            <a:spAutoFit/>
          </a:bodyPr>
          <a:lstStyle/>
          <a:p>
            <a:pPr>
              <a:defRPr/>
            </a:pPr>
            <a:r>
              <a:rPr lang="en-GB" sz="1300" dirty="0">
                <a:latin typeface="Avenir Book"/>
                <a:cs typeface="Avenir Book"/>
              </a:rPr>
              <a:t>24</a:t>
            </a:r>
            <a:endParaRPr lang="fr-FR" sz="1300" dirty="0">
              <a:latin typeface="Avenir Book"/>
              <a:cs typeface="Avenir Book"/>
            </a:endParaRPr>
          </a:p>
        </p:txBody>
      </p:sp>
      <p:sp>
        <p:nvSpPr>
          <p:cNvPr id="86034" name="Text Box 18"/>
          <p:cNvSpPr txBox="1">
            <a:spLocks noChangeArrowheads="1"/>
          </p:cNvSpPr>
          <p:nvPr/>
        </p:nvSpPr>
        <p:spPr bwMode="auto">
          <a:xfrm>
            <a:off x="869102" y="4183856"/>
            <a:ext cx="524650" cy="276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6197" tIns="38098" rIns="76197" bIns="38098">
            <a:spAutoFit/>
          </a:bodyPr>
          <a:lstStyle/>
          <a:p>
            <a:pPr>
              <a:defRPr/>
            </a:pPr>
            <a:r>
              <a:rPr lang="en-GB" sz="1300">
                <a:latin typeface="Avenir Book"/>
                <a:cs typeface="Avenir Book"/>
              </a:rPr>
              <a:t>1985</a:t>
            </a:r>
            <a:endParaRPr lang="fr-FR" sz="1300">
              <a:latin typeface="Avenir Book"/>
              <a:cs typeface="Avenir Book"/>
            </a:endParaRPr>
          </a:p>
        </p:txBody>
      </p:sp>
      <p:sp>
        <p:nvSpPr>
          <p:cNvPr id="86035" name="Text Box 19"/>
          <p:cNvSpPr txBox="1">
            <a:spLocks noChangeArrowheads="1"/>
          </p:cNvSpPr>
          <p:nvPr/>
        </p:nvSpPr>
        <p:spPr bwMode="auto">
          <a:xfrm>
            <a:off x="5745612" y="4193381"/>
            <a:ext cx="524650" cy="276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6197" tIns="38098" rIns="76197" bIns="38098">
            <a:spAutoFit/>
          </a:bodyPr>
          <a:lstStyle/>
          <a:p>
            <a:pPr>
              <a:defRPr/>
            </a:pPr>
            <a:r>
              <a:rPr lang="en-GB" sz="1300" dirty="0">
                <a:latin typeface="Avenir Book"/>
                <a:cs typeface="Avenir Book"/>
              </a:rPr>
              <a:t>2001</a:t>
            </a:r>
            <a:endParaRPr lang="fr-FR" sz="1300" dirty="0">
              <a:latin typeface="Avenir Book"/>
              <a:cs typeface="Avenir Book"/>
            </a:endParaRPr>
          </a:p>
        </p:txBody>
      </p:sp>
      <p:sp>
        <p:nvSpPr>
          <p:cNvPr id="86036" name="Text Box 20"/>
          <p:cNvSpPr txBox="1">
            <a:spLocks noChangeArrowheads="1"/>
          </p:cNvSpPr>
          <p:nvPr/>
        </p:nvSpPr>
        <p:spPr bwMode="auto">
          <a:xfrm>
            <a:off x="6320178" y="4187428"/>
            <a:ext cx="1683300" cy="276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6197" tIns="38098" rIns="76197" bIns="38098">
            <a:spAutoFit/>
          </a:bodyPr>
          <a:lstStyle/>
          <a:p>
            <a:pPr>
              <a:defRPr/>
            </a:pPr>
            <a:r>
              <a:rPr lang="en-GB" sz="1300" dirty="0">
                <a:latin typeface="Avenir Book"/>
                <a:cs typeface="Avenir Book"/>
              </a:rPr>
              <a:t>2002             </a:t>
            </a:r>
            <a:r>
              <a:rPr lang="en-GB" sz="1300" dirty="0" smtClean="0">
                <a:latin typeface="Avenir Book"/>
                <a:cs typeface="Avenir Book"/>
              </a:rPr>
              <a:t>    2012</a:t>
            </a:r>
            <a:endParaRPr lang="fr-FR" sz="1300" dirty="0">
              <a:latin typeface="Avenir Book"/>
              <a:cs typeface="Avenir Book"/>
            </a:endParaRPr>
          </a:p>
        </p:txBody>
      </p:sp>
      <p:sp>
        <p:nvSpPr>
          <p:cNvPr id="21" name="Rectangle 14"/>
          <p:cNvSpPr>
            <a:spLocks noChangeArrowheads="1"/>
          </p:cNvSpPr>
          <p:nvPr/>
        </p:nvSpPr>
        <p:spPr bwMode="auto">
          <a:xfrm>
            <a:off x="7561400" y="2406254"/>
            <a:ext cx="330200" cy="1695450"/>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6197" tIns="38098" rIns="76197" bIns="38098" anchor="ctr"/>
          <a:lstStyle/>
          <a:p>
            <a:pPr>
              <a:defRPr/>
            </a:pPr>
            <a:endParaRPr lang="es-ES">
              <a:latin typeface="Avenir Book"/>
              <a:cs typeface="Avenir Book"/>
            </a:endParaRPr>
          </a:p>
        </p:txBody>
      </p:sp>
      <p:sp>
        <p:nvSpPr>
          <p:cNvPr id="22" name="Text Box 17"/>
          <p:cNvSpPr txBox="1">
            <a:spLocks noChangeArrowheads="1"/>
          </p:cNvSpPr>
          <p:nvPr/>
        </p:nvSpPr>
        <p:spPr bwMode="auto">
          <a:xfrm>
            <a:off x="7550479" y="2158604"/>
            <a:ext cx="339266" cy="276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6197" tIns="38098" rIns="76197" bIns="38098">
            <a:spAutoFit/>
          </a:bodyPr>
          <a:lstStyle/>
          <a:p>
            <a:pPr>
              <a:defRPr/>
            </a:pPr>
            <a:r>
              <a:rPr lang="en-GB" sz="1300" dirty="0">
                <a:latin typeface="Avenir Book"/>
                <a:cs typeface="Avenir Book"/>
              </a:rPr>
              <a:t>23</a:t>
            </a:r>
            <a:endParaRPr lang="fr-FR" sz="1300" dirty="0">
              <a:latin typeface="Avenir Book"/>
              <a:cs typeface="Avenir Book"/>
            </a:endParaRPr>
          </a:p>
        </p:txBody>
      </p:sp>
      <p:sp>
        <p:nvSpPr>
          <p:cNvPr id="39958" name="CuadroTexto 1"/>
          <p:cNvSpPr txBox="1">
            <a:spLocks noChangeArrowheads="1"/>
          </p:cNvSpPr>
          <p:nvPr/>
        </p:nvSpPr>
        <p:spPr bwMode="auto">
          <a:xfrm>
            <a:off x="3242734" y="1104900"/>
            <a:ext cx="4988351" cy="446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6197" tIns="38098" rIns="76197" bIns="38098">
            <a:spAutoFit/>
          </a:bodyPr>
          <a:lstStyle>
            <a:lvl1pPr>
              <a:defRPr sz="2800">
                <a:solidFill>
                  <a:schemeClr val="bg1"/>
                </a:solidFill>
                <a:latin typeface="Verdana" charset="0"/>
                <a:ea typeface="ＭＳ Ｐゴシック" charset="0"/>
                <a:cs typeface="ＭＳ Ｐゴシック" charset="0"/>
              </a:defRPr>
            </a:lvl1pPr>
            <a:lvl2pPr marL="742950" indent="-285750">
              <a:defRPr sz="2800">
                <a:solidFill>
                  <a:schemeClr val="bg1"/>
                </a:solidFill>
                <a:latin typeface="Verdana" charset="0"/>
                <a:ea typeface="ＭＳ Ｐゴシック" charset="0"/>
              </a:defRPr>
            </a:lvl2pPr>
            <a:lvl3pPr marL="1143000" indent="-228600">
              <a:defRPr sz="2800">
                <a:solidFill>
                  <a:schemeClr val="bg1"/>
                </a:solidFill>
                <a:latin typeface="Verdana" charset="0"/>
                <a:ea typeface="ＭＳ Ｐゴシック" charset="0"/>
              </a:defRPr>
            </a:lvl3pPr>
            <a:lvl4pPr marL="1600200" indent="-228600">
              <a:defRPr sz="2800">
                <a:solidFill>
                  <a:schemeClr val="bg1"/>
                </a:solidFill>
                <a:latin typeface="Verdana" charset="0"/>
                <a:ea typeface="ＭＳ Ｐゴシック" charset="0"/>
              </a:defRPr>
            </a:lvl4pPr>
            <a:lvl5pPr marL="2057400" indent="-228600">
              <a:defRPr sz="2800">
                <a:solidFill>
                  <a:schemeClr val="bg1"/>
                </a:solidFill>
                <a:latin typeface="Verdana" charset="0"/>
                <a:ea typeface="ＭＳ Ｐゴシック" charset="0"/>
              </a:defRPr>
            </a:lvl5pPr>
            <a:lvl6pPr marL="2514600" indent="-228600" eaLnBrk="0" fontAlgn="base" hangingPunct="0">
              <a:spcBef>
                <a:spcPct val="0"/>
              </a:spcBef>
              <a:spcAft>
                <a:spcPct val="0"/>
              </a:spcAft>
              <a:defRPr sz="2800">
                <a:solidFill>
                  <a:schemeClr val="bg1"/>
                </a:solidFill>
                <a:latin typeface="Verdana" charset="0"/>
                <a:ea typeface="ＭＳ Ｐゴシック" charset="0"/>
              </a:defRPr>
            </a:lvl6pPr>
            <a:lvl7pPr marL="2971800" indent="-228600" eaLnBrk="0" fontAlgn="base" hangingPunct="0">
              <a:spcBef>
                <a:spcPct val="0"/>
              </a:spcBef>
              <a:spcAft>
                <a:spcPct val="0"/>
              </a:spcAft>
              <a:defRPr sz="2800">
                <a:solidFill>
                  <a:schemeClr val="bg1"/>
                </a:solidFill>
                <a:latin typeface="Verdana" charset="0"/>
                <a:ea typeface="ＭＳ Ｐゴシック" charset="0"/>
              </a:defRPr>
            </a:lvl7pPr>
            <a:lvl8pPr marL="3429000" indent="-228600" eaLnBrk="0" fontAlgn="base" hangingPunct="0">
              <a:spcBef>
                <a:spcPct val="0"/>
              </a:spcBef>
              <a:spcAft>
                <a:spcPct val="0"/>
              </a:spcAft>
              <a:defRPr sz="2800">
                <a:solidFill>
                  <a:schemeClr val="bg1"/>
                </a:solidFill>
                <a:latin typeface="Verdana" charset="0"/>
                <a:ea typeface="ＭＳ Ｐゴシック" charset="0"/>
              </a:defRPr>
            </a:lvl8pPr>
            <a:lvl9pPr marL="3886200" indent="-228600" eaLnBrk="0" fontAlgn="base" hangingPunct="0">
              <a:spcBef>
                <a:spcPct val="0"/>
              </a:spcBef>
              <a:spcAft>
                <a:spcPct val="0"/>
              </a:spcAft>
              <a:defRPr sz="2800">
                <a:solidFill>
                  <a:schemeClr val="bg1"/>
                </a:solidFill>
                <a:latin typeface="Verdana" charset="0"/>
                <a:ea typeface="ＭＳ Ｐゴシック" charset="0"/>
              </a:defRPr>
            </a:lvl9pPr>
          </a:lstStyle>
          <a:p>
            <a:r>
              <a:rPr lang="es-ES" sz="2400" dirty="0">
                <a:solidFill>
                  <a:srgbClr val="302C24"/>
                </a:solidFill>
                <a:latin typeface="Avenir Heavy"/>
                <a:cs typeface="Avenir Heavy"/>
              </a:rPr>
              <a:t>“</a:t>
            </a:r>
            <a:r>
              <a:rPr lang="es-ES" altLang="ja-JP" sz="2400" dirty="0" err="1">
                <a:solidFill>
                  <a:srgbClr val="302C24"/>
                </a:solidFill>
                <a:latin typeface="Avenir Heavy"/>
                <a:cs typeface="Avenir Heavy"/>
              </a:rPr>
              <a:t>One</a:t>
            </a:r>
            <a:r>
              <a:rPr lang="es-ES" altLang="ja-JP" sz="2400" dirty="0">
                <a:solidFill>
                  <a:srgbClr val="302C24"/>
                </a:solidFill>
                <a:latin typeface="Avenir Heavy"/>
                <a:cs typeface="Avenir Heavy"/>
              </a:rPr>
              <a:t> </a:t>
            </a:r>
            <a:r>
              <a:rPr lang="es-ES" altLang="ja-JP" sz="2400" dirty="0" err="1">
                <a:solidFill>
                  <a:srgbClr val="302C24"/>
                </a:solidFill>
                <a:latin typeface="Avenir Heavy"/>
                <a:cs typeface="Avenir Heavy"/>
              </a:rPr>
              <a:t>resident</a:t>
            </a:r>
            <a:r>
              <a:rPr lang="es-ES" altLang="ja-JP" sz="2400" dirty="0">
                <a:solidFill>
                  <a:srgbClr val="302C24"/>
                </a:solidFill>
                <a:latin typeface="Avenir Heavy"/>
                <a:cs typeface="Avenir Heavy"/>
              </a:rPr>
              <a:t> per 4 </a:t>
            </a:r>
            <a:r>
              <a:rPr lang="es-ES" altLang="ja-JP" sz="2400" dirty="0" err="1">
                <a:solidFill>
                  <a:srgbClr val="302C24"/>
                </a:solidFill>
                <a:latin typeface="Avenir Heavy"/>
                <a:cs typeface="Avenir Heavy"/>
              </a:rPr>
              <a:t>million</a:t>
            </a:r>
            <a:r>
              <a:rPr lang="es-ES" altLang="ja-JP" sz="2400" dirty="0">
                <a:solidFill>
                  <a:srgbClr val="302C24"/>
                </a:solidFill>
                <a:latin typeface="Avenir Heavy"/>
                <a:cs typeface="Avenir Heavy"/>
              </a:rPr>
              <a:t>/</a:t>
            </a:r>
            <a:r>
              <a:rPr lang="es-ES" altLang="ja-JP" sz="2400" dirty="0" err="1">
                <a:solidFill>
                  <a:srgbClr val="302C24"/>
                </a:solidFill>
                <a:latin typeface="Avenir Heavy"/>
                <a:cs typeface="Avenir Heavy"/>
              </a:rPr>
              <a:t>year</a:t>
            </a:r>
            <a:r>
              <a:rPr lang="es-ES" sz="2400" dirty="0">
                <a:solidFill>
                  <a:srgbClr val="302C24"/>
                </a:solidFill>
                <a:latin typeface="Avenir Heavy"/>
                <a:cs typeface="Avenir Heavy"/>
              </a:rPr>
              <a:t>”</a:t>
            </a:r>
          </a:p>
        </p:txBody>
      </p:sp>
      <p:sp>
        <p:nvSpPr>
          <p:cNvPr id="25" name="Text Box 2"/>
          <p:cNvSpPr txBox="1">
            <a:spLocks noChangeArrowheads="1"/>
          </p:cNvSpPr>
          <p:nvPr/>
        </p:nvSpPr>
        <p:spPr bwMode="auto">
          <a:xfrm>
            <a:off x="921168" y="199017"/>
            <a:ext cx="5744544" cy="507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6197" tIns="38098" rIns="76197" bIns="38098">
            <a:spAutoFit/>
          </a:bodyPr>
          <a:lstStyle/>
          <a:p>
            <a:pPr>
              <a:defRPr/>
            </a:pPr>
            <a:r>
              <a:rPr lang="en-GB" sz="2800" dirty="0">
                <a:solidFill>
                  <a:srgbClr val="302C24"/>
                </a:solidFill>
                <a:latin typeface="Avenir Heavy"/>
                <a:cs typeface="Avenir Heavy"/>
              </a:rPr>
              <a:t>Number of residents CTS in 2012</a:t>
            </a:r>
            <a:endParaRPr lang="fr-FR" sz="2800" dirty="0">
              <a:solidFill>
                <a:srgbClr val="302C24"/>
              </a:solidFill>
              <a:latin typeface="Avenir Heavy"/>
              <a:cs typeface="Avenir Heavy"/>
            </a:endParaRPr>
          </a:p>
        </p:txBody>
      </p:sp>
    </p:spTree>
    <p:extLst>
      <p:ext uri="{BB962C8B-B14F-4D97-AF65-F5344CB8AC3E}">
        <p14:creationId xmlns:p14="http://schemas.microsoft.com/office/powerpoint/2010/main" val="35500008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5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2876" y="1583617"/>
            <a:ext cx="4289778" cy="3143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689" name="Text Box 9"/>
          <p:cNvSpPr txBox="1">
            <a:spLocks noChangeArrowheads="1"/>
          </p:cNvSpPr>
          <p:nvPr/>
        </p:nvSpPr>
        <p:spPr bwMode="auto">
          <a:xfrm>
            <a:off x="714938" y="2547385"/>
            <a:ext cx="2167118" cy="121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6197" tIns="38098" rIns="76197" bIns="38098">
            <a:spAutoFit/>
          </a:bodyPr>
          <a:lstStyle/>
          <a:p>
            <a:pPr>
              <a:defRPr/>
            </a:pPr>
            <a:r>
              <a:rPr lang="en-GB" sz="3700" dirty="0">
                <a:latin typeface="Avenir Book"/>
                <a:cs typeface="Avenir Book"/>
              </a:rPr>
              <a:t>Men or</a:t>
            </a:r>
          </a:p>
          <a:p>
            <a:pPr>
              <a:defRPr/>
            </a:pPr>
            <a:r>
              <a:rPr lang="en-GB" sz="3700" dirty="0">
                <a:latin typeface="Avenir Book"/>
                <a:cs typeface="Avenir Book"/>
              </a:rPr>
              <a:t>Women ?</a:t>
            </a:r>
            <a:endParaRPr lang="fr-FR" sz="3700" dirty="0">
              <a:latin typeface="Avenir Book"/>
              <a:cs typeface="Avenir Book"/>
            </a:endParaRPr>
          </a:p>
        </p:txBody>
      </p:sp>
      <p:sp>
        <p:nvSpPr>
          <p:cNvPr id="6" name="Text Box 2"/>
          <p:cNvSpPr txBox="1">
            <a:spLocks noChangeArrowheads="1"/>
          </p:cNvSpPr>
          <p:nvPr/>
        </p:nvSpPr>
        <p:spPr bwMode="auto">
          <a:xfrm>
            <a:off x="2401208" y="676066"/>
            <a:ext cx="4924419" cy="446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6197" tIns="38098" rIns="76197" bIns="38098">
            <a:spAutoFit/>
          </a:bodyPr>
          <a:lstStyle/>
          <a:p>
            <a:pPr>
              <a:defRPr/>
            </a:pPr>
            <a:r>
              <a:rPr lang="en-GB" sz="2400" dirty="0">
                <a:solidFill>
                  <a:srgbClr val="302C24"/>
                </a:solidFill>
                <a:latin typeface="Avenir Heavy"/>
                <a:cs typeface="Avenir Heavy"/>
              </a:rPr>
              <a:t>How is the training going to be ?</a:t>
            </a:r>
            <a:endParaRPr lang="fr-FR" sz="2400" dirty="0">
              <a:solidFill>
                <a:srgbClr val="302C24"/>
              </a:solidFill>
              <a:latin typeface="Avenir Heavy"/>
              <a:cs typeface="Avenir Heavy"/>
            </a:endParaRPr>
          </a:p>
        </p:txBody>
      </p:sp>
    </p:spTree>
    <p:extLst>
      <p:ext uri="{BB962C8B-B14F-4D97-AF65-F5344CB8AC3E}">
        <p14:creationId xmlns:p14="http://schemas.microsoft.com/office/powerpoint/2010/main" val="126167157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Text Box 3"/>
          <p:cNvSpPr txBox="1">
            <a:spLocks noChangeArrowheads="1"/>
          </p:cNvSpPr>
          <p:nvPr/>
        </p:nvSpPr>
        <p:spPr bwMode="auto">
          <a:xfrm>
            <a:off x="1622270" y="567030"/>
            <a:ext cx="6397685" cy="507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6197" tIns="38098" rIns="76197" bIns="38098">
            <a:spAutoFit/>
          </a:bodyPr>
          <a:lstStyle/>
          <a:p>
            <a:pPr>
              <a:defRPr/>
            </a:pPr>
            <a:r>
              <a:rPr lang="en-GB" sz="2800" dirty="0">
                <a:solidFill>
                  <a:srgbClr val="302C24"/>
                </a:solidFill>
                <a:latin typeface="Avenir Heavy"/>
                <a:cs typeface="Avenir Heavy"/>
              </a:rPr>
              <a:t>Men </a:t>
            </a:r>
            <a:r>
              <a:rPr lang="en-GB" sz="2800" dirty="0" err="1">
                <a:solidFill>
                  <a:srgbClr val="302C24"/>
                </a:solidFill>
                <a:latin typeface="Avenir Heavy"/>
                <a:cs typeface="Avenir Heavy"/>
              </a:rPr>
              <a:t>vs</a:t>
            </a:r>
            <a:r>
              <a:rPr lang="en-GB" sz="2800" dirty="0">
                <a:solidFill>
                  <a:srgbClr val="302C24"/>
                </a:solidFill>
                <a:latin typeface="Avenir Heavy"/>
                <a:cs typeface="Avenir Heavy"/>
              </a:rPr>
              <a:t> women in the Medical School</a:t>
            </a:r>
            <a:endParaRPr lang="fr-FR" sz="2800" dirty="0">
              <a:solidFill>
                <a:srgbClr val="302C24"/>
              </a:solidFill>
              <a:latin typeface="Avenir Heavy"/>
              <a:cs typeface="Avenir Heavy"/>
            </a:endParaRPr>
          </a:p>
        </p:txBody>
      </p:sp>
      <p:sp>
        <p:nvSpPr>
          <p:cNvPr id="93188" name="Rectangle 4"/>
          <p:cNvSpPr>
            <a:spLocks noChangeArrowheads="1"/>
          </p:cNvSpPr>
          <p:nvPr/>
        </p:nvSpPr>
        <p:spPr bwMode="auto">
          <a:xfrm>
            <a:off x="1517099" y="4083122"/>
            <a:ext cx="536222" cy="302419"/>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6197" tIns="38098" rIns="76197" bIns="38098" anchor="ctr"/>
          <a:lstStyle/>
          <a:p>
            <a:pPr>
              <a:defRPr/>
            </a:pPr>
            <a:endParaRPr lang="es-ES">
              <a:latin typeface="Avenir Book"/>
              <a:cs typeface="Avenir Book"/>
            </a:endParaRPr>
          </a:p>
        </p:txBody>
      </p:sp>
      <p:sp>
        <p:nvSpPr>
          <p:cNvPr id="93189" name="Rectangle 5"/>
          <p:cNvSpPr>
            <a:spLocks noChangeArrowheads="1"/>
          </p:cNvSpPr>
          <p:nvPr/>
        </p:nvSpPr>
        <p:spPr bwMode="auto">
          <a:xfrm>
            <a:off x="3356205" y="3586632"/>
            <a:ext cx="536222" cy="801290"/>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6197" tIns="38098" rIns="76197" bIns="38098" anchor="ctr"/>
          <a:lstStyle/>
          <a:p>
            <a:pPr>
              <a:defRPr/>
            </a:pPr>
            <a:endParaRPr lang="es-ES">
              <a:latin typeface="Avenir Book"/>
              <a:cs typeface="Avenir Book"/>
            </a:endParaRPr>
          </a:p>
        </p:txBody>
      </p:sp>
      <p:sp>
        <p:nvSpPr>
          <p:cNvPr id="93190" name="Rectangle 6"/>
          <p:cNvSpPr>
            <a:spLocks noChangeArrowheads="1"/>
          </p:cNvSpPr>
          <p:nvPr/>
        </p:nvSpPr>
        <p:spPr bwMode="auto">
          <a:xfrm>
            <a:off x="4654427" y="2903213"/>
            <a:ext cx="536222" cy="1484709"/>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6197" tIns="38098" rIns="76197" bIns="38098" anchor="ctr"/>
          <a:lstStyle/>
          <a:p>
            <a:pPr>
              <a:defRPr/>
            </a:pPr>
            <a:endParaRPr lang="es-ES">
              <a:latin typeface="Avenir Book"/>
              <a:cs typeface="Avenir Book"/>
            </a:endParaRPr>
          </a:p>
        </p:txBody>
      </p:sp>
      <p:sp>
        <p:nvSpPr>
          <p:cNvPr id="93191" name="Rectangle 7"/>
          <p:cNvSpPr>
            <a:spLocks noChangeArrowheads="1"/>
          </p:cNvSpPr>
          <p:nvPr/>
        </p:nvSpPr>
        <p:spPr bwMode="auto">
          <a:xfrm>
            <a:off x="6254201" y="2380528"/>
            <a:ext cx="536222" cy="2008585"/>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6197" tIns="38098" rIns="76197" bIns="38098" anchor="ctr"/>
          <a:lstStyle/>
          <a:p>
            <a:pPr>
              <a:defRPr/>
            </a:pPr>
            <a:endParaRPr lang="es-ES">
              <a:latin typeface="Avenir Book"/>
              <a:cs typeface="Avenir Book"/>
            </a:endParaRPr>
          </a:p>
        </p:txBody>
      </p:sp>
      <p:sp>
        <p:nvSpPr>
          <p:cNvPr id="93192" name="Text Box 8"/>
          <p:cNvSpPr txBox="1">
            <a:spLocks noChangeArrowheads="1"/>
          </p:cNvSpPr>
          <p:nvPr/>
        </p:nvSpPr>
        <p:spPr bwMode="auto">
          <a:xfrm>
            <a:off x="343055" y="2888925"/>
            <a:ext cx="652735" cy="384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6197" tIns="38098" rIns="76197" bIns="38098">
            <a:spAutoFit/>
          </a:bodyPr>
          <a:lstStyle/>
          <a:p>
            <a:pPr>
              <a:defRPr/>
            </a:pPr>
            <a:r>
              <a:rPr lang="en-GB" sz="2000">
                <a:latin typeface="Avenir Book"/>
                <a:cs typeface="Avenir Book"/>
              </a:rPr>
              <a:t>50%</a:t>
            </a:r>
            <a:endParaRPr lang="fr-FR" sz="2000">
              <a:latin typeface="Avenir Book"/>
              <a:cs typeface="Avenir Book"/>
            </a:endParaRPr>
          </a:p>
        </p:txBody>
      </p:sp>
      <p:sp>
        <p:nvSpPr>
          <p:cNvPr id="93193" name="Text Box 9"/>
          <p:cNvSpPr txBox="1">
            <a:spLocks noChangeArrowheads="1"/>
          </p:cNvSpPr>
          <p:nvPr/>
        </p:nvSpPr>
        <p:spPr bwMode="auto">
          <a:xfrm>
            <a:off x="169489" y="1533994"/>
            <a:ext cx="795338" cy="384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6197" tIns="38098" rIns="76197" bIns="38098">
            <a:spAutoFit/>
          </a:bodyPr>
          <a:lstStyle/>
          <a:p>
            <a:pPr>
              <a:defRPr/>
            </a:pPr>
            <a:r>
              <a:rPr lang="en-GB" sz="2000">
                <a:latin typeface="Avenir Book"/>
                <a:cs typeface="Avenir Book"/>
              </a:rPr>
              <a:t>100%</a:t>
            </a:r>
            <a:endParaRPr lang="fr-FR" sz="2000">
              <a:latin typeface="Avenir Book"/>
              <a:cs typeface="Avenir Book"/>
            </a:endParaRPr>
          </a:p>
        </p:txBody>
      </p:sp>
      <p:sp>
        <p:nvSpPr>
          <p:cNvPr id="93194" name="Text Box 10"/>
          <p:cNvSpPr txBox="1">
            <a:spLocks noChangeArrowheads="1"/>
          </p:cNvSpPr>
          <p:nvPr/>
        </p:nvSpPr>
        <p:spPr bwMode="auto">
          <a:xfrm>
            <a:off x="1512866" y="2017388"/>
            <a:ext cx="4324695" cy="384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6197" tIns="38098" rIns="76197" bIns="38098">
            <a:spAutoFit/>
          </a:bodyPr>
          <a:lstStyle/>
          <a:p>
            <a:pPr>
              <a:defRPr/>
            </a:pPr>
            <a:r>
              <a:rPr lang="en-GB" sz="2000" dirty="0">
                <a:latin typeface="Avenir Book"/>
                <a:cs typeface="Avenir Book"/>
              </a:rPr>
              <a:t>Barcelona University Medical School </a:t>
            </a:r>
            <a:endParaRPr lang="fr-FR" sz="2000" dirty="0">
              <a:latin typeface="Avenir Book"/>
              <a:cs typeface="Avenir Book"/>
            </a:endParaRPr>
          </a:p>
        </p:txBody>
      </p:sp>
      <p:sp>
        <p:nvSpPr>
          <p:cNvPr id="93195" name="Text Box 11"/>
          <p:cNvSpPr txBox="1">
            <a:spLocks noChangeArrowheads="1"/>
          </p:cNvSpPr>
          <p:nvPr/>
        </p:nvSpPr>
        <p:spPr bwMode="auto">
          <a:xfrm>
            <a:off x="1510966" y="4370063"/>
            <a:ext cx="581691" cy="307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6197" tIns="38098" rIns="76197" bIns="38098">
            <a:spAutoFit/>
          </a:bodyPr>
          <a:lstStyle/>
          <a:p>
            <a:pPr>
              <a:defRPr/>
            </a:pPr>
            <a:r>
              <a:rPr lang="en-GB" sz="1500" dirty="0" smtClean="0">
                <a:latin typeface="Avenir Book"/>
                <a:cs typeface="Avenir Book"/>
              </a:rPr>
              <a:t>1950</a:t>
            </a:r>
            <a:endParaRPr lang="fr-FR" sz="1500" dirty="0">
              <a:latin typeface="Avenir Book"/>
              <a:cs typeface="Avenir Book"/>
            </a:endParaRPr>
          </a:p>
        </p:txBody>
      </p:sp>
      <p:sp>
        <p:nvSpPr>
          <p:cNvPr id="93196" name="Text Box 12"/>
          <p:cNvSpPr txBox="1">
            <a:spLocks noChangeArrowheads="1"/>
          </p:cNvSpPr>
          <p:nvPr/>
        </p:nvSpPr>
        <p:spPr bwMode="auto">
          <a:xfrm>
            <a:off x="3443694" y="4384350"/>
            <a:ext cx="367787" cy="307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6197" tIns="38098" rIns="76197" bIns="38098">
            <a:spAutoFit/>
          </a:bodyPr>
          <a:lstStyle/>
          <a:p>
            <a:pPr>
              <a:defRPr/>
            </a:pPr>
            <a:r>
              <a:rPr lang="en-GB" sz="1500">
                <a:latin typeface="Avenir Book"/>
                <a:cs typeface="Avenir Book"/>
              </a:rPr>
              <a:t>70</a:t>
            </a:r>
            <a:endParaRPr lang="fr-FR" sz="1500">
              <a:latin typeface="Avenir Book"/>
              <a:cs typeface="Avenir Book"/>
            </a:endParaRPr>
          </a:p>
        </p:txBody>
      </p:sp>
      <p:sp>
        <p:nvSpPr>
          <p:cNvPr id="93197" name="Text Box 13"/>
          <p:cNvSpPr txBox="1">
            <a:spLocks noChangeArrowheads="1"/>
          </p:cNvSpPr>
          <p:nvPr/>
        </p:nvSpPr>
        <p:spPr bwMode="auto">
          <a:xfrm>
            <a:off x="4722160" y="4386731"/>
            <a:ext cx="367787" cy="307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6197" tIns="38098" rIns="76197" bIns="38098">
            <a:spAutoFit/>
          </a:bodyPr>
          <a:lstStyle/>
          <a:p>
            <a:pPr>
              <a:defRPr/>
            </a:pPr>
            <a:r>
              <a:rPr lang="en-GB" sz="1500">
                <a:latin typeface="Avenir Book"/>
                <a:cs typeface="Avenir Book"/>
              </a:rPr>
              <a:t>90</a:t>
            </a:r>
            <a:endParaRPr lang="fr-FR" sz="1500">
              <a:latin typeface="Avenir Book"/>
              <a:cs typeface="Avenir Book"/>
            </a:endParaRPr>
          </a:p>
        </p:txBody>
      </p:sp>
      <p:sp>
        <p:nvSpPr>
          <p:cNvPr id="93198" name="Text Box 14"/>
          <p:cNvSpPr txBox="1">
            <a:spLocks noChangeArrowheads="1"/>
          </p:cNvSpPr>
          <p:nvPr/>
        </p:nvSpPr>
        <p:spPr bwMode="auto">
          <a:xfrm>
            <a:off x="6175179" y="4379588"/>
            <a:ext cx="581691" cy="307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6197" tIns="38098" rIns="76197" bIns="38098">
            <a:spAutoFit/>
          </a:bodyPr>
          <a:lstStyle/>
          <a:p>
            <a:pPr>
              <a:defRPr/>
            </a:pPr>
            <a:r>
              <a:rPr lang="en-GB" sz="1500" dirty="0">
                <a:latin typeface="Avenir Book"/>
                <a:cs typeface="Avenir Book"/>
              </a:rPr>
              <a:t>2002</a:t>
            </a:r>
            <a:endParaRPr lang="fr-FR" sz="1500" dirty="0">
              <a:latin typeface="Avenir Book"/>
              <a:cs typeface="Avenir Book"/>
            </a:endParaRPr>
          </a:p>
        </p:txBody>
      </p:sp>
      <p:sp>
        <p:nvSpPr>
          <p:cNvPr id="15" name="Rectangle 7"/>
          <p:cNvSpPr>
            <a:spLocks noChangeArrowheads="1"/>
          </p:cNvSpPr>
          <p:nvPr/>
        </p:nvSpPr>
        <p:spPr bwMode="auto">
          <a:xfrm>
            <a:off x="7361924" y="2168596"/>
            <a:ext cx="536222" cy="22336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6197" tIns="38098" rIns="76197" bIns="38098" anchor="ctr"/>
          <a:lstStyle/>
          <a:p>
            <a:pPr>
              <a:defRPr/>
            </a:pPr>
            <a:endParaRPr lang="es-ES">
              <a:latin typeface="Avenir Book"/>
              <a:cs typeface="Avenir Book"/>
            </a:endParaRPr>
          </a:p>
        </p:txBody>
      </p:sp>
      <p:sp>
        <p:nvSpPr>
          <p:cNvPr id="16" name="Text Box 14"/>
          <p:cNvSpPr txBox="1">
            <a:spLocks noChangeArrowheads="1"/>
          </p:cNvSpPr>
          <p:nvPr/>
        </p:nvSpPr>
        <p:spPr bwMode="auto">
          <a:xfrm>
            <a:off x="7306890" y="4392684"/>
            <a:ext cx="581691" cy="307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6197" tIns="38098" rIns="76197" bIns="38098">
            <a:spAutoFit/>
          </a:bodyPr>
          <a:lstStyle/>
          <a:p>
            <a:pPr>
              <a:defRPr/>
            </a:pPr>
            <a:r>
              <a:rPr lang="en-GB" sz="1500" dirty="0">
                <a:latin typeface="Avenir Book"/>
                <a:cs typeface="Avenir Book"/>
              </a:rPr>
              <a:t>2012</a:t>
            </a:r>
            <a:endParaRPr lang="fr-FR" sz="1500" dirty="0">
              <a:latin typeface="Avenir Book"/>
              <a:cs typeface="Avenir Book"/>
            </a:endParaRPr>
          </a:p>
        </p:txBody>
      </p:sp>
    </p:spTree>
    <p:extLst>
      <p:ext uri="{BB962C8B-B14F-4D97-AF65-F5344CB8AC3E}">
        <p14:creationId xmlns:p14="http://schemas.microsoft.com/office/powerpoint/2010/main" val="37385261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5161140" y="1199166"/>
            <a:ext cx="3790664" cy="2307023"/>
          </a:xfrm>
          <a:prstGeom prst="rect">
            <a:avLst/>
          </a:prstGeom>
          <a:ln>
            <a:noFill/>
          </a:ln>
          <a:effectLst>
            <a:outerShdw blurRad="292100" dist="139700" dir="2700000" algn="tl" rotWithShape="0">
              <a:srgbClr val="333333">
                <a:alpha val="65000"/>
              </a:srgbClr>
            </a:outerShdw>
          </a:effectLst>
        </p:spPr>
      </p:pic>
      <p:sp>
        <p:nvSpPr>
          <p:cNvPr id="44034" name="Rectangle 3"/>
          <p:cNvSpPr>
            <a:spLocks noChangeArrowheads="1"/>
          </p:cNvSpPr>
          <p:nvPr/>
        </p:nvSpPr>
        <p:spPr bwMode="auto">
          <a:xfrm>
            <a:off x="591256" y="1323975"/>
            <a:ext cx="3683932" cy="353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6197" tIns="38098" rIns="76197" bIns="38098">
            <a:spAutoFit/>
          </a:bodyPr>
          <a:lstStyle/>
          <a:p>
            <a:pPr>
              <a:spcBef>
                <a:spcPct val="20000"/>
              </a:spcBef>
              <a:buClr>
                <a:schemeClr val="hlink"/>
              </a:buClr>
              <a:buSzPct val="65000"/>
              <a:buFont typeface="Wingdings" charset="0"/>
              <a:buNone/>
            </a:pPr>
            <a:r>
              <a:rPr lang="en-US" b="1" dirty="0">
                <a:solidFill>
                  <a:srgbClr val="302C24"/>
                </a:solidFill>
                <a:latin typeface="Avenir Heavy"/>
                <a:cs typeface="Avenir Heavy"/>
              </a:rPr>
              <a:t>Massive incorporation of women</a:t>
            </a:r>
          </a:p>
        </p:txBody>
      </p:sp>
      <p:sp>
        <p:nvSpPr>
          <p:cNvPr id="44035" name="Text Box 5"/>
          <p:cNvSpPr txBox="1">
            <a:spLocks noChangeArrowheads="1"/>
          </p:cNvSpPr>
          <p:nvPr/>
        </p:nvSpPr>
        <p:spPr bwMode="auto">
          <a:xfrm>
            <a:off x="210838" y="1939176"/>
            <a:ext cx="4833256" cy="26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6197" tIns="38098" rIns="76197" bIns="38098">
            <a:spAutoFit/>
          </a:bodyPr>
          <a:lstStyle>
            <a:lvl1pPr>
              <a:defRPr sz="2800">
                <a:solidFill>
                  <a:schemeClr val="bg1"/>
                </a:solidFill>
                <a:latin typeface="Verdana" charset="0"/>
                <a:ea typeface="ＭＳ Ｐゴシック" charset="0"/>
                <a:cs typeface="ＭＳ Ｐゴシック" charset="0"/>
              </a:defRPr>
            </a:lvl1pPr>
            <a:lvl2pPr marL="742950" indent="-285750">
              <a:defRPr sz="2800">
                <a:solidFill>
                  <a:schemeClr val="bg1"/>
                </a:solidFill>
                <a:latin typeface="Verdana" charset="0"/>
                <a:ea typeface="ＭＳ Ｐゴシック" charset="0"/>
              </a:defRPr>
            </a:lvl2pPr>
            <a:lvl3pPr marL="1143000" indent="-228600">
              <a:defRPr sz="2800">
                <a:solidFill>
                  <a:schemeClr val="bg1"/>
                </a:solidFill>
                <a:latin typeface="Verdana" charset="0"/>
                <a:ea typeface="ＭＳ Ｐゴシック" charset="0"/>
              </a:defRPr>
            </a:lvl3pPr>
            <a:lvl4pPr marL="1600200" indent="-228600">
              <a:defRPr sz="2800">
                <a:solidFill>
                  <a:schemeClr val="bg1"/>
                </a:solidFill>
                <a:latin typeface="Verdana" charset="0"/>
                <a:ea typeface="ＭＳ Ｐゴシック" charset="0"/>
              </a:defRPr>
            </a:lvl4pPr>
            <a:lvl5pPr marL="2057400" indent="-228600">
              <a:defRPr sz="2800">
                <a:solidFill>
                  <a:schemeClr val="bg1"/>
                </a:solidFill>
                <a:latin typeface="Verdana" charset="0"/>
                <a:ea typeface="ＭＳ Ｐゴシック" charset="0"/>
              </a:defRPr>
            </a:lvl5pPr>
            <a:lvl6pPr marL="2514600" indent="-228600" eaLnBrk="0" fontAlgn="base" hangingPunct="0">
              <a:spcBef>
                <a:spcPct val="0"/>
              </a:spcBef>
              <a:spcAft>
                <a:spcPct val="0"/>
              </a:spcAft>
              <a:defRPr sz="2800">
                <a:solidFill>
                  <a:schemeClr val="bg1"/>
                </a:solidFill>
                <a:latin typeface="Verdana" charset="0"/>
                <a:ea typeface="ＭＳ Ｐゴシック" charset="0"/>
              </a:defRPr>
            </a:lvl6pPr>
            <a:lvl7pPr marL="2971800" indent="-228600" eaLnBrk="0" fontAlgn="base" hangingPunct="0">
              <a:spcBef>
                <a:spcPct val="0"/>
              </a:spcBef>
              <a:spcAft>
                <a:spcPct val="0"/>
              </a:spcAft>
              <a:defRPr sz="2800">
                <a:solidFill>
                  <a:schemeClr val="bg1"/>
                </a:solidFill>
                <a:latin typeface="Verdana" charset="0"/>
                <a:ea typeface="ＭＳ Ｐゴシック" charset="0"/>
              </a:defRPr>
            </a:lvl7pPr>
            <a:lvl8pPr marL="3429000" indent="-228600" eaLnBrk="0" fontAlgn="base" hangingPunct="0">
              <a:spcBef>
                <a:spcPct val="0"/>
              </a:spcBef>
              <a:spcAft>
                <a:spcPct val="0"/>
              </a:spcAft>
              <a:defRPr sz="2800">
                <a:solidFill>
                  <a:schemeClr val="bg1"/>
                </a:solidFill>
                <a:latin typeface="Verdana" charset="0"/>
                <a:ea typeface="ＭＳ Ｐゴシック" charset="0"/>
              </a:defRPr>
            </a:lvl8pPr>
            <a:lvl9pPr marL="3886200" indent="-228600" eaLnBrk="0" fontAlgn="base" hangingPunct="0">
              <a:spcBef>
                <a:spcPct val="0"/>
              </a:spcBef>
              <a:spcAft>
                <a:spcPct val="0"/>
              </a:spcAft>
              <a:defRPr sz="2800">
                <a:solidFill>
                  <a:schemeClr val="bg1"/>
                </a:solidFill>
                <a:latin typeface="Verdana" charset="0"/>
                <a:ea typeface="ＭＳ Ｐゴシック" charset="0"/>
              </a:defRPr>
            </a:lvl9pPr>
          </a:lstStyle>
          <a:p>
            <a:pPr eaLnBrk="1" hangingPunct="1">
              <a:buClr>
                <a:srgbClr val="FF0000"/>
              </a:buClr>
            </a:pPr>
            <a:r>
              <a:rPr lang="en-US" sz="2400" dirty="0">
                <a:solidFill>
                  <a:srgbClr val="302C24"/>
                </a:solidFill>
                <a:latin typeface="Avenir Book"/>
                <a:cs typeface="Avenir Book"/>
              </a:rPr>
              <a:t>  Possibilities of dedication</a:t>
            </a:r>
          </a:p>
          <a:p>
            <a:pPr eaLnBrk="1" hangingPunct="1">
              <a:buClr>
                <a:srgbClr val="FF0000"/>
              </a:buClr>
            </a:pPr>
            <a:endParaRPr lang="en-US" sz="2400" dirty="0">
              <a:solidFill>
                <a:srgbClr val="302C24"/>
              </a:solidFill>
              <a:latin typeface="Avenir Book"/>
              <a:cs typeface="Avenir Book"/>
            </a:endParaRPr>
          </a:p>
          <a:p>
            <a:pPr eaLnBrk="1" hangingPunct="1">
              <a:buClr>
                <a:srgbClr val="FF0000"/>
              </a:buClr>
            </a:pPr>
            <a:r>
              <a:rPr lang="en-US" sz="2400" dirty="0">
                <a:solidFill>
                  <a:srgbClr val="302C24"/>
                </a:solidFill>
                <a:latin typeface="Avenir Book"/>
                <a:cs typeface="Avenir Book"/>
              </a:rPr>
              <a:t>  Shifts as an organizational model</a:t>
            </a:r>
          </a:p>
          <a:p>
            <a:pPr eaLnBrk="1" hangingPunct="1">
              <a:buClr>
                <a:srgbClr val="FF0000"/>
              </a:buClr>
            </a:pPr>
            <a:endParaRPr lang="en-US" sz="2400" dirty="0">
              <a:solidFill>
                <a:srgbClr val="302C24"/>
              </a:solidFill>
              <a:latin typeface="Avenir Book"/>
              <a:cs typeface="Avenir Book"/>
            </a:endParaRPr>
          </a:p>
          <a:p>
            <a:pPr eaLnBrk="1" hangingPunct="1">
              <a:buClr>
                <a:srgbClr val="FF0000"/>
              </a:buClr>
            </a:pPr>
            <a:r>
              <a:rPr lang="en-US" sz="2400" dirty="0">
                <a:solidFill>
                  <a:srgbClr val="302C24"/>
                </a:solidFill>
                <a:latin typeface="Avenir Book"/>
                <a:cs typeface="Avenir Book"/>
              </a:rPr>
              <a:t>  Continuity of the intervention</a:t>
            </a:r>
          </a:p>
          <a:p>
            <a:pPr eaLnBrk="1" hangingPunct="1">
              <a:buClr>
                <a:srgbClr val="FF0000"/>
              </a:buClr>
            </a:pPr>
            <a:endParaRPr lang="en-US" sz="2400" dirty="0">
              <a:solidFill>
                <a:srgbClr val="302C24"/>
              </a:solidFill>
              <a:latin typeface="Avenir Book"/>
              <a:cs typeface="Avenir Book"/>
            </a:endParaRPr>
          </a:p>
          <a:p>
            <a:pPr eaLnBrk="1" hangingPunct="1">
              <a:buClr>
                <a:srgbClr val="FF0000"/>
              </a:buClr>
            </a:pPr>
            <a:r>
              <a:rPr lang="en-US" sz="2400" dirty="0">
                <a:solidFill>
                  <a:srgbClr val="302C24"/>
                </a:solidFill>
                <a:latin typeface="Avenir Book"/>
                <a:cs typeface="Avenir Book"/>
              </a:rPr>
              <a:t>  The family and the children</a:t>
            </a:r>
          </a:p>
        </p:txBody>
      </p:sp>
      <p:sp>
        <p:nvSpPr>
          <p:cNvPr id="5" name="Text Box 2"/>
          <p:cNvSpPr txBox="1">
            <a:spLocks noChangeArrowheads="1"/>
          </p:cNvSpPr>
          <p:nvPr/>
        </p:nvSpPr>
        <p:spPr bwMode="auto">
          <a:xfrm>
            <a:off x="1821191" y="368035"/>
            <a:ext cx="5719396" cy="507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6197" tIns="38098" rIns="76197" bIns="38098">
            <a:spAutoFit/>
          </a:bodyPr>
          <a:lstStyle/>
          <a:p>
            <a:pPr>
              <a:defRPr/>
            </a:pPr>
            <a:r>
              <a:rPr lang="en-GB" sz="2800" dirty="0">
                <a:solidFill>
                  <a:srgbClr val="302C24"/>
                </a:solidFill>
                <a:latin typeface="Avenir Heavy"/>
                <a:cs typeface="Avenir Heavy"/>
              </a:rPr>
              <a:t>How is the training going to be ?</a:t>
            </a:r>
            <a:endParaRPr lang="fr-FR" sz="2800" dirty="0">
              <a:solidFill>
                <a:srgbClr val="302C24"/>
              </a:solidFill>
              <a:latin typeface="Avenir Heavy"/>
              <a:cs typeface="Avenir Heavy"/>
            </a:endParaRPr>
          </a:p>
        </p:txBody>
      </p:sp>
    </p:spTree>
    <p:extLst>
      <p:ext uri="{BB962C8B-B14F-4D97-AF65-F5344CB8AC3E}">
        <p14:creationId xmlns:p14="http://schemas.microsoft.com/office/powerpoint/2010/main" val="2226461183"/>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s>
</file>

<file path=ppt/theme/theme1.xml><?xml version="1.0" encoding="utf-8"?>
<a:theme xmlns:a="http://schemas.openxmlformats.org/drawingml/2006/main" name="Montura">
  <a:themeElements>
    <a:clrScheme name="Saddle">
      <a:dk1>
        <a:srgbClr val="302C24"/>
      </a:dk1>
      <a:lt1>
        <a:sysClr val="window" lastClr="FFFFFF"/>
      </a:lt1>
      <a:dk2>
        <a:srgbClr val="AC6416"/>
      </a:dk2>
      <a:lt2>
        <a:srgbClr val="E8E4DB"/>
      </a:lt2>
      <a:accent1>
        <a:srgbClr val="C6B178"/>
      </a:accent1>
      <a:accent2>
        <a:srgbClr val="9C5B14"/>
      </a:accent2>
      <a:accent3>
        <a:srgbClr val="71B2BC"/>
      </a:accent3>
      <a:accent4>
        <a:srgbClr val="78AA5D"/>
      </a:accent4>
      <a:accent5>
        <a:srgbClr val="867099"/>
      </a:accent5>
      <a:accent6>
        <a:srgbClr val="4C6F75"/>
      </a:accent6>
      <a:hlink>
        <a:srgbClr val="F27B0E"/>
      </a:hlink>
      <a:folHlink>
        <a:srgbClr val="989268"/>
      </a:folHlink>
    </a:clrScheme>
    <a:fontScheme name="Saddle">
      <a:majorFont>
        <a:latin typeface="Book Antiqua"/>
        <a:ea typeface=""/>
        <a:cs typeface=""/>
        <a:font script="Jpan" typeface="ＭＳ 明朝"/>
        <a:font script="Hans" typeface="宋体"/>
        <a:font script="Hant" typeface="新細明體"/>
      </a:majorFont>
      <a:minorFont>
        <a:latin typeface="Book Antiqua"/>
        <a:ea typeface=""/>
        <a:cs typeface=""/>
        <a:font script="Jpan" typeface="ＭＳ 明朝"/>
        <a:font script="Hans" typeface="宋体"/>
        <a:font script="Hant" typeface="新細明體"/>
      </a:minorFont>
    </a:fontScheme>
    <a:fmtScheme name="Saddle">
      <a:fillStyleLst>
        <a:solidFill>
          <a:schemeClr val="phClr"/>
        </a:solidFill>
        <a:gradFill rotWithShape="1">
          <a:gsLst>
            <a:gs pos="0">
              <a:schemeClr val="phClr"/>
            </a:gs>
            <a:gs pos="30000">
              <a:schemeClr val="phClr">
                <a:tint val="80000"/>
              </a:schemeClr>
            </a:gs>
            <a:gs pos="100000">
              <a:schemeClr val="phClr">
                <a:tint val="100000"/>
              </a:schemeClr>
            </a:gs>
          </a:gsLst>
          <a:path path="rect">
            <a:fillToRect l="50000" r="100000"/>
          </a:path>
        </a:gradFill>
        <a:blipFill rotWithShape="1">
          <a:blip xmlns:r="http://schemas.openxmlformats.org/officeDocument/2006/relationships" r:embed="rId1">
            <a:duotone>
              <a:schemeClr val="phClr">
                <a:shade val="70000"/>
                <a:satMod val="120000"/>
              </a:schemeClr>
              <a:schemeClr val="phClr">
                <a:tint val="30000"/>
                <a:satMod val="120000"/>
              </a:schemeClr>
            </a:duotone>
          </a:blip>
          <a:stretch/>
        </a:blipFill>
      </a:fillStyleLst>
      <a:lnStyleLst>
        <a:ln w="25400" cap="flat" cmpd="sng" algn="ctr">
          <a:solidFill>
            <a:schemeClr val="phClr">
              <a:shade val="95000"/>
              <a:satMod val="105000"/>
            </a:schemeClr>
          </a:solidFill>
          <a:prstDash val="solid"/>
        </a:ln>
        <a:ln w="50800" cap="flat" cmpd="dbl" algn="ctr">
          <a:solidFill>
            <a:schemeClr val="phClr"/>
          </a:solidFill>
          <a:prstDash val="solid"/>
        </a:ln>
        <a:ln w="76200" cap="flat" cmpd="dbl" algn="ctr">
          <a:solidFill>
            <a:schemeClr val="phClr"/>
          </a:solidFill>
          <a:prstDash val="solid"/>
        </a:ln>
      </a:lnStyleLst>
      <a:effectStyleLst>
        <a:effectStyle>
          <a:effectLst/>
        </a:effectStyle>
        <a:effectStyle>
          <a:effectLst>
            <a:outerShdw blurRad="38100" dist="25400" dir="5400000" rotWithShape="0">
              <a:srgbClr val="FFFFFF">
                <a:alpha val="75000"/>
              </a:srgbClr>
            </a:outerShdw>
          </a:effectLst>
          <a:scene3d>
            <a:camera prst="orthographicFront">
              <a:rot lat="0" lon="0" rev="0"/>
            </a:camera>
            <a:lightRig rig="sunrise" dir="tl">
              <a:rot lat="0" lon="0" rev="1200000"/>
            </a:lightRig>
          </a:scene3d>
          <a:sp3d prstMaterial="softEdge">
            <a:bevelT w="0" h="0"/>
          </a:sp3d>
        </a:effectStyle>
        <a:effectStyle>
          <a:effectLst>
            <a:innerShdw blurRad="76200" dist="38100" dir="13500000">
              <a:srgbClr val="FFFFFF">
                <a:alpha val="75000"/>
              </a:srgbClr>
            </a:innerShdw>
          </a:effectLst>
          <a:scene3d>
            <a:camera prst="perspectiveFront" fov="2400000"/>
            <a:lightRig rig="twoPt" dir="tl"/>
          </a:scene3d>
          <a:sp3d>
            <a:bevelT w="25400" h="12700" prst="angle"/>
          </a:sp3d>
        </a:effectStyle>
      </a:effectStyleLst>
      <a:bgFillStyleLst>
        <a:solidFill>
          <a:schemeClr val="phClr"/>
        </a:solidFill>
        <a:blipFill rotWithShape="1">
          <a:blip xmlns:r="http://schemas.openxmlformats.org/officeDocument/2006/relationships" r:embed="rId2">
            <a:duotone>
              <a:schemeClr val="phClr">
                <a:shade val="30000"/>
                <a:satMod val="250000"/>
              </a:schemeClr>
              <a:schemeClr val="phClr">
                <a:tint val="50000"/>
                <a:satMod val="200000"/>
              </a:schemeClr>
            </a:duotone>
          </a:blip>
          <a:stretch/>
        </a:blipFill>
        <a:blipFill rotWithShape="1">
          <a:blip xmlns:r="http://schemas.openxmlformats.org/officeDocument/2006/relationships" r:embed="rId3">
            <a:duotone>
              <a:schemeClr val="phClr">
                <a:shade val="90000"/>
                <a:hueMod val="90000"/>
                <a:satMod val="150000"/>
                <a:lumMod val="90000"/>
              </a:schemeClr>
              <a:schemeClr val="phClr">
                <a:tint val="70000"/>
                <a:shade val="80000"/>
                <a:satMod val="30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Montura.thmx</Template>
  <TotalTime>253</TotalTime>
  <Words>1645</Words>
  <Application>Microsoft Macintosh PowerPoint</Application>
  <PresentationFormat>Presentación en pantalla (16:9)</PresentationFormat>
  <Paragraphs>352</Paragraphs>
  <Slides>41</Slides>
  <Notes>6</Notes>
  <HiddenSlides>6</HiddenSlides>
  <MMClips>1</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41</vt:i4>
      </vt:variant>
    </vt:vector>
  </HeadingPairs>
  <TitlesOfParts>
    <vt:vector size="43" baseType="lpstr">
      <vt:lpstr>Montura</vt:lpstr>
      <vt:lpstr>Gráfico</vt:lpstr>
      <vt:lpstr>The European Board Examination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Interdisciplinary Treatment Taking advantage of Synergy</vt:lpstr>
      <vt:lpstr>Systems and Cardiac Surgery</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Hospital Clinic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European Board Examination</dc:title>
  <dc:creator>Jose Luis Pomar</dc:creator>
  <cp:lastModifiedBy>Jose Luis Pomar</cp:lastModifiedBy>
  <cp:revision>25</cp:revision>
  <dcterms:created xsi:type="dcterms:W3CDTF">2015-07-10T15:27:14Z</dcterms:created>
  <dcterms:modified xsi:type="dcterms:W3CDTF">2015-07-11T09:41:38Z</dcterms:modified>
</cp:coreProperties>
</file>