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6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2B176-45E5-40B8-B4CD-4BF0141B3C55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46835-AC29-4917-8239-2BBAF3C79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46835-AC29-4917-8239-2BBAF3C794B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8F0-0ECD-4364-BE3A-D6CB3DBF46B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8D0D-E0B5-4406-AFA6-2D4F26C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8F0-0ECD-4364-BE3A-D6CB3DBF46B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8D0D-E0B5-4406-AFA6-2D4F26C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8F0-0ECD-4364-BE3A-D6CB3DBF46B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8D0D-E0B5-4406-AFA6-2D4F26C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8F0-0ECD-4364-BE3A-D6CB3DBF46B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8D0D-E0B5-4406-AFA6-2D4F26C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8F0-0ECD-4364-BE3A-D6CB3DBF46B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8D0D-E0B5-4406-AFA6-2D4F26C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8F0-0ECD-4364-BE3A-D6CB3DBF46B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8D0D-E0B5-4406-AFA6-2D4F26C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8F0-0ECD-4364-BE3A-D6CB3DBF46B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8D0D-E0B5-4406-AFA6-2D4F26C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8F0-0ECD-4364-BE3A-D6CB3DBF46B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8D0D-E0B5-4406-AFA6-2D4F26C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8F0-0ECD-4364-BE3A-D6CB3DBF46B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8D0D-E0B5-4406-AFA6-2D4F26C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8F0-0ECD-4364-BE3A-D6CB3DBF46B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8D0D-E0B5-4406-AFA6-2D4F26C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8F0-0ECD-4364-BE3A-D6CB3DBF46B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8D0D-E0B5-4406-AFA6-2D4F26C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8D8F0-0ECD-4364-BE3A-D6CB3DBF46B2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D8D0D-E0B5-4406-AFA6-2D4F26C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cardiacsurgery.ctsnetbooks.org/content/vol3/issue2008/images/large/1111fig5.jpe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Tricuspid Valve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M C </a:t>
            </a:r>
            <a:r>
              <a:rPr lang="en-US" dirty="0" err="1" smtClean="0"/>
              <a:t>Mayet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Organic</a:t>
            </a:r>
            <a:r>
              <a:rPr lang="en-US" sz="4000" dirty="0" smtClean="0"/>
              <a:t> tricuspid valve disease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Infective </a:t>
            </a:r>
            <a:r>
              <a:rPr lang="en-US" dirty="0" err="1"/>
              <a:t>endocarditis</a:t>
            </a:r>
            <a:endParaRPr lang="en-US" dirty="0"/>
          </a:p>
          <a:p>
            <a:r>
              <a:rPr lang="en-US" dirty="0"/>
              <a:t>Rheumatic fever</a:t>
            </a:r>
          </a:p>
          <a:p>
            <a:r>
              <a:rPr lang="en-US" dirty="0"/>
              <a:t>Degenerative (</a:t>
            </a:r>
            <a:r>
              <a:rPr lang="en-US" dirty="0" err="1"/>
              <a:t>myxomatous</a:t>
            </a:r>
            <a:r>
              <a:rPr lang="en-US" dirty="0"/>
              <a:t>)</a:t>
            </a:r>
          </a:p>
          <a:p>
            <a:r>
              <a:rPr lang="en-US" dirty="0"/>
              <a:t>Traumatic</a:t>
            </a:r>
          </a:p>
          <a:p>
            <a:r>
              <a:rPr lang="en-US" dirty="0" err="1"/>
              <a:t>Postinfarction</a:t>
            </a:r>
            <a:endParaRPr lang="en-US" dirty="0"/>
          </a:p>
          <a:p>
            <a:r>
              <a:rPr lang="en-US" dirty="0" err="1"/>
              <a:t>Carcinoid</a:t>
            </a:r>
            <a:endParaRPr lang="en-US" dirty="0"/>
          </a:p>
          <a:p>
            <a:r>
              <a:rPr lang="en-US" dirty="0"/>
              <a:t>Appetite suppressing drugs</a:t>
            </a:r>
          </a:p>
          <a:p>
            <a:r>
              <a:rPr lang="en-US" dirty="0" err="1"/>
              <a:t>Endocardial</a:t>
            </a:r>
            <a:r>
              <a:rPr lang="en-US" dirty="0"/>
              <a:t> </a:t>
            </a:r>
            <a:r>
              <a:rPr lang="en-US" dirty="0" err="1"/>
              <a:t>fibroelastosis</a:t>
            </a:r>
            <a:endParaRPr lang="en-US" dirty="0"/>
          </a:p>
          <a:p>
            <a:r>
              <a:rPr lang="en-US" dirty="0"/>
              <a:t>Lupus </a:t>
            </a:r>
            <a:r>
              <a:rPr lang="en-US" dirty="0" err="1"/>
              <a:t>erythematosus</a:t>
            </a:r>
            <a:endParaRPr lang="en-US" dirty="0"/>
          </a:p>
          <a:p>
            <a:r>
              <a:rPr lang="en-US" dirty="0"/>
              <a:t>Tumors (</a:t>
            </a:r>
            <a:r>
              <a:rPr lang="en-US" dirty="0" err="1"/>
              <a:t>myxoma</a:t>
            </a:r>
            <a:r>
              <a:rPr lang="en-US" dirty="0"/>
              <a:t>)</a:t>
            </a:r>
          </a:p>
          <a:p>
            <a:r>
              <a:rPr lang="en-US" dirty="0" err="1"/>
              <a:t>Mediastinal</a:t>
            </a:r>
            <a:r>
              <a:rPr lang="en-US" dirty="0"/>
              <a:t> </a:t>
            </a:r>
            <a:r>
              <a:rPr lang="en-US" dirty="0" smtClean="0"/>
              <a:t>fibrosis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7723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Rheumatic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ricuspid + ass. rheumatic mitral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incidence </a:t>
            </a:r>
            <a:r>
              <a:rPr lang="en-US" dirty="0" smtClean="0"/>
              <a:t>varies </a:t>
            </a:r>
            <a:r>
              <a:rPr lang="en-US" dirty="0"/>
              <a:t>widely</a:t>
            </a:r>
            <a:endParaRPr lang="en-US" dirty="0" smtClean="0"/>
          </a:p>
          <a:p>
            <a:r>
              <a:rPr lang="en-US" dirty="0" err="1" smtClean="0"/>
              <a:t>Echocardiographic</a:t>
            </a:r>
            <a:r>
              <a:rPr lang="en-US" dirty="0" smtClean="0"/>
              <a:t> 6% </a:t>
            </a:r>
          </a:p>
          <a:p>
            <a:r>
              <a:rPr lang="en-US" dirty="0" smtClean="0"/>
              <a:t>Postmortem </a:t>
            </a:r>
            <a:r>
              <a:rPr lang="en-US" dirty="0"/>
              <a:t>33</a:t>
            </a:r>
            <a:r>
              <a:rPr lang="en-US" dirty="0" smtClean="0"/>
              <a:t>%</a:t>
            </a:r>
          </a:p>
          <a:p>
            <a:r>
              <a:rPr lang="en-US" dirty="0"/>
              <a:t>S</a:t>
            </a:r>
            <a:r>
              <a:rPr lang="en-US" dirty="0" smtClean="0"/>
              <a:t>urgical findings </a:t>
            </a:r>
            <a:r>
              <a:rPr lang="en-US" dirty="0"/>
              <a:t>11%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Organic</a:t>
            </a:r>
            <a:r>
              <a:rPr lang="en-US" sz="4000" dirty="0" smtClean="0"/>
              <a:t> tricuspid valve disease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Infective </a:t>
            </a:r>
            <a:r>
              <a:rPr lang="en-US" dirty="0" err="1" smtClean="0"/>
              <a:t>endocarditis</a:t>
            </a:r>
            <a:endParaRPr lang="en-US" dirty="0"/>
          </a:p>
          <a:p>
            <a:r>
              <a:rPr lang="en-US" dirty="0"/>
              <a:t>Rheumatic fever</a:t>
            </a:r>
          </a:p>
          <a:p>
            <a:r>
              <a:rPr lang="en-US" dirty="0"/>
              <a:t>Degenerative (</a:t>
            </a:r>
            <a:r>
              <a:rPr lang="en-US" dirty="0" err="1" smtClean="0"/>
              <a:t>myxomatous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Traumatic</a:t>
            </a:r>
          </a:p>
          <a:p>
            <a:r>
              <a:rPr lang="en-US" dirty="0" err="1"/>
              <a:t>Postinfarction</a:t>
            </a:r>
            <a:endParaRPr lang="en-US" dirty="0"/>
          </a:p>
          <a:p>
            <a:r>
              <a:rPr lang="en-US" dirty="0" err="1"/>
              <a:t>Carcinoid</a:t>
            </a:r>
            <a:endParaRPr lang="en-US" dirty="0"/>
          </a:p>
          <a:p>
            <a:r>
              <a:rPr lang="en-US" dirty="0"/>
              <a:t>Appetite suppressing drugs</a:t>
            </a:r>
          </a:p>
          <a:p>
            <a:r>
              <a:rPr lang="en-US" dirty="0" err="1"/>
              <a:t>Endocardial</a:t>
            </a:r>
            <a:r>
              <a:rPr lang="en-US" dirty="0"/>
              <a:t> </a:t>
            </a:r>
            <a:r>
              <a:rPr lang="en-US" dirty="0" err="1"/>
              <a:t>fibroelastosis</a:t>
            </a:r>
            <a:endParaRPr lang="en-US" dirty="0"/>
          </a:p>
          <a:p>
            <a:r>
              <a:rPr lang="en-US" dirty="0"/>
              <a:t>Lupus </a:t>
            </a:r>
            <a:r>
              <a:rPr lang="en-US" dirty="0" err="1"/>
              <a:t>erythematosus</a:t>
            </a:r>
            <a:endParaRPr lang="en-US" dirty="0"/>
          </a:p>
          <a:p>
            <a:r>
              <a:rPr lang="en-US" dirty="0"/>
              <a:t>Tumors (</a:t>
            </a:r>
            <a:r>
              <a:rPr lang="en-US" dirty="0" err="1"/>
              <a:t>myxoma</a:t>
            </a:r>
            <a:r>
              <a:rPr lang="en-US" dirty="0"/>
              <a:t>)</a:t>
            </a:r>
          </a:p>
          <a:p>
            <a:r>
              <a:rPr lang="en-US" dirty="0" err="1"/>
              <a:t>Mediastinal</a:t>
            </a:r>
            <a:r>
              <a:rPr lang="en-US" dirty="0"/>
              <a:t> </a:t>
            </a:r>
            <a:r>
              <a:rPr lang="en-US" dirty="0" smtClean="0"/>
              <a:t>fibrosis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Functional</a:t>
            </a:r>
            <a:r>
              <a:rPr lang="en-US" dirty="0" smtClean="0"/>
              <a:t> tricuspid regurgitation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" y="17526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85800" y="17526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400" y="17526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Pathological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tricuspid regurgitation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701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>
          <a:xfrm>
            <a:off x="5867400" y="4038600"/>
            <a:ext cx="2209800" cy="256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772400" y="3733800"/>
            <a:ext cx="12192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 annulus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909732">
            <a:off x="1285535" y="2204640"/>
            <a:ext cx="1921174" cy="221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4800" y="1600200"/>
            <a:ext cx="17526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Dilated annulus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features- tricuspid regurgitation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Right sided failure</a:t>
            </a:r>
          </a:p>
          <a:p>
            <a:pPr lvl="0"/>
            <a:r>
              <a:rPr lang="en-US" dirty="0" err="1" smtClean="0"/>
              <a:t>ascites</a:t>
            </a:r>
            <a:endParaRPr lang="en-US" dirty="0"/>
          </a:p>
          <a:p>
            <a:pPr lvl="0"/>
            <a:r>
              <a:rPr lang="en-US" dirty="0" err="1" smtClean="0"/>
              <a:t>hepatosplenomegaly</a:t>
            </a:r>
            <a:endParaRPr lang="en-US" dirty="0"/>
          </a:p>
          <a:p>
            <a:pPr lvl="0"/>
            <a:r>
              <a:rPr lang="en-US" dirty="0" err="1"/>
              <a:t>pulsatile</a:t>
            </a:r>
            <a:r>
              <a:rPr lang="en-US" dirty="0"/>
              <a:t> </a:t>
            </a:r>
            <a:r>
              <a:rPr lang="en-US" dirty="0" smtClean="0"/>
              <a:t>liver </a:t>
            </a:r>
            <a:endParaRPr lang="en-US" dirty="0"/>
          </a:p>
          <a:p>
            <a:pPr lvl="0"/>
            <a:r>
              <a:rPr lang="en-US" dirty="0"/>
              <a:t>pleural </a:t>
            </a:r>
            <a:r>
              <a:rPr lang="en-US" dirty="0" smtClean="0"/>
              <a:t>effusions </a:t>
            </a:r>
            <a:endParaRPr lang="en-US" dirty="0"/>
          </a:p>
          <a:p>
            <a:r>
              <a:rPr lang="en-US" dirty="0"/>
              <a:t>peripheral </a:t>
            </a:r>
            <a:r>
              <a:rPr lang="en-US" dirty="0" smtClean="0"/>
              <a:t>edema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Late stages</a:t>
            </a:r>
          </a:p>
          <a:p>
            <a:pPr lvl="0"/>
            <a:r>
              <a:rPr lang="en-US" dirty="0" err="1" smtClean="0"/>
              <a:t>cachexia</a:t>
            </a:r>
            <a:endParaRPr lang="en-US" dirty="0"/>
          </a:p>
          <a:p>
            <a:pPr lvl="0"/>
            <a:r>
              <a:rPr lang="en-US" dirty="0" smtClean="0"/>
              <a:t>cyanosis</a:t>
            </a:r>
            <a:endParaRPr lang="en-US" dirty="0"/>
          </a:p>
          <a:p>
            <a:r>
              <a:rPr lang="en-US" dirty="0" smtClean="0"/>
              <a:t>Jaundice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/>
              <a:t>Atrial</a:t>
            </a:r>
            <a:r>
              <a:rPr lang="en-US" dirty="0"/>
              <a:t> fibrillation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Jugular</a:t>
            </a:r>
            <a:r>
              <a:rPr lang="en-US" baseline="30000" dirty="0" smtClean="0"/>
              <a:t> </a:t>
            </a:r>
            <a:r>
              <a:rPr lang="en-US" dirty="0"/>
              <a:t>venous </a:t>
            </a:r>
            <a:r>
              <a:rPr lang="en-US" dirty="0" smtClean="0"/>
              <a:t>distention</a:t>
            </a:r>
          </a:p>
          <a:p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smtClean="0"/>
              <a:t>wave/fused </a:t>
            </a:r>
            <a:r>
              <a:rPr lang="en-US" i="1" dirty="0"/>
              <a:t>c</a:t>
            </a:r>
            <a:r>
              <a:rPr lang="en-US" dirty="0"/>
              <a:t> &amp;</a:t>
            </a:r>
            <a:r>
              <a:rPr lang="en-US" dirty="0" smtClean="0"/>
              <a:t> </a:t>
            </a:r>
            <a:r>
              <a:rPr lang="en-US" i="1" dirty="0"/>
              <a:t>v</a:t>
            </a:r>
            <a:r>
              <a:rPr lang="en-US" dirty="0"/>
              <a:t> </a:t>
            </a:r>
            <a:r>
              <a:rPr lang="en-US" dirty="0" smtClean="0"/>
              <a:t>waves</a:t>
            </a:r>
          </a:p>
          <a:p>
            <a:r>
              <a:rPr lang="en-US" dirty="0" smtClean="0"/>
              <a:t>prominent  </a:t>
            </a:r>
            <a:r>
              <a:rPr lang="en-US" i="1" dirty="0" smtClean="0"/>
              <a:t>y</a:t>
            </a:r>
            <a:r>
              <a:rPr lang="en-US" dirty="0" smtClean="0"/>
              <a:t> descent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ardiac </a:t>
            </a:r>
            <a:r>
              <a:rPr lang="en-US" dirty="0"/>
              <a:t>examination </a:t>
            </a:r>
            <a:endParaRPr lang="en-US" dirty="0" smtClean="0"/>
          </a:p>
          <a:p>
            <a:r>
              <a:rPr lang="en-US" dirty="0" smtClean="0"/>
              <a:t>S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</a:p>
          <a:p>
            <a:r>
              <a:rPr lang="en-US" dirty="0" err="1" smtClean="0"/>
              <a:t>pansystolic</a:t>
            </a:r>
            <a:r>
              <a:rPr lang="en-US" dirty="0" smtClean="0"/>
              <a:t> </a:t>
            </a:r>
            <a:r>
              <a:rPr lang="en-US" dirty="0"/>
              <a:t>murmur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features- tricuspid </a:t>
            </a:r>
            <a:r>
              <a:rPr lang="en-US" dirty="0" err="1" smtClean="0"/>
              <a:t>stenosis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↑ right </a:t>
            </a:r>
            <a:r>
              <a:rPr lang="en-US" dirty="0" err="1"/>
              <a:t>atrial</a:t>
            </a:r>
            <a:r>
              <a:rPr lang="en-US" dirty="0"/>
              <a:t> </a:t>
            </a:r>
            <a:r>
              <a:rPr lang="en-US" dirty="0" smtClean="0"/>
              <a:t>pressure</a:t>
            </a:r>
          </a:p>
          <a:p>
            <a:pPr lvl="0"/>
            <a:r>
              <a:rPr lang="en-US" dirty="0"/>
              <a:t>distention of the jugular </a:t>
            </a:r>
            <a:r>
              <a:rPr lang="en-US" dirty="0" smtClean="0"/>
              <a:t>veins </a:t>
            </a:r>
            <a:endParaRPr lang="en-US" dirty="0"/>
          </a:p>
          <a:p>
            <a:pPr lvl="0"/>
            <a:r>
              <a:rPr lang="en-US" dirty="0" err="1" smtClean="0"/>
              <a:t>ascites</a:t>
            </a:r>
            <a:r>
              <a:rPr lang="en-US" dirty="0" smtClean="0"/>
              <a:t> </a:t>
            </a:r>
            <a:endParaRPr lang="en-US" dirty="0"/>
          </a:p>
          <a:p>
            <a:pPr lvl="0"/>
            <a:r>
              <a:rPr lang="en-US" dirty="0"/>
              <a:t>pleural </a:t>
            </a:r>
            <a:r>
              <a:rPr lang="en-US" dirty="0" smtClean="0"/>
              <a:t>effusion</a:t>
            </a:r>
            <a:endParaRPr lang="en-US" dirty="0"/>
          </a:p>
          <a:p>
            <a:r>
              <a:rPr lang="en-US" dirty="0"/>
              <a:t>peripheral </a:t>
            </a:r>
            <a:r>
              <a:rPr lang="en-US" dirty="0" smtClean="0"/>
              <a:t>edema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Jugular </a:t>
            </a:r>
            <a:r>
              <a:rPr lang="en-US" dirty="0"/>
              <a:t>venous pulse </a:t>
            </a:r>
            <a:endParaRPr lang="en-US" dirty="0" smtClean="0"/>
          </a:p>
          <a:p>
            <a:r>
              <a:rPr lang="en-US" dirty="0"/>
              <a:t>prominent </a:t>
            </a:r>
            <a:r>
              <a:rPr lang="en-US" i="1" dirty="0"/>
              <a:t>a</a:t>
            </a:r>
            <a:r>
              <a:rPr lang="en-US" dirty="0"/>
              <a:t> waves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↓cardiac output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cardiac </a:t>
            </a:r>
            <a:r>
              <a:rPr lang="en-US" dirty="0" smtClean="0"/>
              <a:t>murmur </a:t>
            </a:r>
            <a:endParaRPr lang="en-US" dirty="0"/>
          </a:p>
          <a:p>
            <a:pPr lvl="0"/>
            <a:r>
              <a:rPr lang="en-US" dirty="0" smtClean="0"/>
              <a:t>mid-diastolic</a:t>
            </a:r>
            <a:endParaRPr lang="en-US" dirty="0"/>
          </a:p>
          <a:p>
            <a:pPr lvl="0"/>
            <a:r>
              <a:rPr lang="en-US" dirty="0"/>
              <a:t>increases with </a:t>
            </a:r>
            <a:r>
              <a:rPr lang="en-US" dirty="0" smtClean="0"/>
              <a:t>inspiration</a:t>
            </a:r>
            <a:endParaRPr lang="en-US" dirty="0"/>
          </a:p>
          <a:p>
            <a:pPr lvl="0"/>
            <a:r>
              <a:rPr lang="en-US" dirty="0"/>
              <a:t>is heard maximally along the left</a:t>
            </a:r>
            <a:r>
              <a:rPr lang="en-US" baseline="30000" dirty="0"/>
              <a:t> </a:t>
            </a:r>
            <a:r>
              <a:rPr lang="en-US" dirty="0" err="1" smtClean="0"/>
              <a:t>sternal</a:t>
            </a:r>
            <a:r>
              <a:rPr lang="en-US" dirty="0" smtClean="0"/>
              <a:t> border</a:t>
            </a:r>
            <a:endParaRPr lang="en-US" dirty="0"/>
          </a:p>
          <a:p>
            <a:r>
              <a:rPr lang="en-US" dirty="0" smtClean="0"/>
              <a:t>opening </a:t>
            </a:r>
            <a:r>
              <a:rPr lang="en-US" dirty="0"/>
              <a:t>snap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 usually minimal &amp; overshadowed by left-sided symptoms</a:t>
            </a:r>
          </a:p>
          <a:p>
            <a:r>
              <a:rPr lang="en-US" dirty="0" err="1" smtClean="0"/>
              <a:t>Extracardiac</a:t>
            </a:r>
            <a:r>
              <a:rPr lang="en-US" dirty="0" smtClean="0"/>
              <a:t> symptoms- venous </a:t>
            </a:r>
            <a:r>
              <a:rPr lang="en-US" dirty="0" err="1" smtClean="0"/>
              <a:t>engorgment</a:t>
            </a:r>
            <a:endParaRPr lang="en-US" dirty="0" smtClean="0"/>
          </a:p>
          <a:p>
            <a:r>
              <a:rPr lang="en-US" dirty="0" smtClean="0"/>
              <a:t>Disease mostly silent</a:t>
            </a:r>
          </a:p>
          <a:p>
            <a:r>
              <a:rPr lang="en-US" dirty="0" smtClean="0"/>
              <a:t>Diagnosis previously </a:t>
            </a:r>
            <a:r>
              <a:rPr lang="en-US" dirty="0"/>
              <a:t>c</a:t>
            </a:r>
            <a:r>
              <a:rPr lang="en-US" dirty="0" smtClean="0"/>
              <a:t>onsidered difficult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Apical 4-chamber </a:t>
            </a:r>
            <a:r>
              <a:rPr lang="en-US" dirty="0" err="1" smtClean="0"/>
              <a:t>transthoracic</a:t>
            </a:r>
            <a:r>
              <a:rPr lang="en-US" dirty="0" smtClean="0"/>
              <a:t> echocardiography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10544"/>
            <a:ext cx="7772400" cy="459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 rot="17321895">
            <a:off x="2162660" y="2607946"/>
            <a:ext cx="212106" cy="23607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762000" y="3200400"/>
            <a:ext cx="1371600" cy="61264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 TV annulus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3175011">
            <a:off x="5642850" y="2213941"/>
            <a:ext cx="262254" cy="1755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6248400" y="2133600"/>
            <a:ext cx="1524000" cy="61264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 mitral valve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Rarely  affected in isolation</a:t>
            </a:r>
          </a:p>
          <a:p>
            <a:r>
              <a:rPr lang="en-US" dirty="0" smtClean="0"/>
              <a:t>Primarily </a:t>
            </a:r>
            <a:r>
              <a:rPr lang="en-US" dirty="0" err="1" smtClean="0"/>
              <a:t>extracardiac</a:t>
            </a:r>
            <a:r>
              <a:rPr lang="en-US" dirty="0" smtClean="0"/>
              <a:t> symptoms</a:t>
            </a:r>
          </a:p>
          <a:p>
            <a:r>
              <a:rPr lang="en-US" dirty="0" smtClean="0"/>
              <a:t>Closely related to right </a:t>
            </a:r>
            <a:r>
              <a:rPr lang="en-US" dirty="0" err="1" smtClean="0"/>
              <a:t>venticular</a:t>
            </a:r>
            <a:r>
              <a:rPr lang="en-US" dirty="0" smtClean="0"/>
              <a:t> function</a:t>
            </a:r>
          </a:p>
          <a:p>
            <a:r>
              <a:rPr lang="en-US" dirty="0" smtClean="0"/>
              <a:t>Influenced by left sided pathology</a:t>
            </a:r>
          </a:p>
          <a:p>
            <a:r>
              <a:rPr lang="en-US" dirty="0" smtClean="0"/>
              <a:t>Difficult to evaluate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1" y="1905001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preoperative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Presence of </a:t>
            </a:r>
            <a:r>
              <a:rPr lang="en-US" dirty="0"/>
              <a:t>tricuspid valve </a:t>
            </a:r>
            <a:r>
              <a:rPr lang="en-US" dirty="0" smtClean="0"/>
              <a:t>disease </a:t>
            </a:r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rganic</a:t>
            </a:r>
            <a:r>
              <a:rPr lang="en-US" dirty="0"/>
              <a:t>, functional, or </a:t>
            </a:r>
            <a:r>
              <a:rPr lang="en-US" dirty="0" smtClean="0"/>
              <a:t>mixed </a:t>
            </a:r>
            <a:endParaRPr lang="en-US" dirty="0"/>
          </a:p>
          <a:p>
            <a:r>
              <a:rPr lang="en-US" dirty="0" smtClean="0"/>
              <a:t>Degree </a:t>
            </a:r>
            <a:r>
              <a:rPr lang="en-US" dirty="0"/>
              <a:t>of </a:t>
            </a:r>
            <a:r>
              <a:rPr lang="en-US" dirty="0" smtClean="0"/>
              <a:t>regurgitation</a:t>
            </a:r>
          </a:p>
          <a:p>
            <a:r>
              <a:rPr lang="en-US" dirty="0"/>
              <a:t>D</a:t>
            </a:r>
            <a:r>
              <a:rPr lang="en-US" dirty="0" smtClean="0"/>
              <a:t>irection </a:t>
            </a:r>
            <a:r>
              <a:rPr lang="en-US" dirty="0"/>
              <a:t>of the </a:t>
            </a:r>
            <a:r>
              <a:rPr lang="en-US" dirty="0" err="1"/>
              <a:t>regurgitant</a:t>
            </a:r>
            <a:r>
              <a:rPr lang="en-US" dirty="0"/>
              <a:t> </a:t>
            </a:r>
            <a:r>
              <a:rPr lang="en-US" dirty="0" smtClean="0"/>
              <a:t>jet 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ulmonary </a:t>
            </a:r>
            <a:r>
              <a:rPr lang="en-US" dirty="0"/>
              <a:t>artery peak and mean </a:t>
            </a:r>
            <a:r>
              <a:rPr lang="en-US" dirty="0" smtClean="0"/>
              <a:t>pressures </a:t>
            </a:r>
            <a:endParaRPr lang="en-US" dirty="0"/>
          </a:p>
          <a:p>
            <a:r>
              <a:rPr lang="en-US" dirty="0" err="1"/>
              <a:t>T</a:t>
            </a:r>
            <a:r>
              <a:rPr lang="en-US" dirty="0" err="1" smtClean="0"/>
              <a:t>ransvalvular</a:t>
            </a:r>
            <a:r>
              <a:rPr lang="en-US" dirty="0" smtClean="0"/>
              <a:t> </a:t>
            </a:r>
            <a:r>
              <a:rPr lang="en-US" dirty="0"/>
              <a:t>pressure </a:t>
            </a:r>
            <a:r>
              <a:rPr lang="en-US" dirty="0" smtClean="0"/>
              <a:t>gradients 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aximum &amp; </a:t>
            </a:r>
            <a:r>
              <a:rPr lang="en-US" dirty="0"/>
              <a:t>minimum </a:t>
            </a:r>
            <a:r>
              <a:rPr lang="en-US" dirty="0" smtClean="0"/>
              <a:t>annulus </a:t>
            </a:r>
            <a:r>
              <a:rPr lang="en-US" dirty="0"/>
              <a:t>diameter 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ystolic shortening </a:t>
            </a:r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eaflet </a:t>
            </a:r>
            <a:r>
              <a:rPr lang="en-US" dirty="0"/>
              <a:t>thickness, mobility, billowing of the leaflet body, </a:t>
            </a:r>
            <a:r>
              <a:rPr lang="en-US" dirty="0" smtClean="0"/>
              <a:t>&amp; location </a:t>
            </a:r>
            <a:r>
              <a:rPr lang="en-US" dirty="0"/>
              <a:t>of the </a:t>
            </a:r>
            <a:r>
              <a:rPr lang="en-US" dirty="0" err="1"/>
              <a:t>prolapsing</a:t>
            </a:r>
            <a:r>
              <a:rPr lang="en-US" dirty="0"/>
              <a:t> free edge toward the </a:t>
            </a:r>
            <a:r>
              <a:rPr lang="en-US" dirty="0" smtClean="0"/>
              <a:t>RA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atent </a:t>
            </a:r>
            <a:r>
              <a:rPr lang="en-US" dirty="0"/>
              <a:t>foramen </a:t>
            </a:r>
            <a:r>
              <a:rPr lang="en-US" dirty="0" err="1" smtClean="0"/>
              <a:t>ovale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annulus diameter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057400"/>
            <a:ext cx="91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</a:t>
            </a:r>
            <a:r>
              <a:rPr lang="en-US" dirty="0" err="1" smtClean="0"/>
              <a:t>regurg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657600"/>
            <a:ext cx="91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Mild </a:t>
            </a:r>
            <a:r>
              <a:rPr lang="en-US" dirty="0" err="1" smtClean="0"/>
              <a:t>regurg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562600"/>
            <a:ext cx="91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Severe </a:t>
            </a:r>
            <a:r>
              <a:rPr lang="en-US" dirty="0" err="1" smtClean="0"/>
              <a:t>regurg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indications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Vast majority- easily repaired</a:t>
            </a:r>
          </a:p>
          <a:p>
            <a:r>
              <a:rPr lang="en-US" dirty="0" smtClean="0"/>
              <a:t>Most lesions (unless severe) not </a:t>
            </a:r>
            <a:r>
              <a:rPr lang="en-US" dirty="0" err="1" smtClean="0"/>
              <a:t>adressed</a:t>
            </a:r>
            <a:endParaRPr lang="en-US" dirty="0" smtClean="0"/>
          </a:p>
          <a:p>
            <a:r>
              <a:rPr lang="en-US" dirty="0" smtClean="0"/>
              <a:t>Unpredictable regression following left sided repair</a:t>
            </a:r>
          </a:p>
          <a:p>
            <a:r>
              <a:rPr lang="en-US" dirty="0" smtClean="0"/>
              <a:t>Problem- lack of detailed preoperative search for Tricuspid disease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Ignoring Tricuspid valve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equire a 2</a:t>
            </a:r>
            <a:r>
              <a:rPr lang="en-US" baseline="30000" dirty="0" smtClean="0"/>
              <a:t>nd</a:t>
            </a:r>
            <a:r>
              <a:rPr lang="en-US" dirty="0" smtClean="0"/>
              <a:t> operation</a:t>
            </a:r>
          </a:p>
          <a:p>
            <a:r>
              <a:rPr lang="en-US" dirty="0" smtClean="0"/>
              <a:t>Postoperative issues</a:t>
            </a:r>
          </a:p>
          <a:p>
            <a:r>
              <a:rPr lang="en-US" dirty="0" smtClean="0"/>
              <a:t>66% need TV surgery late after Mitral valve surgery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surgical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Ass. Left sided </a:t>
            </a:r>
            <a:r>
              <a:rPr lang="en-US" dirty="0" err="1" smtClean="0"/>
              <a:t>valvular</a:t>
            </a:r>
            <a:r>
              <a:rPr lang="en-US" dirty="0" smtClean="0"/>
              <a:t> lesions</a:t>
            </a:r>
          </a:p>
          <a:p>
            <a:r>
              <a:rPr lang="en-US" dirty="0" smtClean="0"/>
              <a:t>Rheumatic </a:t>
            </a:r>
            <a:r>
              <a:rPr lang="en-US" dirty="0" err="1" smtClean="0"/>
              <a:t>polyvalvular</a:t>
            </a:r>
            <a:r>
              <a:rPr lang="en-US" dirty="0" smtClean="0"/>
              <a:t> lesions</a:t>
            </a:r>
          </a:p>
          <a:p>
            <a:r>
              <a:rPr lang="en-US" dirty="0" smtClean="0"/>
              <a:t>Traumatic </a:t>
            </a:r>
            <a:r>
              <a:rPr lang="en-US" dirty="0" err="1" smtClean="0"/>
              <a:t>insuffiencies</a:t>
            </a:r>
            <a:endParaRPr lang="en-US" dirty="0" smtClean="0"/>
          </a:p>
          <a:p>
            <a:r>
              <a:rPr lang="en-US" dirty="0" smtClean="0"/>
              <a:t>Infective </a:t>
            </a:r>
            <a:r>
              <a:rPr lang="en-US" dirty="0" err="1" smtClean="0"/>
              <a:t>endocarditis</a:t>
            </a:r>
            <a:endParaRPr lang="en-US" dirty="0" smtClean="0"/>
          </a:p>
          <a:p>
            <a:r>
              <a:rPr lang="en-US" dirty="0" smtClean="0"/>
              <a:t>Functional regurgitation</a:t>
            </a:r>
          </a:p>
          <a:p>
            <a:r>
              <a:rPr lang="en-US" dirty="0" smtClean="0"/>
              <a:t>Cardiac transplant</a:t>
            </a:r>
          </a:p>
          <a:p>
            <a:r>
              <a:rPr lang="en-US" dirty="0" err="1" smtClean="0"/>
              <a:t>Ischaemic</a:t>
            </a:r>
            <a:r>
              <a:rPr lang="en-US" dirty="0" smtClean="0"/>
              <a:t>/idiopathic </a:t>
            </a:r>
            <a:r>
              <a:rPr lang="en-US" dirty="0" err="1" smtClean="0"/>
              <a:t>cardiomyopathy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approach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84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own Arrow 3"/>
          <p:cNvSpPr/>
          <p:nvPr/>
        </p:nvSpPr>
        <p:spPr>
          <a:xfrm rot="8927648">
            <a:off x="8412562" y="4051485"/>
            <a:ext cx="183616" cy="11438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4762213">
            <a:off x="1599830" y="1820016"/>
            <a:ext cx="170214" cy="13477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893983">
            <a:off x="5473436" y="1230853"/>
            <a:ext cx="115831" cy="23122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3520038">
            <a:off x="6825556" y="1797185"/>
            <a:ext cx="169799" cy="2338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Commisurotomy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848599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 rot="12261298">
            <a:off x="4892181" y="4316570"/>
            <a:ext cx="291600" cy="17250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7083919">
            <a:off x="2775153" y="1098114"/>
            <a:ext cx="294531" cy="23417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Repair </a:t>
            </a:r>
            <a:r>
              <a:rPr lang="en-US" dirty="0" err="1" smtClean="0"/>
              <a:t>manouvres</a:t>
            </a:r>
            <a:r>
              <a:rPr lang="en-US" dirty="0" smtClean="0"/>
              <a:t> are needed less often than for Mitral disease</a:t>
            </a:r>
          </a:p>
          <a:p>
            <a:r>
              <a:rPr lang="en-US" dirty="0" smtClean="0"/>
              <a:t>Non-rheumatic- often repaired</a:t>
            </a:r>
          </a:p>
          <a:p>
            <a:r>
              <a:rPr lang="en-US" dirty="0" smtClean="0"/>
              <a:t>Infective </a:t>
            </a:r>
            <a:r>
              <a:rPr lang="en-US" dirty="0" err="1" smtClean="0"/>
              <a:t>endocarditis</a:t>
            </a:r>
            <a:r>
              <a:rPr lang="en-US" dirty="0" smtClean="0"/>
              <a:t>- </a:t>
            </a:r>
            <a:r>
              <a:rPr lang="en-US" dirty="0" err="1" smtClean="0"/>
              <a:t>vegetectomy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Tricuspid </a:t>
            </a:r>
            <a:r>
              <a:rPr lang="en-US" dirty="0" err="1" smtClean="0"/>
              <a:t>annuloplasty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Selectively reduce the length of the annulus</a:t>
            </a:r>
          </a:p>
          <a:p>
            <a:r>
              <a:rPr lang="en-US" dirty="0" smtClean="0"/>
              <a:t>Techniques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Bicuspidization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Partial purse-string reduction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Rings or bands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79247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Bicuspidization</a:t>
            </a:r>
            <a:endParaRPr lang="en-US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54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own Arrow 3"/>
          <p:cNvSpPr/>
          <p:nvPr/>
        </p:nvSpPr>
        <p:spPr>
          <a:xfrm rot="19643384">
            <a:off x="4234906" y="1258819"/>
            <a:ext cx="137180" cy="18997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752736">
            <a:off x="163097" y="3499921"/>
            <a:ext cx="1591772" cy="1702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952872">
            <a:off x="245158" y="5048775"/>
            <a:ext cx="1838878" cy="1794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DeVega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 rot="20798105">
            <a:off x="1905924" y="2875375"/>
            <a:ext cx="2391276" cy="1934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648933">
            <a:off x="5107839" y="2632223"/>
            <a:ext cx="2357321" cy="1628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Rings &amp; bands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-Right Arrow 4"/>
          <p:cNvSpPr/>
          <p:nvPr/>
        </p:nvSpPr>
        <p:spPr>
          <a:xfrm rot="1005622">
            <a:off x="2579724" y="4108457"/>
            <a:ext cx="1868190" cy="19839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Rings &amp; bands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" y="1371600"/>
            <a:ext cx="76962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Rings &amp; bands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1" y="1371600"/>
            <a:ext cx="746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band</a:t>
            </a:r>
            <a:endParaRPr lang="en-US" dirty="0"/>
          </a:p>
        </p:txBody>
      </p:sp>
      <p:pic>
        <p:nvPicPr>
          <p:cNvPr id="5" name="Content Placeholder 4" descr="Figure 5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00199" y="1295400"/>
            <a:ext cx="6172201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 rot="2254054">
            <a:off x="6032820" y="3762366"/>
            <a:ext cx="133889" cy="15880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126087">
            <a:off x="3814934" y="4739171"/>
            <a:ext cx="1924924" cy="1062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3739727">
            <a:off x="5205188" y="5968369"/>
            <a:ext cx="1480056" cy="13110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Tricuspid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Mitral </a:t>
            </a:r>
            <a:r>
              <a:rPr lang="en-US" dirty="0"/>
              <a:t>or tricuspid </a:t>
            </a:r>
            <a:r>
              <a:rPr lang="en-US" dirty="0" err="1" smtClean="0"/>
              <a:t>homografts</a:t>
            </a:r>
            <a:endParaRPr lang="en-US" dirty="0"/>
          </a:p>
          <a:p>
            <a:r>
              <a:rPr lang="en-US" dirty="0" err="1"/>
              <a:t>S</a:t>
            </a:r>
            <a:r>
              <a:rPr lang="en-US" dirty="0" err="1" smtClean="0"/>
              <a:t>tented</a:t>
            </a:r>
            <a:r>
              <a:rPr lang="en-US" dirty="0" smtClean="0"/>
              <a:t> </a:t>
            </a:r>
            <a:r>
              <a:rPr lang="en-US" dirty="0"/>
              <a:t>porcine or pericardial </a:t>
            </a:r>
            <a:r>
              <a:rPr lang="en-US" dirty="0" smtClean="0"/>
              <a:t>valves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echanical prosthesis</a:t>
            </a:r>
          </a:p>
          <a:p>
            <a:r>
              <a:rPr lang="en-US" dirty="0" smtClean="0"/>
              <a:t>Excision without replacement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Tricuspid replacement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6019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Homograft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Mitral valve</a:t>
            </a:r>
          </a:p>
          <a:p>
            <a:r>
              <a:rPr lang="en-US" dirty="0" smtClean="0"/>
              <a:t>Sizing- </a:t>
            </a:r>
            <a:r>
              <a:rPr lang="en-US" dirty="0" err="1" smtClean="0"/>
              <a:t>intertrigonal</a:t>
            </a:r>
            <a:r>
              <a:rPr lang="en-US" dirty="0" smtClean="0"/>
              <a:t> distance</a:t>
            </a:r>
          </a:p>
          <a:p>
            <a:r>
              <a:rPr lang="en-US" dirty="0" err="1" smtClean="0"/>
              <a:t>Annuloplasty</a:t>
            </a:r>
            <a:r>
              <a:rPr lang="en-US" dirty="0" smtClean="0"/>
              <a:t> ring</a:t>
            </a:r>
          </a:p>
          <a:p>
            <a:r>
              <a:rPr lang="en-US" dirty="0" smtClean="0"/>
              <a:t>Beating heart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Prosthetic valve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Age</a:t>
            </a:r>
            <a:endParaRPr lang="en-US" dirty="0"/>
          </a:p>
          <a:p>
            <a:pPr lvl="0"/>
            <a:r>
              <a:rPr lang="en-US" dirty="0" smtClean="0"/>
              <a:t>Anticoagulation considerations </a:t>
            </a:r>
            <a:endParaRPr lang="en-US" dirty="0"/>
          </a:p>
          <a:p>
            <a:pPr lvl="0"/>
            <a:r>
              <a:rPr lang="en-US" dirty="0"/>
              <a:t>Y</a:t>
            </a:r>
            <a:r>
              <a:rPr lang="en-US" dirty="0" smtClean="0"/>
              <a:t>oung woman- childbearing years</a:t>
            </a:r>
            <a:endParaRPr lang="en-US" dirty="0"/>
          </a:p>
          <a:p>
            <a:pPr lvl="0"/>
            <a:r>
              <a:rPr lang="en-US" dirty="0" smtClean="0"/>
              <a:t>Social </a:t>
            </a:r>
            <a:r>
              <a:rPr lang="en-US" dirty="0"/>
              <a:t>issues must be </a:t>
            </a:r>
            <a:r>
              <a:rPr lang="en-US" dirty="0" smtClean="0"/>
              <a:t>considered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tricuspid annulus area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153400" cy="4953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 rot="19030519">
            <a:off x="7333848" y="1001731"/>
            <a:ext cx="271259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4038600" y="32766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657600" y="32766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4419600" y="28956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648200" y="28956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5257800" y="28956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5562600" y="22860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638800" y="30480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791200" y="39624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5943600" y="43434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943600" y="46482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6096000" y="46482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6248400" y="49530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6477000" y="48006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6629400" y="46482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6781800" y="42672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6934200" y="41910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7391400" y="37338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7620000" y="37338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have been poor in the past</a:t>
            </a:r>
          </a:p>
          <a:p>
            <a:r>
              <a:rPr lang="en-US" dirty="0" smtClean="0"/>
              <a:t>Only severe lesions were treated</a:t>
            </a:r>
          </a:p>
          <a:p>
            <a:r>
              <a:rPr lang="en-US" dirty="0" smtClean="0"/>
              <a:t>Valve replacement- exceptional cases</a:t>
            </a:r>
          </a:p>
          <a:p>
            <a:r>
              <a:rPr lang="en-US" dirty="0"/>
              <a:t>The superior diagnostic tools and surgical techniques available today will enlarge the field of tricuspid </a:t>
            </a:r>
            <a:r>
              <a:rPr lang="en-US" dirty="0" smtClean="0"/>
              <a:t>surgery</a:t>
            </a:r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Tricuspid orifice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0010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 rot="3076266">
            <a:off x="6334950" y="1707712"/>
            <a:ext cx="273681" cy="13935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0600" y="4191000"/>
            <a:ext cx="10668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12.1%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048000" y="1828800"/>
            <a:ext cx="12954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15.3%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162800" y="3276600"/>
            <a:ext cx="12192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16.6%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Saddle shape of the tricuspid annulus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367338"/>
            <a:ext cx="8077200" cy="126206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AS-  </a:t>
            </a:r>
            <a:r>
              <a:rPr lang="en-US" sz="1800" dirty="0" err="1" smtClean="0"/>
              <a:t>anteroseptal</a:t>
            </a:r>
            <a:r>
              <a:rPr lang="en-US" sz="1800" dirty="0" smtClean="0"/>
              <a:t> </a:t>
            </a:r>
            <a:r>
              <a:rPr lang="en-US" sz="1800" dirty="0" err="1" smtClean="0"/>
              <a:t>commissure</a:t>
            </a:r>
            <a:r>
              <a:rPr lang="en-US" sz="1800" dirty="0" smtClean="0"/>
              <a:t>                    </a:t>
            </a:r>
            <a:r>
              <a:rPr lang="en-US" sz="1800" b="1" dirty="0" smtClean="0"/>
              <a:t>AM- </a:t>
            </a:r>
            <a:r>
              <a:rPr lang="en-US" sz="1800" dirty="0" smtClean="0"/>
              <a:t>midpoint </a:t>
            </a:r>
            <a:r>
              <a:rPr lang="en-US" sz="1800" dirty="0"/>
              <a:t>base anterior </a:t>
            </a:r>
            <a:r>
              <a:rPr lang="en-US" sz="1800" dirty="0" smtClean="0"/>
              <a:t>leaflet </a:t>
            </a:r>
          </a:p>
          <a:p>
            <a:r>
              <a:rPr lang="en-US" sz="1800" b="1" dirty="0" smtClean="0"/>
              <a:t>AP- </a:t>
            </a:r>
            <a:r>
              <a:rPr lang="en-US" sz="1800" dirty="0" err="1" smtClean="0"/>
              <a:t>anteroposterior</a:t>
            </a:r>
            <a:r>
              <a:rPr lang="en-US" sz="1800" dirty="0" smtClean="0"/>
              <a:t> </a:t>
            </a:r>
            <a:r>
              <a:rPr lang="en-US" sz="1800" dirty="0" err="1" smtClean="0"/>
              <a:t>commissure</a:t>
            </a:r>
            <a:r>
              <a:rPr lang="en-US" sz="1800" dirty="0" smtClean="0"/>
              <a:t>               </a:t>
            </a:r>
            <a:r>
              <a:rPr lang="en-US" sz="1800" b="1" dirty="0" smtClean="0"/>
              <a:t>PM- </a:t>
            </a:r>
            <a:r>
              <a:rPr lang="en-US" sz="1800" dirty="0" smtClean="0"/>
              <a:t>midpoint </a:t>
            </a:r>
            <a:r>
              <a:rPr lang="en-US" sz="1800" dirty="0"/>
              <a:t>base of posterior </a:t>
            </a:r>
            <a:r>
              <a:rPr lang="en-US" sz="1800" dirty="0" smtClean="0"/>
              <a:t>leaflet </a:t>
            </a:r>
          </a:p>
          <a:p>
            <a:r>
              <a:rPr lang="en-US" sz="1800" b="1" dirty="0" smtClean="0"/>
              <a:t>SP- </a:t>
            </a:r>
            <a:r>
              <a:rPr lang="en-US" sz="1800" dirty="0" err="1" smtClean="0"/>
              <a:t>posteroseptal</a:t>
            </a:r>
            <a:r>
              <a:rPr lang="en-US" sz="1800" dirty="0" smtClean="0"/>
              <a:t> </a:t>
            </a:r>
            <a:r>
              <a:rPr lang="en-US" sz="1800" dirty="0" err="1" smtClean="0"/>
              <a:t>commissure</a:t>
            </a:r>
            <a:r>
              <a:rPr lang="en-US" sz="1800" dirty="0" smtClean="0"/>
              <a:t>                   </a:t>
            </a:r>
            <a:r>
              <a:rPr lang="en-US" sz="1800" b="1" dirty="0" smtClean="0"/>
              <a:t>SM-</a:t>
            </a:r>
            <a:r>
              <a:rPr lang="en-US" sz="1800" dirty="0" smtClean="0"/>
              <a:t> </a:t>
            </a:r>
            <a:r>
              <a:rPr lang="en-US" sz="1800" dirty="0"/>
              <a:t>midpoint base of </a:t>
            </a:r>
            <a:r>
              <a:rPr lang="en-US" sz="1800" dirty="0" err="1"/>
              <a:t>septal</a:t>
            </a:r>
            <a:r>
              <a:rPr lang="en-US" sz="1800" dirty="0"/>
              <a:t> </a:t>
            </a:r>
            <a:r>
              <a:rPr lang="en-US" sz="1800" dirty="0" smtClean="0"/>
              <a:t>leaflet</a:t>
            </a:r>
            <a:endParaRPr lang="en-US" sz="18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4689" r="14689"/>
          <a:stretch>
            <a:fillRect/>
          </a:stretch>
        </p:blipFill>
        <p:spPr bwMode="auto">
          <a:xfrm>
            <a:off x="685800" y="612775"/>
            <a:ext cx="77724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own Arrow 10"/>
          <p:cNvSpPr/>
          <p:nvPr/>
        </p:nvSpPr>
        <p:spPr>
          <a:xfrm rot="2550005">
            <a:off x="5554270" y="-27833"/>
            <a:ext cx="290264" cy="211844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733800" y="2286000"/>
            <a:ext cx="332232" cy="2133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Leaflets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79247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relationships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9247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r>
              <a:rPr lang="en-US" sz="2800" dirty="0" smtClean="0"/>
              <a:t>Traditional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Organic</a:t>
            </a:r>
          </a:p>
          <a:p>
            <a:r>
              <a:rPr lang="en-US" dirty="0" smtClean="0"/>
              <a:t>Functional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Carpentier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type I</a:t>
            </a:r>
            <a:r>
              <a:rPr lang="en-US" dirty="0"/>
              <a:t>—normal leaflet motion with annular </a:t>
            </a:r>
            <a:r>
              <a:rPr lang="en-US" dirty="0" smtClean="0"/>
              <a:t>dilation</a:t>
            </a:r>
          </a:p>
          <a:p>
            <a:r>
              <a:rPr lang="en-US" b="1" dirty="0"/>
              <a:t>type II</a:t>
            </a:r>
            <a:r>
              <a:rPr lang="en-US" dirty="0"/>
              <a:t>—increased leaflet movement due to leaflet </a:t>
            </a:r>
            <a:r>
              <a:rPr lang="en-US" dirty="0" err="1"/>
              <a:t>prolapse</a:t>
            </a:r>
            <a:r>
              <a:rPr lang="en-US" dirty="0"/>
              <a:t> secondary to </a:t>
            </a:r>
            <a:r>
              <a:rPr lang="en-US" dirty="0" err="1"/>
              <a:t>chordal</a:t>
            </a:r>
            <a:r>
              <a:rPr lang="en-US" dirty="0"/>
              <a:t> rupture or </a:t>
            </a:r>
            <a:r>
              <a:rPr lang="en-US" dirty="0" smtClean="0"/>
              <a:t>elongation</a:t>
            </a:r>
          </a:p>
          <a:p>
            <a:r>
              <a:rPr lang="en-US" b="1" dirty="0"/>
              <a:t>type III</a:t>
            </a:r>
            <a:r>
              <a:rPr lang="en-US" dirty="0"/>
              <a:t>—reduced leaflet motion due to leaflet thickening, fused </a:t>
            </a:r>
            <a:r>
              <a:rPr lang="en-US" dirty="0" err="1"/>
              <a:t>commissures</a:t>
            </a:r>
            <a:r>
              <a:rPr lang="en-US" dirty="0"/>
              <a:t>, or leaflet tethering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8500</TotalTime>
  <Words>599</Words>
  <Application>Microsoft Office PowerPoint</Application>
  <PresentationFormat>On-screen Show (4:3)</PresentationFormat>
  <Paragraphs>179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Tricuspid Valve Disease</vt:lpstr>
      <vt:lpstr>Introduction</vt:lpstr>
      <vt:lpstr>Anatomy</vt:lpstr>
      <vt:lpstr>Changes in tricuspid annulus area</vt:lpstr>
      <vt:lpstr>Tricuspid orifice</vt:lpstr>
      <vt:lpstr>Saddle shape of the tricuspid annulus </vt:lpstr>
      <vt:lpstr>Leaflets</vt:lpstr>
      <vt:lpstr>Anatomical relationships</vt:lpstr>
      <vt:lpstr>Pathophysiology</vt:lpstr>
      <vt:lpstr>Organic tricuspid valve disease</vt:lpstr>
      <vt:lpstr>Rheumatic</vt:lpstr>
      <vt:lpstr>Tricuspid + ass. rheumatic mitral disease</vt:lpstr>
      <vt:lpstr>Organic tricuspid valve disease</vt:lpstr>
      <vt:lpstr>Functional tricuspid regurgitation</vt:lpstr>
      <vt:lpstr>Functional tricuspid regurgitation</vt:lpstr>
      <vt:lpstr>Clinical features- tricuspid regurgitation</vt:lpstr>
      <vt:lpstr>Clinical features- tricuspid stenosis</vt:lpstr>
      <vt:lpstr>Diagnosis </vt:lpstr>
      <vt:lpstr>Apical 4-chamber transthoracic echocardiography</vt:lpstr>
      <vt:lpstr>TTE</vt:lpstr>
      <vt:lpstr>Essential preoperative info</vt:lpstr>
      <vt:lpstr>Critical annulus diameter</vt:lpstr>
      <vt:lpstr>Surgical indications </vt:lpstr>
      <vt:lpstr>Ignoring Tricuspid valve disease</vt:lpstr>
      <vt:lpstr>Specific surgical indications</vt:lpstr>
      <vt:lpstr>Surgical approach</vt:lpstr>
      <vt:lpstr>Commisurotomy</vt:lpstr>
      <vt:lpstr>Valve repair</vt:lpstr>
      <vt:lpstr>Tricuspid annuloplasty</vt:lpstr>
      <vt:lpstr>Bicuspidization</vt:lpstr>
      <vt:lpstr>DeVega</vt:lpstr>
      <vt:lpstr>Rings &amp; bands</vt:lpstr>
      <vt:lpstr>Rings &amp; bands</vt:lpstr>
      <vt:lpstr>Rings &amp; bands</vt:lpstr>
      <vt:lpstr>Open band</vt:lpstr>
      <vt:lpstr>Tricuspid replacement</vt:lpstr>
      <vt:lpstr>Tricuspid replacement</vt:lpstr>
      <vt:lpstr>Homograft replacement</vt:lpstr>
      <vt:lpstr>Prosthetic valve choice</vt:lpstr>
      <vt:lpstr>Conclusions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Tricuspid Valve Disease</dc:title>
  <dc:creator>dell</dc:creator>
  <cp:lastModifiedBy>dell</cp:lastModifiedBy>
  <cp:revision>128</cp:revision>
  <dcterms:created xsi:type="dcterms:W3CDTF">2012-03-16T03:11:24Z</dcterms:created>
  <dcterms:modified xsi:type="dcterms:W3CDTF">2012-03-23T06:07:21Z</dcterms:modified>
</cp:coreProperties>
</file>