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5" r:id="rId1"/>
  </p:sldMasterIdLst>
  <p:notesMasterIdLst>
    <p:notesMasterId r:id="rId20"/>
  </p:notesMasterIdLst>
  <p:sldIdLst>
    <p:sldId id="256" r:id="rId2"/>
    <p:sldId id="257" r:id="rId3"/>
    <p:sldId id="265" r:id="rId4"/>
    <p:sldId id="273" r:id="rId5"/>
    <p:sldId id="272" r:id="rId6"/>
    <p:sldId id="270" r:id="rId7"/>
    <p:sldId id="260" r:id="rId8"/>
    <p:sldId id="276" r:id="rId9"/>
    <p:sldId id="274" r:id="rId10"/>
    <p:sldId id="258" r:id="rId11"/>
    <p:sldId id="277" r:id="rId12"/>
    <p:sldId id="275" r:id="rId13"/>
    <p:sldId id="278" r:id="rId14"/>
    <p:sldId id="264" r:id="rId15"/>
    <p:sldId id="279" r:id="rId16"/>
    <p:sldId id="259" r:id="rId17"/>
    <p:sldId id="266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61" autoAdjust="0"/>
  </p:normalViewPr>
  <p:slideViewPr>
    <p:cSldViewPr snapToGrid="0" snapToObjects="1">
      <p:cViewPr varScale="1">
        <p:scale>
          <a:sx n="113" d="100"/>
          <a:sy n="113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2" d="100"/>
        <a:sy n="14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rancissmit:Downloads:Health%20expenditure%20in%20Sub%20Sahara%20Afric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Health expenditure in Sub-Saharan African countries in 2012</a:t>
            </a:r>
          </a:p>
        </c:rich>
      </c:tx>
      <c:layout>
        <c:manualLayout>
          <c:xMode val="edge"/>
          <c:yMode val="edge"/>
          <c:x val="9.5914826567077199E-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1988407699037596E-2"/>
          <c:y val="4.6770924467774803E-2"/>
          <c:w val="0.74413735783027102"/>
          <c:h val="0.67373432487605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Sheet1!$A$4:$A$29</c:f>
              <c:strCache>
                <c:ptCount val="26"/>
                <c:pt idx="0">
                  <c:v>Benin</c:v>
                </c:pt>
                <c:pt idx="1">
                  <c:v>Botswana</c:v>
                </c:pt>
                <c:pt idx="2">
                  <c:v>Burkina Faso</c:v>
                </c:pt>
                <c:pt idx="3">
                  <c:v>Cameroon</c:v>
                </c:pt>
                <c:pt idx="4">
                  <c:v>Congo, Rep.</c:v>
                </c:pt>
                <c:pt idx="5">
                  <c:v>Ethiopia</c:v>
                </c:pt>
                <c:pt idx="6">
                  <c:v>Ghana</c:v>
                </c:pt>
                <c:pt idx="7">
                  <c:v>Guinea</c:v>
                </c:pt>
                <c:pt idx="8">
                  <c:v>Kenya</c:v>
                </c:pt>
                <c:pt idx="9">
                  <c:v>Lesotho</c:v>
                </c:pt>
                <c:pt idx="10">
                  <c:v>Malawi</c:v>
                </c:pt>
                <c:pt idx="11">
                  <c:v>Mauritius</c:v>
                </c:pt>
                <c:pt idx="12">
                  <c:v>Mozambique</c:v>
                </c:pt>
                <c:pt idx="13">
                  <c:v>Namibia</c:v>
                </c:pt>
                <c:pt idx="14">
                  <c:v>Niger</c:v>
                </c:pt>
                <c:pt idx="15">
                  <c:v>Nigeria</c:v>
                </c:pt>
                <c:pt idx="16">
                  <c:v>Rwanda</c:v>
                </c:pt>
                <c:pt idx="17">
                  <c:v>Senegal</c:v>
                </c:pt>
                <c:pt idx="18">
                  <c:v>Sierra Leone</c:v>
                </c:pt>
                <c:pt idx="19">
                  <c:v>South Africa</c:v>
                </c:pt>
                <c:pt idx="20">
                  <c:v>Swaziland</c:v>
                </c:pt>
                <c:pt idx="21">
                  <c:v>Tanzania</c:v>
                </c:pt>
                <c:pt idx="22">
                  <c:v>Togo</c:v>
                </c:pt>
                <c:pt idx="23">
                  <c:v>Uganda</c:v>
                </c:pt>
                <c:pt idx="24">
                  <c:v>Zambia</c:v>
                </c:pt>
                <c:pt idx="25">
                  <c:v>Zimbabwe</c:v>
                </c:pt>
              </c:strCache>
            </c:strRef>
          </c:cat>
          <c:val>
            <c:numRef>
              <c:f>Sheet1!$B$4:$B$29</c:f>
              <c:numCache>
                <c:formatCode>General</c:formatCode>
                <c:ptCount val="26"/>
                <c:pt idx="0">
                  <c:v>4.5</c:v>
                </c:pt>
                <c:pt idx="1">
                  <c:v>5.3</c:v>
                </c:pt>
                <c:pt idx="2">
                  <c:v>7.4</c:v>
                </c:pt>
                <c:pt idx="3">
                  <c:v>5.4</c:v>
                </c:pt>
                <c:pt idx="4">
                  <c:v>5.6</c:v>
                </c:pt>
                <c:pt idx="5">
                  <c:v>5.9</c:v>
                </c:pt>
                <c:pt idx="6">
                  <c:v>11.3</c:v>
                </c:pt>
                <c:pt idx="7">
                  <c:v>6.7</c:v>
                </c:pt>
                <c:pt idx="8">
                  <c:v>4.2</c:v>
                </c:pt>
                <c:pt idx="9">
                  <c:v>7.6</c:v>
                </c:pt>
                <c:pt idx="10">
                  <c:v>4.0999999999999996</c:v>
                </c:pt>
                <c:pt idx="11">
                  <c:v>6.4</c:v>
                </c:pt>
                <c:pt idx="12">
                  <c:v>6.4</c:v>
                </c:pt>
                <c:pt idx="13">
                  <c:v>1.8</c:v>
                </c:pt>
                <c:pt idx="14">
                  <c:v>8.1999999999999993</c:v>
                </c:pt>
                <c:pt idx="15">
                  <c:v>7.2</c:v>
                </c:pt>
                <c:pt idx="16">
                  <c:v>6.3</c:v>
                </c:pt>
                <c:pt idx="17">
                  <c:v>3.2</c:v>
                </c:pt>
                <c:pt idx="18">
                  <c:v>4.7</c:v>
                </c:pt>
                <c:pt idx="19">
                  <c:v>8.8000000000000007</c:v>
                </c:pt>
                <c:pt idx="20">
                  <c:v>5.9</c:v>
                </c:pt>
                <c:pt idx="21">
                  <c:v>5.8</c:v>
                </c:pt>
                <c:pt idx="22">
                  <c:v>4.3</c:v>
                </c:pt>
                <c:pt idx="23">
                  <c:v>15.4</c:v>
                </c:pt>
                <c:pt idx="24">
                  <c:v>5.5</c:v>
                </c:pt>
                <c:pt idx="25">
                  <c:v>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945664"/>
        <c:axId val="72947584"/>
      </c:barChart>
      <c:catAx>
        <c:axId val="729456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Country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72947584"/>
        <c:crosses val="autoZero"/>
        <c:auto val="1"/>
        <c:lblAlgn val="ctr"/>
        <c:lblOffset val="100"/>
        <c:noMultiLvlLbl val="0"/>
      </c:catAx>
      <c:valAx>
        <c:axId val="729475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Total % of GDP 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29456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41FAC-9C93-8444-ACA3-3A7C5C1464EA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B9339-92C3-3745-8CA9-0BB3370A7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761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We  did the same for surgical programs.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E3AB1-9D99-4087-9B89-EAFA27016B50}" type="slidenum">
              <a:rPr lang="en-ZA" smtClean="0"/>
              <a:pPr/>
              <a:t>9</a:t>
            </a:fld>
            <a:endParaRPr lang="en-Z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9E9D1DF2-DC2B-754B-B509-BCD910886D63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A9ACB7D8-A6AE-704E-BB14-2910D95D72C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1DF2-DC2B-754B-B509-BCD910886D63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B7D8-A6AE-704E-BB14-2910D95D72C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1DF2-DC2B-754B-B509-BCD910886D63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B7D8-A6AE-704E-BB14-2910D95D72C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1DF2-DC2B-754B-B509-BCD910886D63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B7D8-A6AE-704E-BB14-2910D95D7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1DF2-DC2B-754B-B509-BCD910886D63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B7D8-A6AE-704E-BB14-2910D95D7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1DF2-DC2B-754B-B509-BCD910886D63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B7D8-A6AE-704E-BB14-2910D95D7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1DF2-DC2B-754B-B509-BCD910886D63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B7D8-A6AE-704E-BB14-2910D95D72CF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1DF2-DC2B-754B-B509-BCD910886D63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B7D8-A6AE-704E-BB14-2910D95D7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1DF2-DC2B-754B-B509-BCD910886D63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B7D8-A6AE-704E-BB14-2910D95D72C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1DF2-DC2B-754B-B509-BCD910886D63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B7D8-A6AE-704E-BB14-2910D95D7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1DF2-DC2B-754B-B509-BCD910886D63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B7D8-A6AE-704E-BB14-2910D95D7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1DF2-DC2B-754B-B509-BCD910886D63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B7D8-A6AE-704E-BB14-2910D95D7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1DF2-DC2B-754B-B509-BCD910886D63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B7D8-A6AE-704E-BB14-2910D95D7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9E9D1DF2-DC2B-754B-B509-BCD910886D63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A9ACB7D8-A6AE-704E-BB14-2910D95D72C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1DF2-DC2B-754B-B509-BCD910886D63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B7D8-A6AE-704E-BB14-2910D95D72C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1DF2-DC2B-754B-B509-BCD910886D63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B7D8-A6AE-704E-BB14-2910D95D72C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1DF2-DC2B-754B-B509-BCD910886D63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B7D8-A6AE-704E-BB14-2910D95D7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1DF2-DC2B-754B-B509-BCD910886D63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B7D8-A6AE-704E-BB14-2910D95D7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1DF2-DC2B-754B-B509-BCD910886D63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B7D8-A6AE-704E-BB14-2910D95D72CF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1DF2-DC2B-754B-B509-BCD910886D63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B7D8-A6AE-704E-BB14-2910D95D72C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9E9D1DF2-DC2B-754B-B509-BCD910886D63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A9ACB7D8-A6AE-704E-BB14-2910D95D72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  <p:sldLayoutId id="2147483877" r:id="rId12"/>
    <p:sldLayoutId id="2147483878" r:id="rId13"/>
    <p:sldLayoutId id="2147483879" r:id="rId14"/>
    <p:sldLayoutId id="2147483880" r:id="rId15"/>
    <p:sldLayoutId id="2147483881" r:id="rId16"/>
    <p:sldLayoutId id="2147483882" r:id="rId17"/>
    <p:sldLayoutId id="2147483883" r:id="rId18"/>
    <p:sldLayoutId id="2147483884" r:id="rId19"/>
    <p:sldLayoutId id="2147483885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Training Programs and Education in Africa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Hannes Meyer 2015</a:t>
            </a:r>
          </a:p>
          <a:p>
            <a:r>
              <a:rPr lang="en-US" dirty="0" smtClean="0"/>
              <a:t>Prof F E Smit</a:t>
            </a:r>
          </a:p>
          <a:p>
            <a:r>
              <a:rPr lang="en-US" dirty="0" smtClean="0"/>
              <a:t>University of the Free State, Bloemfontein, South Africa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90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Service and development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Private funding – medical insurance</a:t>
            </a:r>
          </a:p>
          <a:p>
            <a:r>
              <a:rPr lang="en-US" dirty="0" smtClean="0"/>
              <a:t>State funding</a:t>
            </a:r>
          </a:p>
          <a:p>
            <a:r>
              <a:rPr lang="en-US" dirty="0" smtClean="0"/>
              <a:t>Private Public Partnerships (PPP’s)</a:t>
            </a:r>
          </a:p>
          <a:p>
            <a:r>
              <a:rPr lang="en-US" dirty="0" smtClean="0"/>
              <a:t>Donors – full or partial funding/subsidy</a:t>
            </a:r>
          </a:p>
          <a:p>
            <a:r>
              <a:rPr lang="en-US" dirty="0" smtClean="0"/>
              <a:t>Out-sourcing surgery and interventions  to regional major centers and development of diagnostic centers/expertise, </a:t>
            </a:r>
            <a:r>
              <a:rPr lang="en-US" dirty="0" err="1" smtClean="0"/>
              <a:t>peri</a:t>
            </a:r>
            <a:r>
              <a:rPr lang="en-US" dirty="0" smtClean="0"/>
              <a:t>-operative and long term care</a:t>
            </a:r>
          </a:p>
          <a:p>
            <a:r>
              <a:rPr lang="en-US" dirty="0" smtClean="0"/>
              <a:t>Missions to missions +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08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Opportunities in the Developing World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Cardiac Interventions – Cath lab based or surgery </a:t>
            </a:r>
          </a:p>
          <a:p>
            <a:r>
              <a:rPr lang="en-US" b="1" dirty="0" smtClean="0"/>
              <a:t>Diseases  -  mitral stenosis, mitral regurgitation, coronary artery disease, aorta valve, pericardial disease</a:t>
            </a:r>
          </a:p>
          <a:p>
            <a:r>
              <a:rPr lang="en-US" b="1" dirty="0" smtClean="0"/>
              <a:t>Cardiac Interventionist – extended rotation in cardiology</a:t>
            </a:r>
          </a:p>
          <a:p>
            <a:r>
              <a:rPr lang="en-US" b="1" dirty="0" smtClean="0"/>
              <a:t>Imaging expertise – echo- cardiography</a:t>
            </a:r>
          </a:p>
          <a:p>
            <a:r>
              <a:rPr lang="en-US" b="1" dirty="0" smtClean="0"/>
              <a:t>Intensivist</a:t>
            </a:r>
          </a:p>
          <a:p>
            <a:r>
              <a:rPr lang="en-US" b="1" dirty="0" smtClean="0"/>
              <a:t>Thoracic Surgery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0259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Plan - 1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Training models – Team Sports, Formula 1, Airline Industry, Military Models, Business Models</a:t>
            </a:r>
          </a:p>
          <a:p>
            <a:r>
              <a:rPr lang="en-US" b="1" dirty="0" smtClean="0"/>
              <a:t>Maximum </a:t>
            </a:r>
            <a:r>
              <a:rPr lang="en-US" b="1" dirty="0" smtClean="0"/>
              <a:t>Output</a:t>
            </a:r>
            <a:r>
              <a:rPr lang="en-US" b="1" dirty="0" smtClean="0"/>
              <a:t>, highest possible level, competitive (at international standard)</a:t>
            </a:r>
          </a:p>
          <a:p>
            <a:r>
              <a:rPr lang="en-US" b="1" dirty="0" smtClean="0"/>
              <a:t>Management of Risk </a:t>
            </a:r>
          </a:p>
          <a:p>
            <a:r>
              <a:rPr lang="en-US" b="1" dirty="0" smtClean="0"/>
              <a:t>Check lists </a:t>
            </a:r>
          </a:p>
          <a:p>
            <a:r>
              <a:rPr lang="en-US" b="1" dirty="0" smtClean="0"/>
              <a:t>Communication skills and strategy</a:t>
            </a:r>
          </a:p>
          <a:p>
            <a:r>
              <a:rPr lang="en-US" b="1" dirty="0" smtClean="0"/>
              <a:t>Personal </a:t>
            </a:r>
            <a:r>
              <a:rPr lang="en-US" b="1" dirty="0" smtClean="0"/>
              <a:t>Development (2013)</a:t>
            </a:r>
            <a:endParaRPr lang="en-US" b="1" dirty="0" smtClean="0"/>
          </a:p>
          <a:p>
            <a:r>
              <a:rPr lang="en-US" b="1" dirty="0" smtClean="0"/>
              <a:t>Simulators / </a:t>
            </a:r>
            <a:r>
              <a:rPr lang="en-US" b="1" dirty="0"/>
              <a:t>Wet labs / Video linked wet </a:t>
            </a:r>
            <a:r>
              <a:rPr lang="en-US" b="1" dirty="0" smtClean="0"/>
              <a:t>labs</a:t>
            </a:r>
          </a:p>
          <a:p>
            <a:r>
              <a:rPr lang="en-US" b="1" dirty="0" smtClean="0"/>
              <a:t>Systemic Challenges – Resource management</a:t>
            </a:r>
          </a:p>
          <a:p>
            <a:endParaRPr lang="en-US" b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0344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Plan - 2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/>
              <a:t>Open hearts – 100 cases</a:t>
            </a:r>
          </a:p>
          <a:p>
            <a:r>
              <a:rPr lang="en-US" b="1" dirty="0" smtClean="0"/>
              <a:t>More valves than coronaries – 70 /30</a:t>
            </a:r>
          </a:p>
          <a:p>
            <a:r>
              <a:rPr lang="en-US" b="1" dirty="0" smtClean="0"/>
              <a:t>Use step wise training – open and close, CPB, dissection of mammary/veins</a:t>
            </a:r>
          </a:p>
          <a:p>
            <a:r>
              <a:rPr lang="en-US" b="1" dirty="0" smtClean="0"/>
              <a:t>Learn to conduct the band ( integration) </a:t>
            </a:r>
            <a:r>
              <a:rPr lang="en-US" b="1" dirty="0" smtClean="0"/>
              <a:t> - check lists, communication, manage </a:t>
            </a:r>
            <a:endParaRPr lang="en-US" b="1" dirty="0" smtClean="0"/>
          </a:p>
          <a:p>
            <a:r>
              <a:rPr lang="en-US" b="1" dirty="0" smtClean="0"/>
              <a:t>Simulators and wet labs</a:t>
            </a:r>
          </a:p>
          <a:p>
            <a:r>
              <a:rPr lang="en-US" b="1" dirty="0" smtClean="0"/>
              <a:t>Simple to complex</a:t>
            </a:r>
          </a:p>
          <a:p>
            <a:r>
              <a:rPr lang="en-US" b="1" dirty="0" smtClean="0"/>
              <a:t>Monitor progress regularly – cannot catch up</a:t>
            </a:r>
          </a:p>
          <a:p>
            <a:r>
              <a:rPr lang="en-US" b="1" dirty="0" smtClean="0"/>
              <a:t>Measure outcomes / International Benchmarking</a:t>
            </a:r>
          </a:p>
          <a:p>
            <a:r>
              <a:rPr lang="en-US" b="1" dirty="0" smtClean="0"/>
              <a:t>Expand case </a:t>
            </a:r>
            <a:r>
              <a:rPr lang="en-US" b="1" dirty="0" smtClean="0"/>
              <a:t>volumes</a:t>
            </a:r>
            <a:endParaRPr lang="en-US" b="1" dirty="0" smtClean="0"/>
          </a:p>
          <a:p>
            <a:endParaRPr lang="en-US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5864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Interim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 Political will to address health care per country determine success. No will , no success, no sustainability. </a:t>
            </a:r>
            <a:endParaRPr lang="en-US" b="1" dirty="0" smtClean="0"/>
          </a:p>
          <a:p>
            <a:r>
              <a:rPr lang="en-US" b="1" dirty="0" smtClean="0"/>
              <a:t>Development of  </a:t>
            </a:r>
            <a:r>
              <a:rPr lang="en-US" b="1" dirty="0" smtClean="0"/>
              <a:t>alternative funding models </a:t>
            </a:r>
            <a:r>
              <a:rPr lang="en-US" b="1" dirty="0" smtClean="0"/>
              <a:t>a priority</a:t>
            </a:r>
            <a:endParaRPr lang="en-US" b="1" dirty="0" smtClean="0"/>
          </a:p>
          <a:p>
            <a:r>
              <a:rPr lang="en-US" b="1" dirty="0" smtClean="0"/>
              <a:t>Medical tourism – Consider channeling to regional or supra regional units with regional service, training, research and development responsibility to ensure viability</a:t>
            </a:r>
          </a:p>
          <a:p>
            <a:r>
              <a:rPr lang="en-US" b="1" dirty="0" smtClean="0"/>
              <a:t>Develop relationships with major units ( Regional or from Industrialized World)</a:t>
            </a:r>
          </a:p>
          <a:p>
            <a:r>
              <a:rPr lang="en-US" b="1" dirty="0" smtClean="0"/>
              <a:t>Support Missions </a:t>
            </a:r>
            <a:r>
              <a:rPr lang="en-US" b="1" dirty="0"/>
              <a:t>to missions </a:t>
            </a:r>
            <a:r>
              <a:rPr lang="en-US" b="1" dirty="0" smtClean="0"/>
              <a:t>+ with diagnostic and care programs</a:t>
            </a:r>
            <a:endParaRPr lang="en-US" b="1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123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44176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Pre-Requisites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257" y="1534600"/>
            <a:ext cx="7313613" cy="4056062"/>
          </a:xfrm>
        </p:spPr>
        <p:txBody>
          <a:bodyPr>
            <a:noAutofit/>
          </a:bodyPr>
          <a:lstStyle/>
          <a:p>
            <a:r>
              <a:rPr lang="en-US" dirty="0" smtClean="0"/>
              <a:t>Standard project management/business management principles apply (and cannot be done in isolation)</a:t>
            </a:r>
          </a:p>
          <a:p>
            <a:r>
              <a:rPr lang="en-US" dirty="0" smtClean="0"/>
              <a:t>Clear Objectives – numbers /selection/service package</a:t>
            </a:r>
          </a:p>
          <a:p>
            <a:r>
              <a:rPr lang="en-US" dirty="0" smtClean="0"/>
              <a:t>Training objectives and arrangements</a:t>
            </a:r>
          </a:p>
          <a:p>
            <a:r>
              <a:rPr lang="en-US" dirty="0" smtClean="0"/>
              <a:t>Costs - actuarial analyses (requires information!)</a:t>
            </a:r>
          </a:p>
          <a:p>
            <a:r>
              <a:rPr lang="en-US" dirty="0" smtClean="0"/>
              <a:t>Funding Mechanism and Sustainability</a:t>
            </a:r>
          </a:p>
          <a:p>
            <a:r>
              <a:rPr lang="en-US" dirty="0" smtClean="0"/>
              <a:t>Ring fence funding</a:t>
            </a:r>
          </a:p>
          <a:p>
            <a:r>
              <a:rPr lang="en-US" dirty="0" smtClean="0"/>
              <a:t>Strong Leadership </a:t>
            </a:r>
          </a:p>
          <a:p>
            <a:r>
              <a:rPr lang="en-US" dirty="0" smtClean="0"/>
              <a:t>Planning and Execution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3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Perspective 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601" y="1352026"/>
            <a:ext cx="7313613" cy="4056062"/>
          </a:xfrm>
        </p:spPr>
        <p:txBody>
          <a:bodyPr>
            <a:normAutofit fontScale="25000" lnSpcReduction="20000"/>
          </a:bodyPr>
          <a:lstStyle/>
          <a:p>
            <a:r>
              <a:rPr lang="en-US" b="1" dirty="0"/>
              <a:t>Table 1</a:t>
            </a:r>
            <a:endParaRPr lang="en-US" sz="4400" dirty="0"/>
          </a:p>
          <a:p>
            <a:pPr marL="0" indent="0">
              <a:buNone/>
            </a:pPr>
            <a:r>
              <a:rPr lang="en-US" sz="7200" dirty="0"/>
              <a:t>Regional distribution of cardiac centers with capability to perform regular open heart operations in 2012 in North and sub-Saharan Africa</a:t>
            </a:r>
          </a:p>
          <a:p>
            <a:r>
              <a:rPr lang="en-US" sz="7200" b="1" dirty="0"/>
              <a:t>Regions	Cardiac centers (</a:t>
            </a:r>
            <a:r>
              <a:rPr lang="en-US" sz="7200" b="1" i="1" dirty="0"/>
              <a:t>n</a:t>
            </a:r>
            <a:r>
              <a:rPr lang="en-US" sz="7200" b="1" dirty="0"/>
              <a:t>)	Cardiac center per million (</a:t>
            </a:r>
            <a:r>
              <a:rPr lang="en-US" sz="7200" b="1" i="1" dirty="0"/>
              <a:t>n</a:t>
            </a:r>
            <a:r>
              <a:rPr lang="en-US" sz="7200" b="1" dirty="0"/>
              <a:t>)	</a:t>
            </a:r>
          </a:p>
          <a:p>
            <a:r>
              <a:rPr lang="en-US" sz="7200" dirty="0"/>
              <a:t>Africa[a]	</a:t>
            </a:r>
            <a:r>
              <a:rPr lang="en-US" sz="7200" dirty="0" smtClean="0"/>
              <a:t>                          113</a:t>
            </a:r>
            <a:r>
              <a:rPr lang="en-US" sz="7200" dirty="0"/>
              <a:t>	</a:t>
            </a:r>
            <a:r>
              <a:rPr lang="en-US" sz="7200" dirty="0" smtClean="0"/>
              <a:t>                                      1</a:t>
            </a:r>
            <a:r>
              <a:rPr lang="en-US" sz="7200" dirty="0"/>
              <a:t>:8.5	</a:t>
            </a:r>
          </a:p>
          <a:p>
            <a:r>
              <a:rPr lang="en-US" sz="7200" dirty="0"/>
              <a:t>Africa[b]	</a:t>
            </a:r>
            <a:r>
              <a:rPr lang="en-US" sz="7200" dirty="0" smtClean="0"/>
              <a:t>             </a:t>
            </a:r>
            <a:r>
              <a:rPr lang="en-US" sz="7200" dirty="0"/>
              <a:t>	</a:t>
            </a:r>
            <a:r>
              <a:rPr lang="en-US" sz="7200" dirty="0" smtClean="0"/>
              <a:t>            78                                      1</a:t>
            </a:r>
            <a:r>
              <a:rPr lang="en-US" sz="7200" dirty="0"/>
              <a:t>:12.5	</a:t>
            </a:r>
          </a:p>
          <a:p>
            <a:r>
              <a:rPr lang="en-US" sz="7200" dirty="0"/>
              <a:t>Sub‐Saharan Africa + </a:t>
            </a:r>
            <a:r>
              <a:rPr lang="en-US" sz="7200" dirty="0" smtClean="0"/>
              <a:t>RSA          57</a:t>
            </a:r>
            <a:r>
              <a:rPr lang="en-US" sz="7200" dirty="0"/>
              <a:t>	</a:t>
            </a:r>
            <a:r>
              <a:rPr lang="en-US" sz="7200" dirty="0" smtClean="0"/>
              <a:t>                                       1</a:t>
            </a:r>
            <a:r>
              <a:rPr lang="en-US" sz="7200" dirty="0"/>
              <a:t>:15.1	</a:t>
            </a:r>
          </a:p>
          <a:p>
            <a:r>
              <a:rPr lang="en-US" sz="7200" dirty="0" smtClean="0"/>
              <a:t>Sub-Saharan Africa[c]	           22	                                       1:33.3</a:t>
            </a:r>
          </a:p>
          <a:p>
            <a:endParaRPr lang="en-US" sz="7200" dirty="0"/>
          </a:p>
          <a:p>
            <a:r>
              <a:rPr lang="en-US" sz="7200" dirty="0" smtClean="0"/>
              <a:t>	</a:t>
            </a:r>
            <a:r>
              <a:rPr lang="en-US" sz="7200" i="1" u="sng" dirty="0"/>
              <a:t>a Excluding Egypt and Sudan.</a:t>
            </a:r>
            <a:endParaRPr lang="en-US" sz="7200" u="sng" dirty="0"/>
          </a:p>
          <a:p>
            <a:r>
              <a:rPr lang="en-US" sz="7200" i="1" u="sng" dirty="0"/>
              <a:t>b Excluding Egypt, Sudan, and RSA.</a:t>
            </a:r>
          </a:p>
          <a:p>
            <a:endParaRPr lang="en-US" sz="7200" dirty="0" smtClean="0"/>
          </a:p>
          <a:p>
            <a:endParaRPr lang="en-US" sz="7200" dirty="0" smtClean="0"/>
          </a:p>
        </p:txBody>
      </p:sp>
    </p:spTree>
    <p:extLst>
      <p:ext uri="{BB962C8B-B14F-4D97-AF65-F5344CB8AC3E}">
        <p14:creationId xmlns:p14="http://schemas.microsoft.com/office/powerpoint/2010/main" val="36242642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Cardiac Surgeons  (CTS Net)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2700" b="2700"/>
          <a:stretch>
            <a:fillRect/>
          </a:stretch>
        </p:blipFill>
        <p:spPr>
          <a:xfrm>
            <a:off x="914400" y="1735138"/>
            <a:ext cx="7313613" cy="4056062"/>
          </a:xfrm>
        </p:spPr>
      </p:pic>
    </p:spTree>
    <p:extLst>
      <p:ext uri="{BB962C8B-B14F-4D97-AF65-F5344CB8AC3E}">
        <p14:creationId xmlns:p14="http://schemas.microsoft.com/office/powerpoint/2010/main" val="3116992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5138"/>
            <a:ext cx="7313613" cy="4932768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1.1 billion people lives  in Africa with 860  million in Sub Saharan </a:t>
            </a:r>
            <a:r>
              <a:rPr lang="en-US" sz="1800" b="1" dirty="0" smtClean="0"/>
              <a:t>Africa ( World Bank 2013)</a:t>
            </a:r>
            <a:endParaRPr lang="en-US" sz="1800" b="1" dirty="0" smtClean="0"/>
          </a:p>
          <a:p>
            <a:r>
              <a:rPr lang="en-US" sz="1800" b="1" dirty="0" smtClean="0"/>
              <a:t>370 million below 15 years of age (43%) and 516,2 million under 25years (60%)</a:t>
            </a:r>
          </a:p>
          <a:p>
            <a:r>
              <a:rPr lang="en-US" sz="1800" b="1" dirty="0" smtClean="0"/>
              <a:t>Under 5 mortality decreased from 90/1000 in 1990 to 48/1000 in 2013</a:t>
            </a:r>
          </a:p>
          <a:p>
            <a:r>
              <a:rPr lang="en-US" sz="1800" b="1" dirty="0" smtClean="0"/>
              <a:t>Congenital disease 2,7 – 3,4 million born per year</a:t>
            </a:r>
          </a:p>
          <a:p>
            <a:r>
              <a:rPr lang="en-US" sz="1800" b="1" dirty="0" smtClean="0"/>
              <a:t>48,1% of infants with congenital heart defects die</a:t>
            </a:r>
          </a:p>
          <a:p>
            <a:r>
              <a:rPr lang="en-US" sz="1800" b="1" dirty="0" smtClean="0"/>
              <a:t>1,7 – 2,6 million children require surgery with 0,5 – 3,4 % having access</a:t>
            </a:r>
          </a:p>
          <a:p>
            <a:r>
              <a:rPr lang="en-US" sz="1800" b="1" dirty="0" smtClean="0"/>
              <a:t>Health Expenditure in Sub Saharan Africa was 3,6% of GDP in 2013</a:t>
            </a:r>
          </a:p>
          <a:p>
            <a:r>
              <a:rPr lang="en-US" sz="1800" b="1" dirty="0" smtClean="0"/>
              <a:t>Middle class expanded from 126 million (27%) in 1980  to 350 million (34%) in 2013</a:t>
            </a:r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738116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Changing </a:t>
            </a:r>
            <a:r>
              <a:rPr lang="en-US" dirty="0" smtClean="0"/>
              <a:t>epidemiology  </a:t>
            </a:r>
          </a:p>
          <a:p>
            <a:r>
              <a:rPr lang="en-US" dirty="0" smtClean="0"/>
              <a:t>Projected </a:t>
            </a:r>
            <a:r>
              <a:rPr lang="en-US" dirty="0" smtClean="0"/>
              <a:t>fatalities due to CVD to reach 20 million per year in 2020 and 24 million per year by 2030</a:t>
            </a:r>
          </a:p>
          <a:p>
            <a:r>
              <a:rPr lang="en-US" dirty="0" smtClean="0"/>
              <a:t>6,5 million men and 6,9 million females affected  in 2000</a:t>
            </a:r>
          </a:p>
          <a:p>
            <a:r>
              <a:rPr lang="en-US" dirty="0" smtClean="0"/>
              <a:t>Increased to 8,1 million men and 7,9 million women in 2010 </a:t>
            </a:r>
          </a:p>
          <a:p>
            <a:r>
              <a:rPr lang="en-US" dirty="0" smtClean="0"/>
              <a:t>RHD  - over 1 million in Sub Saharan Africa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16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Perspective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908" y="1668293"/>
            <a:ext cx="7313613" cy="405606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b="1" dirty="0" smtClean="0"/>
              <a:t>                            Cardiac Centers                     Cardiac center per Million</a:t>
            </a:r>
          </a:p>
          <a:p>
            <a:r>
              <a:rPr lang="en-US" sz="7200" b="1" dirty="0" smtClean="0"/>
              <a:t>Central </a:t>
            </a:r>
            <a:r>
              <a:rPr lang="en-US" sz="7200" b="1" dirty="0"/>
              <a:t>Africa	</a:t>
            </a:r>
            <a:r>
              <a:rPr lang="en-US" sz="7200" b="1" dirty="0" smtClean="0"/>
              <a:t>              1</a:t>
            </a:r>
            <a:r>
              <a:rPr lang="en-US" sz="7200" b="1" dirty="0"/>
              <a:t>	                                      1:132	</a:t>
            </a:r>
          </a:p>
          <a:p>
            <a:r>
              <a:rPr lang="en-US" sz="7200" b="1" dirty="0"/>
              <a:t>East Africa	</a:t>
            </a:r>
            <a:r>
              <a:rPr lang="en-US" sz="7200" b="1" dirty="0" smtClean="0"/>
              <a:t>              12</a:t>
            </a:r>
            <a:r>
              <a:rPr lang="en-US" sz="7200" b="1" dirty="0"/>
              <a:t>	                                      1:12.4	</a:t>
            </a:r>
          </a:p>
          <a:p>
            <a:r>
              <a:rPr lang="en-US" sz="7200" b="1" dirty="0"/>
              <a:t>The Horn	</a:t>
            </a:r>
            <a:r>
              <a:rPr lang="en-US" sz="7200" b="1" dirty="0" smtClean="0"/>
              <a:t>              2</a:t>
            </a:r>
            <a:r>
              <a:rPr lang="en-US" sz="7200" b="1" dirty="0"/>
              <a:t>	                                      1:54.4	</a:t>
            </a:r>
          </a:p>
          <a:p>
            <a:endParaRPr lang="en-US" sz="7200" b="1" dirty="0" smtClean="0"/>
          </a:p>
          <a:p>
            <a:r>
              <a:rPr lang="en-US" sz="7200" b="1" dirty="0" smtClean="0"/>
              <a:t>West Africa      </a:t>
            </a:r>
            <a:r>
              <a:rPr lang="en-US" sz="7200" b="1" dirty="0"/>
              <a:t>	5	</a:t>
            </a:r>
            <a:r>
              <a:rPr lang="en-US" sz="7200" b="1" dirty="0" smtClean="0"/>
              <a:t>                                      1</a:t>
            </a:r>
            <a:r>
              <a:rPr lang="en-US" sz="7200" b="1" dirty="0"/>
              <a:t>:63.7	</a:t>
            </a:r>
          </a:p>
          <a:p>
            <a:r>
              <a:rPr lang="en-US" sz="7200" b="1" dirty="0"/>
              <a:t>Southern Africa[c]	2	</a:t>
            </a:r>
            <a:r>
              <a:rPr lang="en-US" sz="7200" b="1" dirty="0" smtClean="0"/>
              <a:t>                                      1</a:t>
            </a:r>
            <a:r>
              <a:rPr lang="en-US" sz="7200" b="1" dirty="0"/>
              <a:t>:50.5	</a:t>
            </a:r>
          </a:p>
          <a:p>
            <a:r>
              <a:rPr lang="en-US" sz="7200" b="1" dirty="0"/>
              <a:t>Southern Africa + RSA	37	</a:t>
            </a:r>
            <a:r>
              <a:rPr lang="en-US" sz="7200" b="1" dirty="0" smtClean="0"/>
              <a:t>                                       1</a:t>
            </a:r>
            <a:r>
              <a:rPr lang="en-US" sz="7200" b="1" dirty="0"/>
              <a:t>:2.7	</a:t>
            </a:r>
          </a:p>
          <a:p>
            <a:r>
              <a:rPr lang="en-US" sz="7200" b="1" dirty="0"/>
              <a:t>North Africa	</a:t>
            </a:r>
            <a:r>
              <a:rPr lang="en-US" sz="7200" b="1" dirty="0" smtClean="0"/>
              <a:t>               56</a:t>
            </a:r>
            <a:r>
              <a:rPr lang="en-US" sz="7200" b="1" dirty="0"/>
              <a:t>	</a:t>
            </a:r>
            <a:r>
              <a:rPr lang="en-US" sz="7200" b="1" dirty="0" smtClean="0"/>
              <a:t>                                       1</a:t>
            </a:r>
            <a:r>
              <a:rPr lang="en-US" sz="7200" b="1" dirty="0"/>
              <a:t>:1.8	</a:t>
            </a:r>
            <a:endParaRPr lang="en-US" sz="7200" b="1" u="sng" dirty="0"/>
          </a:p>
          <a:p>
            <a:pPr marL="1828800" lvl="4" indent="0">
              <a:buNone/>
            </a:pPr>
            <a:endParaRPr lang="en-US" sz="7200" b="1" dirty="0" smtClean="0"/>
          </a:p>
        </p:txBody>
      </p:sp>
    </p:spTree>
    <p:extLst>
      <p:ext uri="{BB962C8B-B14F-4D97-AF65-F5344CB8AC3E}">
        <p14:creationId xmlns:p14="http://schemas.microsoft.com/office/powerpoint/2010/main" val="3624264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99" y="488418"/>
            <a:ext cx="7313613" cy="868362"/>
          </a:xfrm>
        </p:spPr>
        <p:txBody>
          <a:bodyPr/>
          <a:lstStyle/>
          <a:p>
            <a:r>
              <a:rPr lang="en-US" sz="3600" dirty="0" smtClean="0"/>
              <a:t>Funding Perspective -  WHO 2012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553510"/>
              </p:ext>
            </p:extLst>
          </p:nvPr>
        </p:nvGraphicFramePr>
        <p:xfrm>
          <a:off x="914400" y="1735138"/>
          <a:ext cx="7313612" cy="340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403"/>
                <a:gridCol w="1828403"/>
                <a:gridCol w="1828403"/>
                <a:gridCol w="182840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USD per capita</a:t>
                      </a:r>
                    </a:p>
                    <a:p>
                      <a:r>
                        <a:rPr lang="en-US" dirty="0" smtClean="0"/>
                        <a:t>per</a:t>
                      </a:r>
                      <a:r>
                        <a:rPr lang="en-US" baseline="0" dirty="0" smtClean="0"/>
                        <a:t> annum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Physicians per </a:t>
                      </a:r>
                    </a:p>
                    <a:p>
                      <a:r>
                        <a:rPr lang="en-US" dirty="0" smtClean="0"/>
                        <a:t>1000 population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Hospital beds per 1000 </a:t>
                      </a:r>
                      <a:r>
                        <a:rPr lang="en-US" dirty="0" err="1" smtClean="0"/>
                        <a:t>populkation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World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Euro zone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High 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Low 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Middle 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 Saharan Africa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3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2345960"/>
              </p:ext>
            </p:extLst>
          </p:nvPr>
        </p:nvGraphicFramePr>
        <p:xfrm>
          <a:off x="350890" y="1622273"/>
          <a:ext cx="852159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288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 smtClean="0"/>
              <a:t>National budgets - 15% of GDP </a:t>
            </a:r>
            <a:r>
              <a:rPr lang="en-US" sz="2000" b="1" dirty="0" err="1" smtClean="0"/>
              <a:t>Abaju</a:t>
            </a:r>
            <a:r>
              <a:rPr lang="en-US" sz="2000" b="1" dirty="0" smtClean="0"/>
              <a:t> target not reached</a:t>
            </a:r>
          </a:p>
          <a:p>
            <a:r>
              <a:rPr lang="en-US" sz="2000" b="1" dirty="0" smtClean="0"/>
              <a:t>African funding needs to be seriously assessed and  addressed - self, insurance, donor and state </a:t>
            </a:r>
          </a:p>
          <a:p>
            <a:r>
              <a:rPr lang="en-US" sz="2000" b="1" dirty="0" smtClean="0"/>
              <a:t>High percentage of state funding  spend on salaries</a:t>
            </a:r>
          </a:p>
          <a:p>
            <a:r>
              <a:rPr lang="en-US" sz="2000" b="1" dirty="0" smtClean="0"/>
              <a:t>Low operating budget, Low infra structure budget</a:t>
            </a:r>
          </a:p>
          <a:p>
            <a:r>
              <a:rPr lang="en-US" sz="2000" b="1" dirty="0"/>
              <a:t>P</a:t>
            </a:r>
            <a:r>
              <a:rPr lang="en-US" sz="2000" b="1" dirty="0" smtClean="0"/>
              <a:t>olitical will, responsibility and corruption</a:t>
            </a:r>
          </a:p>
          <a:p>
            <a:r>
              <a:rPr lang="en-US" sz="2000" b="1" dirty="0" smtClean="0"/>
              <a:t>Outsourcing of high tech and expensive treatment to high turnover regional units (to be identified and developed) will be cheaper than low volume local units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4942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Cardiac Training Requirements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USA - 150 cases</a:t>
            </a:r>
          </a:p>
          <a:p>
            <a:r>
              <a:rPr lang="en-US" dirty="0" smtClean="0"/>
              <a:t>Europe - 150 cases</a:t>
            </a:r>
          </a:p>
          <a:p>
            <a:r>
              <a:rPr lang="en-US" dirty="0" smtClean="0"/>
              <a:t>Australia – 100 cases</a:t>
            </a:r>
          </a:p>
          <a:p>
            <a:r>
              <a:rPr lang="en-US" dirty="0" smtClean="0"/>
              <a:t>Brazil – 100 cases</a:t>
            </a:r>
          </a:p>
          <a:p>
            <a:r>
              <a:rPr lang="en-US" dirty="0" smtClean="0"/>
              <a:t>South Africa – 70 ( aiming at 100) cases</a:t>
            </a:r>
          </a:p>
          <a:p>
            <a:r>
              <a:rPr lang="en-US" dirty="0" smtClean="0"/>
              <a:t>Africa – low volume units/undefined/impact of missions on volumes</a:t>
            </a:r>
          </a:p>
        </p:txBody>
      </p:sp>
    </p:spTree>
    <p:extLst>
      <p:ext uri="{BB962C8B-B14F-4D97-AF65-F5344CB8AC3E}">
        <p14:creationId xmlns:p14="http://schemas.microsoft.com/office/powerpoint/2010/main" val="208999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403648" y="0"/>
            <a:ext cx="216024" cy="27809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79512" y="260648"/>
            <a:ext cx="1020449" cy="12314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1475656" y="0"/>
            <a:ext cx="648072" cy="24928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762930"/>
              </p:ext>
            </p:extLst>
          </p:nvPr>
        </p:nvGraphicFramePr>
        <p:xfrm>
          <a:off x="1199961" y="-103239"/>
          <a:ext cx="7668345" cy="69799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259621"/>
                <a:gridCol w="1185525"/>
                <a:gridCol w="1037335"/>
                <a:gridCol w="1054024"/>
                <a:gridCol w="648072"/>
                <a:gridCol w="864096"/>
                <a:gridCol w="576064"/>
                <a:gridCol w="1043608"/>
              </a:tblGrid>
              <a:tr h="265099">
                <a:tc gridSpan="8">
                  <a:txBody>
                    <a:bodyPr/>
                    <a:lstStyle/>
                    <a:p>
                      <a:pPr algn="ctr"/>
                      <a:endParaRPr lang="en-US" sz="500" dirty="0" smtClean="0"/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+mj-lt"/>
                        </a:rPr>
                        <a:t>ADULT  CARDIAC SURGERY - SERVICE DELIVERY AND STAFFING – 2010/11</a:t>
                      </a:r>
                    </a:p>
                    <a:p>
                      <a:pPr algn="ctr"/>
                      <a:endParaRPr lang="en-ZA" sz="500" dirty="0">
                        <a:latin typeface="Cambria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04409">
                <a:tc>
                  <a:txBody>
                    <a:bodyPr/>
                    <a:lstStyle/>
                    <a:p>
                      <a:endParaRPr lang="en-ZA" sz="800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Population</a:t>
                      </a:r>
                      <a:endParaRPr lang="en-ZA" sz="900" b="1" dirty="0"/>
                    </a:p>
                    <a:p>
                      <a:pPr algn="ctr"/>
                      <a:r>
                        <a:rPr lang="en-US" sz="900" b="1" dirty="0" smtClean="0"/>
                        <a:t>15-+80 yr</a:t>
                      </a:r>
                      <a:endParaRPr lang="en-ZA" sz="900" b="1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Public population</a:t>
                      </a:r>
                      <a:endParaRPr lang="en-ZA" sz="900" b="1" dirty="0"/>
                    </a:p>
                    <a:p>
                      <a:pPr algn="ctr"/>
                      <a:r>
                        <a:rPr lang="en-US" sz="900" b="1" dirty="0" smtClean="0"/>
                        <a:t>86%</a:t>
                      </a:r>
                      <a:endParaRPr lang="en-ZA" sz="900" b="1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Surgery</a:t>
                      </a:r>
                      <a:r>
                        <a:rPr lang="en-US" sz="900" b="1" baseline="0" dirty="0" smtClean="0"/>
                        <a:t> Adult</a:t>
                      </a:r>
                      <a:endParaRPr lang="en-ZA" sz="900" b="1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Surgeons</a:t>
                      </a:r>
                      <a:endParaRPr lang="en-ZA" sz="900" b="1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Registrars</a:t>
                      </a:r>
                      <a:endParaRPr lang="en-ZA" sz="900" b="1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MO</a:t>
                      </a:r>
                      <a:endParaRPr lang="en-ZA" sz="900" b="1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Supernumerary</a:t>
                      </a:r>
                      <a:endParaRPr lang="en-ZA" sz="900" b="1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  <a:tr h="1288033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GAUTENG</a:t>
                      </a:r>
                      <a:endParaRPr lang="en-ZA" sz="1000" b="1" dirty="0" smtClean="0"/>
                    </a:p>
                    <a:p>
                      <a:r>
                        <a:rPr lang="en-US" sz="1000" dirty="0" smtClean="0"/>
                        <a:t>Pretoria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Steve </a:t>
                      </a:r>
                      <a:r>
                        <a:rPr lang="en-US" sz="1000" dirty="0" err="1" smtClean="0"/>
                        <a:t>Biko</a:t>
                      </a:r>
                      <a:endParaRPr lang="en-ZA" sz="1000" dirty="0"/>
                    </a:p>
                    <a:p>
                      <a:r>
                        <a:rPr lang="en-US" sz="1000" dirty="0" err="1" smtClean="0"/>
                        <a:t>Medunsa</a:t>
                      </a:r>
                      <a:endParaRPr lang="en-ZA" sz="1000" dirty="0"/>
                    </a:p>
                    <a:p>
                      <a:r>
                        <a:rPr lang="en-US" sz="1000" dirty="0" smtClean="0"/>
                        <a:t>Wits</a:t>
                      </a:r>
                      <a:endParaRPr lang="en-ZA" sz="1000" dirty="0"/>
                    </a:p>
                    <a:p>
                      <a:r>
                        <a:rPr lang="en-US" sz="1000" dirty="0" smtClean="0"/>
                        <a:t>Baragwaneth</a:t>
                      </a:r>
                      <a:endParaRPr lang="en-ZA" sz="1000" dirty="0"/>
                    </a:p>
                    <a:p>
                      <a:r>
                        <a:rPr lang="en-US" sz="1000" dirty="0" smtClean="0"/>
                        <a:t>TOTAL</a:t>
                      </a:r>
                      <a:endParaRPr lang="en-ZA" sz="1000" dirty="0"/>
                    </a:p>
                    <a:p>
                      <a:r>
                        <a:rPr lang="en-US" sz="1000" dirty="0" smtClean="0"/>
                        <a:t>Activity </a:t>
                      </a:r>
                    </a:p>
                    <a:p>
                      <a:r>
                        <a:rPr lang="en-US" sz="1000" dirty="0" smtClean="0"/>
                        <a:t>Per Million</a:t>
                      </a:r>
                      <a:endParaRPr lang="en-ZA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8 254534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7 098899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138</a:t>
                      </a:r>
                    </a:p>
                    <a:p>
                      <a:pPr algn="ctr"/>
                      <a:r>
                        <a:rPr lang="en-US" sz="1000" dirty="0" smtClean="0"/>
                        <a:t>101</a:t>
                      </a:r>
                    </a:p>
                    <a:p>
                      <a:pPr algn="ctr"/>
                      <a:r>
                        <a:rPr lang="en-US" sz="1000" dirty="0" smtClean="0"/>
                        <a:t>200</a:t>
                      </a:r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439</a:t>
                      </a:r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62</a:t>
                      </a:r>
                      <a:endParaRPr lang="en-US" sz="1000" dirty="0" smtClean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3</a:t>
                      </a:r>
                    </a:p>
                    <a:p>
                      <a:pPr algn="ctr"/>
                      <a:r>
                        <a:rPr lang="en-US" sz="1000" dirty="0" smtClean="0"/>
                        <a:t>3</a:t>
                      </a:r>
                    </a:p>
                    <a:p>
                      <a:pPr algn="ctr"/>
                      <a:r>
                        <a:rPr lang="en-US" sz="1000" dirty="0" smtClean="0"/>
                        <a:t>4</a:t>
                      </a:r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10</a:t>
                      </a:r>
                    </a:p>
                    <a:p>
                      <a:pPr algn="ctr"/>
                      <a:r>
                        <a:rPr lang="en-US" sz="1000" dirty="0" smtClean="0"/>
                        <a:t>0.0014</a:t>
                      </a:r>
                    </a:p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 smtClean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4</a:t>
                      </a:r>
                    </a:p>
                    <a:p>
                      <a:pPr algn="ctr"/>
                      <a:r>
                        <a:rPr lang="en-US" sz="1000" dirty="0" smtClean="0"/>
                        <a:t>5</a:t>
                      </a:r>
                    </a:p>
                    <a:p>
                      <a:pPr algn="ctr"/>
                      <a:r>
                        <a:rPr lang="en-US" sz="1000" dirty="0" smtClean="0"/>
                        <a:t>2</a:t>
                      </a:r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11</a:t>
                      </a:r>
                    </a:p>
                    <a:p>
                      <a:pPr algn="ctr"/>
                      <a:r>
                        <a:rPr lang="en-US" sz="1000" dirty="0" smtClean="0"/>
                        <a:t>0.0015</a:t>
                      </a:r>
                    </a:p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ZA" sz="1000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1</a:t>
                      </a:r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1</a:t>
                      </a:r>
                    </a:p>
                    <a:p>
                      <a:pPr algn="ctr"/>
                      <a:r>
                        <a:rPr lang="en-US" sz="1000" dirty="0" smtClean="0"/>
                        <a:t>0.0001</a:t>
                      </a:r>
                    </a:p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 smtClean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1</a:t>
                      </a:r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1</a:t>
                      </a:r>
                    </a:p>
                    <a:p>
                      <a:pPr algn="ctr"/>
                      <a:r>
                        <a:rPr lang="en-US" sz="1000" dirty="0" smtClean="0"/>
                        <a:t>0.001</a:t>
                      </a:r>
                    </a:p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 smtClean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88948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FREE STATE</a:t>
                      </a:r>
                      <a:endParaRPr lang="en-ZA" sz="1000" b="1" dirty="0" smtClean="0"/>
                    </a:p>
                    <a:p>
                      <a:r>
                        <a:rPr lang="en-US" sz="1000" dirty="0" err="1" smtClean="0"/>
                        <a:t>Universitas</a:t>
                      </a:r>
                      <a:endParaRPr lang="en-ZA" sz="1000" dirty="0"/>
                    </a:p>
                    <a:p>
                      <a:r>
                        <a:rPr lang="en-US" sz="1000" dirty="0" smtClean="0"/>
                        <a:t>Activity</a:t>
                      </a:r>
                    </a:p>
                    <a:p>
                      <a:r>
                        <a:rPr lang="en-US" sz="1000" dirty="0" smtClean="0"/>
                        <a:t>Per Million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1 947 247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1 674 632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384</a:t>
                      </a:r>
                    </a:p>
                    <a:p>
                      <a:pPr algn="ctr"/>
                      <a:r>
                        <a:rPr lang="en-US" sz="1000" dirty="0" smtClean="0"/>
                        <a:t>0.2293</a:t>
                      </a:r>
                    </a:p>
                    <a:p>
                      <a:pPr algn="ctr"/>
                      <a:r>
                        <a:rPr lang="en-US" sz="1000" dirty="0" smtClean="0"/>
                        <a:t>229</a:t>
                      </a:r>
                      <a:endParaRPr lang="en-US" sz="1000" dirty="0" smtClean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2</a:t>
                      </a:r>
                    </a:p>
                    <a:p>
                      <a:pPr algn="ctr"/>
                      <a:r>
                        <a:rPr lang="en-US" sz="1000" dirty="0" smtClean="0"/>
                        <a:t>0.0012</a:t>
                      </a:r>
                    </a:p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2</a:t>
                      </a:r>
                    </a:p>
                    <a:p>
                      <a:pPr algn="ctr"/>
                      <a:r>
                        <a:rPr lang="en-US" sz="1000" dirty="0" smtClean="0"/>
                        <a:t>0.0012</a:t>
                      </a:r>
                    </a:p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2</a:t>
                      </a:r>
                    </a:p>
                    <a:p>
                      <a:pPr algn="ctr"/>
                      <a:r>
                        <a:rPr lang="en-US" sz="1000" dirty="0" smtClean="0"/>
                        <a:t>0.0012</a:t>
                      </a:r>
                    </a:p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88948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KWAZULU</a:t>
                      </a:r>
                      <a:r>
                        <a:rPr lang="en-US" sz="1000" b="1" baseline="0" dirty="0" smtClean="0"/>
                        <a:t> NATAL</a:t>
                      </a:r>
                      <a:endParaRPr lang="en-ZA" sz="1000" b="1" dirty="0" smtClean="0"/>
                    </a:p>
                    <a:p>
                      <a:r>
                        <a:rPr lang="en-US" sz="1000" dirty="0" smtClean="0"/>
                        <a:t>Albert </a:t>
                      </a:r>
                      <a:r>
                        <a:rPr lang="en-US" sz="1000" dirty="0" err="1" smtClean="0"/>
                        <a:t>Lethuli</a:t>
                      </a:r>
                      <a:endParaRPr lang="en-ZA" sz="1000" dirty="0"/>
                    </a:p>
                    <a:p>
                      <a:r>
                        <a:rPr lang="en-US" sz="1000" dirty="0" smtClean="0"/>
                        <a:t>Activity</a:t>
                      </a:r>
                    </a:p>
                    <a:p>
                      <a:r>
                        <a:rPr lang="en-US" sz="1000" dirty="0" smtClean="0"/>
                        <a:t>Per Million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7 157 532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6 155 478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418</a:t>
                      </a:r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68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10</a:t>
                      </a:r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2</a:t>
                      </a:r>
                    </a:p>
                    <a:p>
                      <a:pPr algn="ctr"/>
                      <a:r>
                        <a:rPr lang="en-US" sz="1000" dirty="0" smtClean="0"/>
                        <a:t>0.0006</a:t>
                      </a:r>
                    </a:p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0</a:t>
                      </a:r>
                    </a:p>
                    <a:p>
                      <a:pPr algn="ctr"/>
                      <a:r>
                        <a:rPr lang="en-US" sz="1000" dirty="0" smtClean="0"/>
                        <a:t>0.0006</a:t>
                      </a:r>
                    </a:p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1</a:t>
                      </a:r>
                    </a:p>
                    <a:p>
                      <a:pPr algn="ctr"/>
                      <a:r>
                        <a:rPr lang="en-US" sz="1000" dirty="0" smtClean="0"/>
                        <a:t>0.0006</a:t>
                      </a:r>
                    </a:p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88948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EASTERN CAPE</a:t>
                      </a:r>
                      <a:endParaRPr lang="en-ZA" sz="1000" b="1" dirty="0" smtClean="0"/>
                    </a:p>
                    <a:p>
                      <a:r>
                        <a:rPr lang="en-US" sz="1000" dirty="0" smtClean="0"/>
                        <a:t>Port</a:t>
                      </a:r>
                      <a:r>
                        <a:rPr lang="en-US" sz="1000" baseline="0" dirty="0" smtClean="0"/>
                        <a:t> Elizabeth</a:t>
                      </a:r>
                      <a:endParaRPr lang="en-ZA" sz="1000" dirty="0"/>
                    </a:p>
                    <a:p>
                      <a:r>
                        <a:rPr lang="en-US" sz="1000" dirty="0" smtClean="0"/>
                        <a:t>Activity</a:t>
                      </a:r>
                    </a:p>
                    <a:p>
                      <a:r>
                        <a:rPr lang="en-US" sz="1000" dirty="0" smtClean="0"/>
                        <a:t>Per</a:t>
                      </a:r>
                      <a:r>
                        <a:rPr lang="en-US" sz="1000" baseline="0" dirty="0" smtClean="0"/>
                        <a:t> million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4 586 976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3 9447 99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116</a:t>
                      </a:r>
                    </a:p>
                    <a:p>
                      <a:pPr algn="ctr"/>
                      <a:r>
                        <a:rPr lang="en-US" sz="1000" dirty="0" smtClean="0"/>
                        <a:t>0.029</a:t>
                      </a:r>
                    </a:p>
                    <a:p>
                      <a:pPr algn="ctr"/>
                      <a:r>
                        <a:rPr lang="en-US" sz="1000" dirty="0" smtClean="0"/>
                        <a:t>29.41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3</a:t>
                      </a:r>
                    </a:p>
                    <a:p>
                      <a:pPr algn="ctr"/>
                      <a:r>
                        <a:rPr lang="en-US" sz="1000" dirty="0" smtClean="0"/>
                        <a:t>0.001</a:t>
                      </a:r>
                    </a:p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1</a:t>
                      </a:r>
                    </a:p>
                    <a:p>
                      <a:pPr algn="ctr"/>
                      <a:r>
                        <a:rPr lang="en-US" sz="1000" dirty="0" smtClean="0"/>
                        <a:t>0.0003</a:t>
                      </a:r>
                    </a:p>
                    <a:p>
                      <a:pPr algn="ctr"/>
                      <a:r>
                        <a:rPr lang="en-US" sz="1000" dirty="0" smtClean="0"/>
                        <a:t>0.25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2</a:t>
                      </a:r>
                    </a:p>
                    <a:p>
                      <a:pPr algn="ctr"/>
                      <a:r>
                        <a:rPr lang="en-US" sz="1000" dirty="0" smtClean="0"/>
                        <a:t>0.001</a:t>
                      </a:r>
                    </a:p>
                    <a:p>
                      <a:pPr algn="ctr"/>
                      <a:r>
                        <a:rPr lang="en-US" sz="1000" dirty="0" smtClean="0"/>
                        <a:t>0.5071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0</a:t>
                      </a:r>
                    </a:p>
                    <a:p>
                      <a:pPr algn="ctr"/>
                      <a:r>
                        <a:rPr lang="en-US" sz="1000" dirty="0" smtClean="0"/>
                        <a:t>0.000</a:t>
                      </a:r>
                    </a:p>
                    <a:p>
                      <a:pPr algn="ctr"/>
                      <a:r>
                        <a:rPr lang="en-US" sz="1000" dirty="0" smtClean="0"/>
                        <a:t>0.000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98849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WESTERN CAPE</a:t>
                      </a:r>
                      <a:endParaRPr lang="en-ZA" sz="1000" b="1" dirty="0" smtClean="0"/>
                    </a:p>
                    <a:p>
                      <a:r>
                        <a:rPr lang="en-US" sz="1000" dirty="0" smtClean="0"/>
                        <a:t>Stellenbosch</a:t>
                      </a:r>
                      <a:endParaRPr lang="en-ZA" sz="1000" dirty="0"/>
                    </a:p>
                    <a:p>
                      <a:r>
                        <a:rPr lang="en-US" sz="1000" dirty="0" smtClean="0"/>
                        <a:t>UCT Groote </a:t>
                      </a:r>
                      <a:r>
                        <a:rPr lang="en-US" sz="1000" dirty="0" err="1" smtClean="0"/>
                        <a:t>Schuur</a:t>
                      </a:r>
                      <a:endParaRPr lang="en-ZA" sz="1000" dirty="0"/>
                    </a:p>
                    <a:p>
                      <a:r>
                        <a:rPr lang="en-US" sz="1000" dirty="0" smtClean="0"/>
                        <a:t>TOTAL</a:t>
                      </a:r>
                      <a:endParaRPr lang="en-ZA" sz="1000" dirty="0"/>
                    </a:p>
                    <a:p>
                      <a:r>
                        <a:rPr lang="en-US" sz="1000" dirty="0" smtClean="0"/>
                        <a:t>Activity</a:t>
                      </a:r>
                    </a:p>
                    <a:p>
                      <a:r>
                        <a:rPr lang="en-US" sz="1000" dirty="0" smtClean="0"/>
                        <a:t>Per Million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3 749 757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3 224 791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390</a:t>
                      </a:r>
                    </a:p>
                    <a:p>
                      <a:pPr algn="ctr"/>
                      <a:r>
                        <a:rPr lang="en-US" sz="1000" dirty="0" smtClean="0"/>
                        <a:t>250</a:t>
                      </a:r>
                    </a:p>
                    <a:p>
                      <a:pPr algn="ctr"/>
                      <a:r>
                        <a:rPr lang="en-US" sz="1000" dirty="0" smtClean="0"/>
                        <a:t>640</a:t>
                      </a:r>
                    </a:p>
                    <a:p>
                      <a:pPr algn="ctr"/>
                      <a:r>
                        <a:rPr lang="en-US" sz="1000" dirty="0" smtClean="0"/>
                        <a:t>0.1985</a:t>
                      </a:r>
                    </a:p>
                    <a:p>
                      <a:pPr algn="ctr"/>
                      <a:r>
                        <a:rPr lang="en-US" sz="1000" dirty="0" smtClean="0"/>
                        <a:t>199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3</a:t>
                      </a:r>
                    </a:p>
                    <a:p>
                      <a:pPr algn="ctr"/>
                      <a:r>
                        <a:rPr lang="en-US" sz="1000" dirty="0" smtClean="0"/>
                        <a:t>6</a:t>
                      </a:r>
                    </a:p>
                    <a:p>
                      <a:pPr algn="ctr"/>
                      <a:r>
                        <a:rPr lang="en-US" sz="1000" dirty="0" smtClean="0"/>
                        <a:t>9</a:t>
                      </a:r>
                    </a:p>
                    <a:p>
                      <a:pPr algn="ctr"/>
                      <a:r>
                        <a:rPr lang="en-US" sz="1000" dirty="0" smtClean="0"/>
                        <a:t>0.0028</a:t>
                      </a:r>
                    </a:p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4</a:t>
                      </a:r>
                    </a:p>
                    <a:p>
                      <a:pPr algn="ctr"/>
                      <a:r>
                        <a:rPr lang="en-US" sz="1000" dirty="0" smtClean="0"/>
                        <a:t>4</a:t>
                      </a:r>
                    </a:p>
                    <a:p>
                      <a:pPr algn="ctr"/>
                      <a:r>
                        <a:rPr lang="en-US" sz="1000" dirty="0" smtClean="0"/>
                        <a:t>8</a:t>
                      </a:r>
                    </a:p>
                    <a:p>
                      <a:pPr algn="ctr"/>
                      <a:r>
                        <a:rPr lang="en-US" sz="1000" dirty="0" smtClean="0"/>
                        <a:t>0.0025</a:t>
                      </a:r>
                    </a:p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0</a:t>
                      </a:r>
                    </a:p>
                    <a:p>
                      <a:pPr algn="ctr"/>
                      <a:r>
                        <a:rPr lang="en-US" sz="1000" dirty="0" smtClean="0"/>
                        <a:t>0</a:t>
                      </a:r>
                    </a:p>
                    <a:p>
                      <a:pPr algn="ctr"/>
                      <a:r>
                        <a:rPr lang="en-US" sz="1000" dirty="0" smtClean="0"/>
                        <a:t>0</a:t>
                      </a:r>
                    </a:p>
                    <a:p>
                      <a:pPr algn="ctr"/>
                      <a:r>
                        <a:rPr lang="en-US" sz="1000" dirty="0" smtClean="0"/>
                        <a:t>0.000</a:t>
                      </a:r>
                    </a:p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2</a:t>
                      </a:r>
                    </a:p>
                    <a:p>
                      <a:pPr algn="ctr"/>
                      <a:r>
                        <a:rPr lang="en-US" sz="1000" dirty="0" smtClean="0"/>
                        <a:t>2</a:t>
                      </a:r>
                    </a:p>
                    <a:p>
                      <a:pPr algn="ctr"/>
                      <a:r>
                        <a:rPr lang="en-US" sz="1000" dirty="0" smtClean="0"/>
                        <a:t>0.006</a:t>
                      </a:r>
                    </a:p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838719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NORTHERN CAPE</a:t>
                      </a:r>
                      <a:endParaRPr lang="en-ZA" sz="1000" b="1" dirty="0" smtClean="0"/>
                    </a:p>
                    <a:p>
                      <a:r>
                        <a:rPr lang="en-US" sz="1000" b="1" dirty="0" smtClean="0"/>
                        <a:t>MPHUMALANGA</a:t>
                      </a:r>
                      <a:endParaRPr lang="en-ZA" sz="1000" b="1" dirty="0" smtClean="0"/>
                    </a:p>
                    <a:p>
                      <a:r>
                        <a:rPr lang="en-US" sz="1000" b="1" dirty="0" smtClean="0"/>
                        <a:t>NORTH WEST</a:t>
                      </a:r>
                      <a:endParaRPr lang="en-ZA" sz="1000" b="1" dirty="0" smtClean="0"/>
                    </a:p>
                    <a:p>
                      <a:r>
                        <a:rPr lang="en-US" sz="1000" b="1" dirty="0" smtClean="0"/>
                        <a:t>LIMPOPO</a:t>
                      </a:r>
                    </a:p>
                    <a:p>
                      <a:r>
                        <a:rPr lang="en-US" sz="1000" dirty="0" smtClean="0"/>
                        <a:t>TOTAL</a:t>
                      </a:r>
                      <a:endParaRPr lang="en-ZA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764 437</a:t>
                      </a:r>
                      <a:endParaRPr lang="en-ZA" sz="1000" dirty="0"/>
                    </a:p>
                    <a:p>
                      <a:pPr algn="ctr"/>
                      <a:r>
                        <a:rPr lang="en-US" sz="1000" dirty="0" smtClean="0"/>
                        <a:t>2 468244</a:t>
                      </a:r>
                      <a:endParaRPr lang="en-ZA" sz="1000" dirty="0"/>
                    </a:p>
                    <a:p>
                      <a:pPr algn="ctr"/>
                      <a:r>
                        <a:rPr lang="en-US" sz="1000" dirty="0" smtClean="0"/>
                        <a:t>2 221010</a:t>
                      </a:r>
                      <a:endParaRPr lang="en-ZA" sz="1000" dirty="0"/>
                    </a:p>
                    <a:p>
                      <a:pPr algn="ctr"/>
                      <a:r>
                        <a:rPr lang="en-US" sz="1000" dirty="0" smtClean="0"/>
                        <a:t>3 624 752</a:t>
                      </a:r>
                    </a:p>
                    <a:p>
                      <a:pPr algn="ctr"/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657 416</a:t>
                      </a:r>
                      <a:endParaRPr lang="en-ZA" sz="1000" dirty="0"/>
                    </a:p>
                    <a:p>
                      <a:pPr algn="ctr"/>
                      <a:r>
                        <a:rPr lang="en-US" sz="1000" dirty="0" smtClean="0"/>
                        <a:t>2 122 690</a:t>
                      </a:r>
                      <a:endParaRPr lang="en-ZA" sz="1000" dirty="0"/>
                    </a:p>
                    <a:p>
                      <a:pPr algn="ctr"/>
                      <a:r>
                        <a:rPr lang="en-US" sz="1000" dirty="0" smtClean="0"/>
                        <a:t>1 910069</a:t>
                      </a:r>
                      <a:endParaRPr lang="en-ZA" sz="1000" dirty="0"/>
                    </a:p>
                    <a:p>
                      <a:pPr algn="ctr"/>
                      <a:r>
                        <a:rPr lang="en-US" sz="1000" dirty="0" smtClean="0"/>
                        <a:t>3 117 287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1997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34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34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5</a:t>
                      </a:r>
                      <a:endParaRPr lang="en-US" sz="1000" dirty="0" smtClean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7</a:t>
                      </a:r>
                      <a:endParaRPr lang="en-ZA" sz="10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539177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TOTAL</a:t>
                      </a:r>
                      <a:endParaRPr lang="en-ZA" sz="1000" b="1" dirty="0"/>
                    </a:p>
                    <a:p>
                      <a:r>
                        <a:rPr lang="en-US" sz="1000" b="1" dirty="0" smtClean="0"/>
                        <a:t>Activity</a:t>
                      </a:r>
                    </a:p>
                    <a:p>
                      <a:r>
                        <a:rPr lang="en-US" sz="1000" b="1" dirty="0" smtClean="0"/>
                        <a:t>Activity</a:t>
                      </a:r>
                      <a:endParaRPr lang="en-ZA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34 774 489</a:t>
                      </a:r>
                      <a:endParaRPr lang="en-ZA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29 906 061</a:t>
                      </a:r>
                      <a:endParaRPr lang="en-ZA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 smtClean="0"/>
                    </a:p>
                    <a:p>
                      <a:pPr algn="ctr"/>
                      <a:r>
                        <a:rPr lang="en-US" sz="1000" b="1" dirty="0" smtClean="0"/>
                        <a:t>0.0668</a:t>
                      </a:r>
                    </a:p>
                    <a:p>
                      <a:pPr algn="ctr"/>
                      <a:r>
                        <a:rPr lang="en-US" sz="1000" b="1" dirty="0" smtClean="0"/>
                        <a:t>66.7759</a:t>
                      </a:r>
                      <a:endParaRPr lang="en-ZA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 smtClean="0"/>
                    </a:p>
                    <a:p>
                      <a:pPr algn="ctr"/>
                      <a:r>
                        <a:rPr lang="en-US" sz="1000" b="1" dirty="0" smtClean="0"/>
                        <a:t>0.0011</a:t>
                      </a:r>
                    </a:p>
                    <a:p>
                      <a:pPr algn="ctr"/>
                      <a:r>
                        <a:rPr lang="en-US" sz="1000" b="1" dirty="0" smtClean="0"/>
                        <a:t>1.1369</a:t>
                      </a:r>
                      <a:endParaRPr lang="en-ZA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 smtClean="0"/>
                    </a:p>
                    <a:p>
                      <a:pPr algn="ctr"/>
                      <a:r>
                        <a:rPr lang="en-US" sz="1000" b="1" dirty="0" smtClean="0"/>
                        <a:t>0.0011</a:t>
                      </a:r>
                    </a:p>
                    <a:p>
                      <a:pPr algn="ctr"/>
                      <a:r>
                        <a:rPr lang="en-US" sz="1000" b="1" dirty="0" smtClean="0"/>
                        <a:t>1.1369</a:t>
                      </a:r>
                      <a:endParaRPr lang="en-ZA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 smtClean="0"/>
                    </a:p>
                    <a:p>
                      <a:pPr algn="ctr"/>
                      <a:r>
                        <a:rPr lang="en-US" sz="1000" b="1" dirty="0" smtClean="0"/>
                        <a:t>0.0002</a:t>
                      </a:r>
                    </a:p>
                    <a:p>
                      <a:pPr algn="ctr"/>
                      <a:r>
                        <a:rPr lang="en-US" sz="1000" b="1" dirty="0" smtClean="0"/>
                        <a:t>0.1672</a:t>
                      </a:r>
                      <a:endParaRPr lang="en-ZA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 smtClean="0"/>
                    </a:p>
                    <a:p>
                      <a:pPr algn="ctr"/>
                      <a:r>
                        <a:rPr lang="en-US" sz="1000" b="1" dirty="0" smtClean="0"/>
                        <a:t>0.0002</a:t>
                      </a:r>
                    </a:p>
                    <a:p>
                      <a:pPr algn="ctr"/>
                      <a:r>
                        <a:rPr lang="en-US" sz="1000" b="1" dirty="0" smtClean="0"/>
                        <a:t>0.2341</a:t>
                      </a:r>
                      <a:endParaRPr lang="en-ZA" sz="1000" b="1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600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341</TotalTime>
  <Words>998</Words>
  <Application>Microsoft Office PowerPoint</Application>
  <PresentationFormat>On-screen Show (4:3)</PresentationFormat>
  <Paragraphs>378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Inkwell</vt:lpstr>
      <vt:lpstr>Training Programs and Education in Africa</vt:lpstr>
      <vt:lpstr>Background </vt:lpstr>
      <vt:lpstr>Background</vt:lpstr>
      <vt:lpstr>Perspective </vt:lpstr>
      <vt:lpstr>Funding Perspective -  WHO 2012</vt:lpstr>
      <vt:lpstr>Funding</vt:lpstr>
      <vt:lpstr>Challenges</vt:lpstr>
      <vt:lpstr>Cardiac Training Requirements</vt:lpstr>
      <vt:lpstr>PowerPoint Presentation</vt:lpstr>
      <vt:lpstr>Service and development options</vt:lpstr>
      <vt:lpstr> Opportunities in the Developing World</vt:lpstr>
      <vt:lpstr>Our Plan - 1</vt:lpstr>
      <vt:lpstr>Our Plan - 2</vt:lpstr>
      <vt:lpstr>Interim Actions</vt:lpstr>
      <vt:lpstr>PowerPoint Presentation</vt:lpstr>
      <vt:lpstr>Pre-Requisites</vt:lpstr>
      <vt:lpstr>Perspective -1</vt:lpstr>
      <vt:lpstr>Cardiac Surgeons  (CTS Net)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programs Education in Africa</dc:title>
  <dc:creator>Francis  Smit</dc:creator>
  <cp:lastModifiedBy>Francis Smit</cp:lastModifiedBy>
  <cp:revision>37</cp:revision>
  <dcterms:created xsi:type="dcterms:W3CDTF">2014-09-22T13:45:52Z</dcterms:created>
  <dcterms:modified xsi:type="dcterms:W3CDTF">2015-07-09T12:57:51Z</dcterms:modified>
</cp:coreProperties>
</file>