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59" r:id="rId6"/>
    <p:sldId id="260" r:id="rId7"/>
    <p:sldId id="277" r:id="rId8"/>
    <p:sldId id="262" r:id="rId9"/>
    <p:sldId id="261" r:id="rId10"/>
    <p:sldId id="263" r:id="rId11"/>
    <p:sldId id="264" r:id="rId12"/>
    <p:sldId id="279" r:id="rId13"/>
    <p:sldId id="280" r:id="rId14"/>
    <p:sldId id="267" r:id="rId15"/>
    <p:sldId id="281" r:id="rId16"/>
    <p:sldId id="283" r:id="rId17"/>
    <p:sldId id="275" r:id="rId18"/>
    <p:sldId id="276" r:id="rId19"/>
    <p:sldId id="270" r:id="rId20"/>
    <p:sldId id="268" r:id="rId21"/>
    <p:sldId id="274" r:id="rId22"/>
    <p:sldId id="271" r:id="rId23"/>
    <p:sldId id="269" r:id="rId24"/>
    <p:sldId id="273" r:id="rId25"/>
    <p:sldId id="27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129D9-783A-4C3D-B7AD-D90AA616C1E6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D636-334D-4FD0-8D7B-62685B596A8F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636-334D-4FD0-8D7B-62685B596A8F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636-334D-4FD0-8D7B-62685B596A8F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2BD298-21AB-4573-86F3-FBB5932BEF14}" type="datetimeFigureOut">
              <a:rPr lang="en-US" smtClean="0"/>
              <a:pPr/>
              <a:t>3/23/2012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Z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A839BA-1B54-4D04-8AA0-DB0274445B1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Echo LV function Assessment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Alfred </a:t>
            </a:r>
            <a:r>
              <a:rPr lang="en-ZA" sz="3600" dirty="0" err="1" smtClean="0">
                <a:solidFill>
                  <a:schemeClr val="tx1"/>
                </a:solidFill>
              </a:rPr>
              <a:t>Mureko</a:t>
            </a:r>
            <a:endParaRPr lang="en-ZA" sz="3600" dirty="0" smtClean="0">
              <a:solidFill>
                <a:schemeClr val="tx1"/>
              </a:solidFill>
            </a:endParaRP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UCT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23/03/12</a:t>
            </a: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214290"/>
            <a:ext cx="92869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Change in volume-EF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EF: well accepted useful index of LVF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Interaction: </a:t>
            </a:r>
            <a:r>
              <a:rPr lang="en-ZA" sz="3200" dirty="0" err="1" smtClean="0">
                <a:solidFill>
                  <a:schemeClr val="tx1"/>
                </a:solidFill>
              </a:rPr>
              <a:t>preload,afterload</a:t>
            </a:r>
            <a:r>
              <a:rPr lang="en-ZA" sz="3200" dirty="0" smtClean="0">
                <a:solidFill>
                  <a:schemeClr val="tx1"/>
                </a:solidFill>
              </a:rPr>
              <a:t> and contractility in determining LV </a:t>
            </a:r>
            <a:r>
              <a:rPr lang="en-ZA" sz="3200" dirty="0" err="1" smtClean="0">
                <a:solidFill>
                  <a:schemeClr val="tx1"/>
                </a:solidFill>
              </a:rPr>
              <a:t>fx</a:t>
            </a: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Not a measure of contractility but crude indicator of systolic </a:t>
            </a:r>
            <a:r>
              <a:rPr lang="en-ZA" sz="3200" dirty="0" err="1" smtClean="0">
                <a:solidFill>
                  <a:schemeClr val="tx1"/>
                </a:solidFill>
              </a:rPr>
              <a:t>fx</a:t>
            </a: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EF=EDV-ESV/EDV   *100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Normal EF:50-80%</a:t>
            </a:r>
          </a:p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Methods of EF calculation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272366" cy="5214974"/>
          </a:xfrm>
        </p:spPr>
        <p:txBody>
          <a:bodyPr>
            <a:normAutofit fontScale="47500" lnSpcReduction="20000"/>
          </a:bodyPr>
          <a:lstStyle/>
          <a:p>
            <a:pPr algn="l"/>
            <a:endParaRPr lang="en-ZA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ZA" sz="7600" dirty="0" smtClean="0">
                <a:solidFill>
                  <a:schemeClr val="tx1"/>
                </a:solidFill>
              </a:rPr>
              <a:t>Area-length method</a:t>
            </a:r>
          </a:p>
          <a:p>
            <a:pPr algn="l">
              <a:buFont typeface="Wingdings" pitchFamily="2" charset="2"/>
              <a:buChar char="Ø"/>
            </a:pPr>
            <a:r>
              <a:rPr lang="en-ZA" sz="7600" dirty="0" smtClean="0">
                <a:solidFill>
                  <a:schemeClr val="tx1"/>
                </a:solidFill>
              </a:rPr>
              <a:t>Simpsons Rule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ZA" sz="7600" dirty="0" smtClean="0">
                <a:solidFill>
                  <a:schemeClr val="tx1"/>
                </a:solidFill>
              </a:rPr>
              <a:t>“eye ball”</a:t>
            </a:r>
          </a:p>
          <a:p>
            <a:endParaRPr lang="en-ZA" sz="7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ZA" sz="7600" dirty="0" smtClean="0">
                <a:solidFill>
                  <a:schemeClr val="tx1"/>
                </a:solidFill>
              </a:rPr>
              <a:t>SV:SV=Flow velocity integral *AVA</a:t>
            </a:r>
          </a:p>
          <a:p>
            <a:r>
              <a:rPr lang="en-ZA" sz="7600" dirty="0" smtClean="0">
                <a:solidFill>
                  <a:schemeClr val="tx1"/>
                </a:solidFill>
              </a:rPr>
              <a:t>          Normal:70-140ml/beat   </a:t>
            </a:r>
          </a:p>
          <a:p>
            <a:pPr algn="l"/>
            <a:endParaRPr lang="en-ZA" sz="7600" dirty="0" smtClean="0">
              <a:solidFill>
                <a:schemeClr val="tx1"/>
              </a:solidFill>
            </a:endParaRPr>
          </a:p>
          <a:p>
            <a:pPr algn="l"/>
            <a:endParaRPr lang="en-ZA" sz="3600" dirty="0" smtClean="0">
              <a:solidFill>
                <a:schemeClr val="tx1"/>
              </a:solidFill>
            </a:endParaRPr>
          </a:p>
          <a:p>
            <a:pPr algn="l"/>
            <a:r>
              <a:rPr lang="en-ZA" sz="14400" dirty="0" smtClean="0">
                <a:solidFill>
                  <a:schemeClr val="tx1"/>
                </a:solidFill>
              </a:rPr>
              <a:t>   </a:t>
            </a:r>
          </a:p>
          <a:p>
            <a:pPr algn="l">
              <a:buFont typeface="Wingdings" pitchFamily="2" charset="2"/>
              <a:buChar char="v"/>
            </a:pPr>
            <a:endParaRPr lang="en-ZA" sz="14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EF in AS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558118" cy="528641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endParaRPr lang="en-ZA" sz="35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ZA" sz="3500" dirty="0" err="1" smtClean="0">
                <a:solidFill>
                  <a:schemeClr val="tx1"/>
                </a:solidFill>
              </a:rPr>
              <a:t>Severity:PG,AVA,flow</a:t>
            </a:r>
            <a:r>
              <a:rPr lang="en-ZA" sz="3500" dirty="0" smtClean="0">
                <a:solidFill>
                  <a:schemeClr val="tx1"/>
                </a:solidFill>
              </a:rPr>
              <a:t> velocities</a:t>
            </a:r>
          </a:p>
          <a:p>
            <a:pPr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 PG is </a:t>
            </a:r>
            <a:r>
              <a:rPr lang="en-ZA" sz="3500" dirty="0" smtClean="0">
                <a:solidFill>
                  <a:schemeClr val="tx1"/>
                </a:solidFill>
              </a:rPr>
              <a:t>a </a:t>
            </a:r>
            <a:r>
              <a:rPr lang="en-ZA" sz="3500" dirty="0" smtClean="0">
                <a:solidFill>
                  <a:schemeClr val="tx1"/>
                </a:solidFill>
              </a:rPr>
              <a:t>reliable indicator of  AS</a:t>
            </a:r>
          </a:p>
          <a:p>
            <a:r>
              <a:rPr lang="en-ZA" sz="3500" dirty="0" smtClean="0">
                <a:solidFill>
                  <a:schemeClr val="tx1"/>
                </a:solidFill>
              </a:rPr>
              <a:t>    severity </a:t>
            </a:r>
            <a:r>
              <a:rPr lang="en-ZA" sz="3500" dirty="0" smtClean="0">
                <a:solidFill>
                  <a:schemeClr val="tx1"/>
                </a:solidFill>
              </a:rPr>
              <a:t>only </a:t>
            </a:r>
            <a:r>
              <a:rPr lang="en-ZA" sz="3500" dirty="0" smtClean="0">
                <a:solidFill>
                  <a:schemeClr val="tx1"/>
                </a:solidFill>
              </a:rPr>
              <a:t>with</a:t>
            </a:r>
            <a:r>
              <a:rPr lang="en-ZA" sz="3500" dirty="0" smtClean="0">
                <a:solidFill>
                  <a:schemeClr val="tx1"/>
                </a:solidFill>
              </a:rPr>
              <a:t> </a:t>
            </a:r>
            <a:r>
              <a:rPr lang="en-ZA" sz="3500" dirty="0" smtClean="0">
                <a:solidFill>
                  <a:schemeClr val="tx1"/>
                </a:solidFill>
              </a:rPr>
              <a:t>good </a:t>
            </a:r>
            <a:r>
              <a:rPr lang="en-ZA" sz="3500" dirty="0" smtClean="0">
                <a:solidFill>
                  <a:schemeClr val="tx1"/>
                </a:solidFill>
              </a:rPr>
              <a:t>LV function</a:t>
            </a:r>
            <a:endParaRPr lang="en-ZA" sz="35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PG will fall as the LV </a:t>
            </a:r>
            <a:r>
              <a:rPr lang="en-ZA" sz="3500" dirty="0" err="1" smtClean="0">
                <a:solidFill>
                  <a:schemeClr val="tx1"/>
                </a:solidFill>
              </a:rPr>
              <a:t>fx</a:t>
            </a:r>
            <a:r>
              <a:rPr lang="en-ZA" sz="3500" dirty="0" smtClean="0">
                <a:solidFill>
                  <a:schemeClr val="tx1"/>
                </a:solidFill>
              </a:rPr>
              <a:t> deteriorates in</a:t>
            </a:r>
          </a:p>
          <a:p>
            <a:r>
              <a:rPr lang="en-ZA" sz="3500" dirty="0" smtClean="0">
                <a:solidFill>
                  <a:schemeClr val="tx1"/>
                </a:solidFill>
              </a:rPr>
              <a:t>   end-stage disease</a:t>
            </a:r>
          </a:p>
          <a:p>
            <a:pPr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AVA is less flow dependant than PG</a:t>
            </a:r>
          </a:p>
          <a:p>
            <a:pPr>
              <a:buFont typeface="Wingdings" pitchFamily="2" charset="2"/>
              <a:buChar char="v"/>
            </a:pPr>
            <a:r>
              <a:rPr lang="en-ZA" sz="3500" dirty="0" err="1" smtClean="0">
                <a:solidFill>
                  <a:schemeClr val="tx1"/>
                </a:solidFill>
              </a:rPr>
              <a:t>Dobutamine</a:t>
            </a:r>
            <a:r>
              <a:rPr lang="en-ZA" sz="3500" dirty="0" smtClean="0">
                <a:solidFill>
                  <a:schemeClr val="tx1"/>
                </a:solidFill>
              </a:rPr>
              <a:t> stress echo</a:t>
            </a:r>
          </a:p>
          <a:p>
            <a:pPr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Truly severe AS </a:t>
            </a:r>
            <a:r>
              <a:rPr lang="en-ZA" sz="3500" dirty="0" err="1" smtClean="0">
                <a:solidFill>
                  <a:schemeClr val="tx1"/>
                </a:solidFill>
              </a:rPr>
              <a:t>vs</a:t>
            </a:r>
            <a:r>
              <a:rPr lang="en-ZA" sz="3500" dirty="0" smtClean="0">
                <a:solidFill>
                  <a:schemeClr val="tx1"/>
                </a:solidFill>
              </a:rPr>
              <a:t> Aortic pseudo-</a:t>
            </a:r>
            <a:r>
              <a:rPr lang="en-ZA" sz="3500" dirty="0" err="1" smtClean="0">
                <a:solidFill>
                  <a:schemeClr val="tx1"/>
                </a:solidFill>
              </a:rPr>
              <a:t>stenosis</a:t>
            </a:r>
            <a:endParaRPr lang="en-ZA" sz="3500" dirty="0" smtClean="0">
              <a:solidFill>
                <a:schemeClr val="tx1"/>
              </a:solidFill>
            </a:endParaRP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EF in MR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LVEF is always overestimated</a:t>
            </a:r>
          </a:p>
          <a:p>
            <a:pPr algn="l">
              <a:buFont typeface="Wingdings" pitchFamily="2" charset="2"/>
              <a:buChar char="v"/>
            </a:pP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EF more than 60% is normal</a:t>
            </a:r>
          </a:p>
          <a:p>
            <a:pPr algn="l">
              <a:buFont typeface="Wingdings" pitchFamily="2" charset="2"/>
              <a:buChar char="v"/>
            </a:pP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LVID(FS) is a better indicator of LV</a:t>
            </a: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     </a:t>
            </a:r>
            <a:r>
              <a:rPr lang="en-ZA" sz="3200" dirty="0" smtClean="0">
                <a:solidFill>
                  <a:schemeClr val="tx1"/>
                </a:solidFill>
              </a:rPr>
              <a:t>function</a:t>
            </a:r>
            <a:endParaRPr lang="en-ZA" sz="3200" dirty="0" smtClean="0">
              <a:solidFill>
                <a:schemeClr val="tx1"/>
              </a:solidFill>
            </a:endParaRP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</a:t>
            </a:r>
            <a:r>
              <a:rPr lang="en-ZA" sz="5400" dirty="0" smtClean="0"/>
              <a:t>Systolic function</a:t>
            </a:r>
            <a:endParaRPr lang="en-Z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415242" cy="5286412"/>
          </a:xfrm>
        </p:spPr>
        <p:txBody>
          <a:bodyPr>
            <a:normAutofit/>
          </a:bodyPr>
          <a:lstStyle/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sz="3500" b="1" dirty="0" smtClean="0">
                <a:solidFill>
                  <a:schemeClr val="tx1"/>
                </a:solidFill>
              </a:rPr>
              <a:t>Regional wall motion</a:t>
            </a:r>
          </a:p>
          <a:p>
            <a:pPr algn="l">
              <a:buFont typeface="Arial" pitchFamily="34" charset="0"/>
              <a:buChar char="•"/>
            </a:pPr>
            <a:r>
              <a:rPr lang="en-ZA" sz="3500" dirty="0" smtClean="0">
                <a:solidFill>
                  <a:schemeClr val="tx1"/>
                </a:solidFill>
              </a:rPr>
              <a:t>LV segmental analysis</a:t>
            </a:r>
          </a:p>
          <a:p>
            <a:pPr algn="l">
              <a:buFont typeface="Arial" pitchFamily="34" charset="0"/>
              <a:buChar char="•"/>
            </a:pPr>
            <a:r>
              <a:rPr lang="en-ZA" sz="3500" dirty="0" smtClean="0">
                <a:solidFill>
                  <a:schemeClr val="tx1"/>
                </a:solidFill>
              </a:rPr>
              <a:t>Apical/mid/basal</a:t>
            </a:r>
          </a:p>
          <a:p>
            <a:pPr algn="l">
              <a:buFont typeface="Arial" pitchFamily="34" charset="0"/>
              <a:buChar char="•"/>
            </a:pPr>
            <a:r>
              <a:rPr lang="en-ZA" sz="3500" dirty="0" err="1" smtClean="0">
                <a:solidFill>
                  <a:schemeClr val="tx1"/>
                </a:solidFill>
              </a:rPr>
              <a:t>Hypokinesis,akinesis,dyskinesis,normal</a:t>
            </a:r>
            <a:endParaRPr lang="en-ZA" sz="35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500" dirty="0" smtClean="0">
                <a:solidFill>
                  <a:schemeClr val="tx1"/>
                </a:solidFill>
              </a:rPr>
              <a:t>WMSI as powerful as EF in prognosticating patients after MI.</a:t>
            </a:r>
            <a:endParaRPr lang="en-ZA" sz="3500" dirty="0">
              <a:solidFill>
                <a:schemeClr val="tx1"/>
              </a:solidFill>
            </a:endParaRP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b="1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Systolic 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 lnSpcReduction="10000"/>
          </a:bodyPr>
          <a:lstStyle/>
          <a:p>
            <a:pPr algn="l"/>
            <a:endParaRPr lang="en-ZA" b="1" dirty="0" smtClean="0">
              <a:solidFill>
                <a:schemeClr val="tx1"/>
              </a:solidFill>
            </a:endParaRPr>
          </a:p>
          <a:p>
            <a:pPr algn="l"/>
            <a:r>
              <a:rPr lang="en-ZA" sz="3200" b="1" dirty="0" smtClean="0">
                <a:solidFill>
                  <a:schemeClr val="tx1"/>
                </a:solidFill>
              </a:rPr>
              <a:t>Tissue </a:t>
            </a:r>
            <a:r>
              <a:rPr lang="en-ZA" sz="3200" b="1" dirty="0" err="1" smtClean="0">
                <a:solidFill>
                  <a:schemeClr val="tx1"/>
                </a:solidFill>
              </a:rPr>
              <a:t>doppler</a:t>
            </a:r>
            <a:r>
              <a:rPr lang="en-ZA" sz="3200" b="1" dirty="0" smtClean="0">
                <a:solidFill>
                  <a:schemeClr val="tx1"/>
                </a:solidFill>
              </a:rPr>
              <a:t> assessment</a:t>
            </a: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Tissue velocity and not blood velocity</a:t>
            </a: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Systolic velocity from MV annulus</a:t>
            </a: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Good index of global LV function</a:t>
            </a: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Velocity&gt;8cm/s:   good EF</a:t>
            </a: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Velocity&lt;3cm/s:   poor EF   </a:t>
            </a: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</a:t>
            </a:r>
            <a:r>
              <a:rPr lang="en-ZA" sz="4400" dirty="0" smtClean="0"/>
              <a:t>Other Parameters in systolic </a:t>
            </a:r>
            <a:r>
              <a:rPr lang="en-ZA" sz="4400" dirty="0" err="1" smtClean="0"/>
              <a:t>fx</a:t>
            </a:r>
            <a:endParaRPr lang="en-Z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b="1" dirty="0" smtClean="0">
                <a:solidFill>
                  <a:schemeClr val="tx1"/>
                </a:solidFill>
              </a:rPr>
              <a:t>LV wall thickness:</a:t>
            </a:r>
            <a:r>
              <a:rPr lang="en-ZA" sz="3600" dirty="0" smtClean="0">
                <a:solidFill>
                  <a:schemeClr val="tx1"/>
                </a:solidFill>
              </a:rPr>
              <a:t>6-12mm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  &gt;12mm-LVH,independant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     prognostic indicator in CVS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    disease </a:t>
            </a:r>
          </a:p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b="1" dirty="0" smtClean="0">
                <a:solidFill>
                  <a:schemeClr val="tx1"/>
                </a:solidFill>
              </a:rPr>
              <a:t>Amplitude of IVS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   indicator of LV </a:t>
            </a:r>
            <a:r>
              <a:rPr lang="en-ZA" sz="3600" dirty="0" err="1" smtClean="0">
                <a:solidFill>
                  <a:schemeClr val="tx1"/>
                </a:solidFill>
              </a:rPr>
              <a:t>fx</a:t>
            </a:r>
            <a:endParaRPr lang="en-ZA" sz="3600" dirty="0" smtClean="0">
              <a:solidFill>
                <a:schemeClr val="tx1"/>
              </a:solidFill>
            </a:endParaRP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 Diastolic 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129490" cy="5072098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v"/>
            </a:pPr>
            <a:endParaRPr lang="en-ZA" sz="35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Ability of the LV to accommodate blood</a:t>
            </a:r>
          </a:p>
          <a:p>
            <a:pPr algn="l"/>
            <a:endParaRPr lang="en-ZA" sz="35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LV wall relaxation, filling, compliance</a:t>
            </a:r>
          </a:p>
          <a:p>
            <a:pPr algn="l"/>
            <a:endParaRPr lang="en-ZA" sz="35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 Normal LV-EF in CCF should spark suspicion about possible diastolic failure</a:t>
            </a:r>
          </a:p>
          <a:p>
            <a:pPr algn="l"/>
            <a:endParaRPr lang="en-ZA" sz="35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ZA" sz="3500" dirty="0" smtClean="0">
                <a:solidFill>
                  <a:schemeClr val="tx1"/>
                </a:solidFill>
              </a:rPr>
              <a:t>Generally worsens with age: reversed E:A</a:t>
            </a:r>
          </a:p>
          <a:p>
            <a:pPr algn="l">
              <a:buFont typeface="Wingdings" pitchFamily="2" charset="2"/>
              <a:buChar char="v"/>
            </a:pPr>
            <a:endParaRPr lang="en-ZA" sz="3500" dirty="0" smtClean="0">
              <a:solidFill>
                <a:schemeClr val="tx1"/>
              </a:solidFill>
            </a:endParaRPr>
          </a:p>
          <a:p>
            <a:pPr algn="l"/>
            <a:r>
              <a:rPr lang="en-ZA" sz="35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Parameters in Diastolic 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6400800" cy="4281502"/>
          </a:xfrm>
        </p:spPr>
        <p:txBody>
          <a:bodyPr>
            <a:normAutofit/>
          </a:bodyPr>
          <a:lstStyle/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Trans-mitral velocities</a:t>
            </a: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PWD Pulmonary veins</a:t>
            </a: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Tissue Doppler Investigation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Trans-mitral velocities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/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  <p:pic>
        <p:nvPicPr>
          <p:cNvPr id="6" name="Picture 5" descr="EARatio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785818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r>
              <a:rPr lang="en-ZA" dirty="0" smtClean="0"/>
              <a:t> LV 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/>
            <a:endParaRPr lang="en-ZA" sz="3600" dirty="0" smtClean="0">
              <a:solidFill>
                <a:schemeClr val="tx1"/>
              </a:solidFill>
            </a:endParaRP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1.Systolic function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2.Diastolic function</a:t>
            </a:r>
          </a:p>
          <a:p>
            <a:pPr algn="l"/>
            <a:r>
              <a:rPr lang="en-ZA" sz="36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ZA" sz="3600" dirty="0" smtClean="0">
                <a:solidFill>
                  <a:schemeClr val="tx1"/>
                </a:solidFill>
              </a:rPr>
              <a:t>Multiple parameters</a:t>
            </a:r>
          </a:p>
          <a:p>
            <a:pPr algn="l"/>
            <a:endParaRPr lang="en-ZA" sz="3600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Transmitral</a:t>
            </a:r>
            <a:r>
              <a:rPr lang="en-ZA" dirty="0" smtClean="0"/>
              <a:t> velocities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486680" cy="535785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sz="12800" dirty="0" smtClean="0">
                <a:solidFill>
                  <a:schemeClr val="tx1"/>
                </a:solidFill>
              </a:rPr>
              <a:t>E:A ratio: 0.75-1.5</a:t>
            </a:r>
          </a:p>
          <a:p>
            <a:pPr algn="l"/>
            <a:r>
              <a:rPr lang="en-ZA" sz="12800" dirty="0" smtClean="0">
                <a:solidFill>
                  <a:schemeClr val="tx1"/>
                </a:solidFill>
              </a:rPr>
              <a:t>DT:  140-220ms</a:t>
            </a:r>
          </a:p>
          <a:p>
            <a:pPr algn="l"/>
            <a:r>
              <a:rPr lang="en-ZA" sz="12800" dirty="0" smtClean="0">
                <a:solidFill>
                  <a:schemeClr val="tx1"/>
                </a:solidFill>
              </a:rPr>
              <a:t>Diastolic dysfunction:</a:t>
            </a:r>
          </a:p>
          <a:p>
            <a:pPr algn="l"/>
            <a:r>
              <a:rPr lang="en-ZA" sz="12800" dirty="0" smtClean="0">
                <a:solidFill>
                  <a:schemeClr val="tx1"/>
                </a:solidFill>
              </a:rPr>
              <a:t> reversal of E:A ratio, </a:t>
            </a:r>
            <a:r>
              <a:rPr lang="en-ZA" sz="12800" dirty="0" err="1" smtClean="0">
                <a:solidFill>
                  <a:schemeClr val="tx1"/>
                </a:solidFill>
              </a:rPr>
              <a:t>pseudonormalisation</a:t>
            </a:r>
            <a:endParaRPr lang="en-ZA" sz="12800" dirty="0" smtClean="0">
              <a:solidFill>
                <a:schemeClr val="tx1"/>
              </a:solidFill>
            </a:endParaRPr>
          </a:p>
          <a:p>
            <a:pPr algn="l"/>
            <a:r>
              <a:rPr lang="en-ZA" sz="12800" dirty="0" smtClean="0">
                <a:solidFill>
                  <a:schemeClr val="tx1"/>
                </a:solidFill>
              </a:rPr>
              <a:t> short/prolonged DT</a:t>
            </a:r>
          </a:p>
          <a:p>
            <a:pPr algn="l"/>
            <a:endParaRPr lang="en-ZA" sz="12800" dirty="0" smtClean="0">
              <a:solidFill>
                <a:schemeClr val="tx1"/>
              </a:solidFill>
            </a:endParaRPr>
          </a:p>
          <a:p>
            <a:pPr algn="l"/>
            <a:r>
              <a:rPr lang="en-ZA" sz="12800" dirty="0" err="1" smtClean="0">
                <a:solidFill>
                  <a:schemeClr val="tx1"/>
                </a:solidFill>
              </a:rPr>
              <a:t>DT:shortened</a:t>
            </a:r>
            <a:r>
              <a:rPr lang="en-ZA" sz="12800" dirty="0" smtClean="0">
                <a:solidFill>
                  <a:schemeClr val="tx1"/>
                </a:solidFill>
              </a:rPr>
              <a:t> by high LVEDP</a:t>
            </a:r>
          </a:p>
          <a:p>
            <a:pPr algn="l"/>
            <a:r>
              <a:rPr lang="en-ZA" sz="12800" dirty="0" smtClean="0">
                <a:solidFill>
                  <a:schemeClr val="tx1"/>
                </a:solidFill>
              </a:rPr>
              <a:t>      prolonged by impaired LV relaxation           </a:t>
            </a:r>
          </a:p>
          <a:p>
            <a:pPr algn="l"/>
            <a:endParaRPr lang="en-ZA" sz="6700" dirty="0" smtClean="0">
              <a:solidFill>
                <a:schemeClr val="tx1"/>
              </a:solidFill>
            </a:endParaRPr>
          </a:p>
          <a:p>
            <a:pPr algn="l"/>
            <a:r>
              <a:rPr lang="en-ZA" sz="67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endParaRPr lang="en-ZA" dirty="0">
              <a:solidFill>
                <a:schemeClr val="tx1"/>
              </a:solidFill>
            </a:endParaRPr>
          </a:p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Trans-mitral velocities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/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00225"/>
            <a:ext cx="8715436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Pulmonary vein PWD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/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  <p:pic>
        <p:nvPicPr>
          <p:cNvPr id="6" name="Picture 5" descr="PVDopplerPatternNormal-JASE2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8358246" cy="510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Pulmonary veins PWD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415242" cy="5357850"/>
          </a:xfrm>
        </p:spPr>
        <p:txBody>
          <a:bodyPr>
            <a:normAutofit/>
          </a:bodyPr>
          <a:lstStyle/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S-wave: </a:t>
            </a:r>
            <a:r>
              <a:rPr lang="en-ZA" sz="3200" dirty="0" err="1" smtClean="0">
                <a:solidFill>
                  <a:schemeClr val="tx1"/>
                </a:solidFill>
              </a:rPr>
              <a:t>antegrade</a:t>
            </a:r>
            <a:r>
              <a:rPr lang="en-ZA" sz="3200" dirty="0" smtClean="0">
                <a:solidFill>
                  <a:schemeClr val="tx1"/>
                </a:solidFill>
              </a:rPr>
              <a:t> LA inflow</a:t>
            </a: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           blunted in poor LV relaxation </a:t>
            </a: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D-wave: </a:t>
            </a:r>
            <a:r>
              <a:rPr lang="en-ZA" sz="3200" dirty="0" err="1" smtClean="0">
                <a:solidFill>
                  <a:schemeClr val="tx1"/>
                </a:solidFill>
              </a:rPr>
              <a:t>antegrade</a:t>
            </a:r>
            <a:r>
              <a:rPr lang="en-ZA" sz="3200" dirty="0" smtClean="0">
                <a:solidFill>
                  <a:schemeClr val="tx1"/>
                </a:solidFill>
              </a:rPr>
              <a:t> LA inflow</a:t>
            </a: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err="1" smtClean="0">
                <a:solidFill>
                  <a:schemeClr val="tx1"/>
                </a:solidFill>
              </a:rPr>
              <a:t>Ar</a:t>
            </a:r>
            <a:r>
              <a:rPr lang="en-ZA" sz="3200" dirty="0" smtClean="0">
                <a:solidFill>
                  <a:schemeClr val="tx1"/>
                </a:solidFill>
              </a:rPr>
              <a:t>-wave: retrograde flow into PV</a:t>
            </a:r>
          </a:p>
          <a:p>
            <a:pPr algn="l"/>
            <a:r>
              <a:rPr lang="en-ZA" sz="2800" dirty="0" smtClean="0">
                <a:solidFill>
                  <a:schemeClr val="tx1"/>
                </a:solidFill>
              </a:rPr>
              <a:t>                augmented in poor LV compliance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Grading of diastolic </a:t>
            </a:r>
            <a:r>
              <a:rPr lang="en-ZA" dirty="0" err="1" smtClean="0"/>
              <a:t>dysfx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486680" cy="507209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Normal diastolic </a:t>
            </a:r>
            <a:r>
              <a:rPr lang="en-ZA" sz="3200" dirty="0" err="1" smtClean="0">
                <a:solidFill>
                  <a:schemeClr val="tx1"/>
                </a:solidFill>
              </a:rPr>
              <a:t>fx</a:t>
            </a:r>
            <a:r>
              <a:rPr lang="en-ZA" sz="3200" dirty="0" smtClean="0">
                <a:solidFill>
                  <a:schemeClr val="tx1"/>
                </a:solidFill>
              </a:rPr>
              <a:t>(normal e:a)</a:t>
            </a:r>
          </a:p>
          <a:p>
            <a:pPr algn="l">
              <a:buFont typeface="Wingdings" pitchFamily="2" charset="2"/>
              <a:buChar char="v"/>
            </a:pP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Impaired relaxation(e:a reversal)</a:t>
            </a:r>
          </a:p>
          <a:p>
            <a:pPr algn="l">
              <a:buFont typeface="Wingdings" pitchFamily="2" charset="2"/>
              <a:buChar char="v"/>
            </a:pP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err="1" smtClean="0">
                <a:solidFill>
                  <a:schemeClr val="tx1"/>
                </a:solidFill>
              </a:rPr>
              <a:t>Pseudonormalisation</a:t>
            </a:r>
            <a:r>
              <a:rPr lang="en-ZA" sz="3200" dirty="0" smtClean="0">
                <a:solidFill>
                  <a:schemeClr val="tx1"/>
                </a:solidFill>
              </a:rPr>
              <a:t>(e:a appears </a:t>
            </a:r>
            <a:r>
              <a:rPr lang="en-ZA" sz="3200" dirty="0" smtClean="0">
                <a:solidFill>
                  <a:schemeClr val="tx1"/>
                </a:solidFill>
              </a:rPr>
              <a:t>normal)</a:t>
            </a: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sz="3200" dirty="0" smtClean="0">
                <a:solidFill>
                  <a:schemeClr val="tx1"/>
                </a:solidFill>
              </a:rPr>
              <a:t>Restrictive filling(e:a more than 2)</a:t>
            </a:r>
          </a:p>
          <a:p>
            <a:pPr algn="l">
              <a:buFont typeface="Wingdings" pitchFamily="2" charset="2"/>
              <a:buChar char="v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Hallmark of diastolic </a:t>
            </a:r>
            <a:r>
              <a:rPr lang="en-ZA" dirty="0" err="1" smtClean="0"/>
              <a:t>dysfx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Reversal of E:A </a:t>
            </a:r>
          </a:p>
          <a:p>
            <a:pPr algn="l"/>
            <a:endParaRPr lang="en-ZA" sz="3200" dirty="0" smtClean="0">
              <a:solidFill>
                <a:schemeClr val="tx1"/>
              </a:solidFill>
            </a:endParaRPr>
          </a:p>
          <a:p>
            <a:pPr algn="l"/>
            <a:r>
              <a:rPr lang="en-ZA" sz="3200" dirty="0" smtClean="0">
                <a:solidFill>
                  <a:schemeClr val="tx1"/>
                </a:solidFill>
              </a:rPr>
              <a:t>Prolonged DT</a:t>
            </a:r>
          </a:p>
          <a:p>
            <a:endParaRPr lang="en-ZA" sz="3200" dirty="0" smtClean="0">
              <a:solidFill>
                <a:schemeClr val="tx1"/>
              </a:solidFill>
            </a:endParaRPr>
          </a:p>
          <a:p>
            <a:r>
              <a:rPr lang="en-ZA" sz="3200" smtClean="0">
                <a:solidFill>
                  <a:schemeClr val="tx1"/>
                </a:solidFill>
              </a:rPr>
              <a:t>Augmented </a:t>
            </a:r>
            <a:r>
              <a:rPr lang="en-ZA" sz="3200" dirty="0" err="1" smtClean="0">
                <a:solidFill>
                  <a:schemeClr val="tx1"/>
                </a:solidFill>
              </a:rPr>
              <a:t>Ar</a:t>
            </a:r>
            <a:r>
              <a:rPr lang="en-ZA" sz="3200" dirty="0" smtClean="0">
                <a:solidFill>
                  <a:schemeClr val="tx1"/>
                </a:solidFill>
              </a:rPr>
              <a:t>-wave on PV PWD</a:t>
            </a:r>
          </a:p>
          <a:p>
            <a:endParaRPr lang="en-ZA" sz="32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/>
          </a:bodyPr>
          <a:lstStyle/>
          <a:p>
            <a:r>
              <a:rPr lang="en-ZA" dirty="0" smtClean="0"/>
              <a:t>THE END...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357298"/>
            <a:ext cx="7429552" cy="4281502"/>
          </a:xfrm>
        </p:spPr>
        <p:txBody>
          <a:bodyPr>
            <a:normAutofit/>
          </a:bodyPr>
          <a:lstStyle/>
          <a:p>
            <a:pPr algn="l"/>
            <a:endParaRPr lang="en-ZA" dirty="0" smtClean="0">
              <a:solidFill>
                <a:schemeClr val="tx1"/>
              </a:solidFill>
            </a:endParaRPr>
          </a:p>
          <a:p>
            <a:pPr algn="l"/>
            <a:r>
              <a:rPr lang="en-ZA" sz="4400" dirty="0" smtClean="0">
                <a:solidFill>
                  <a:schemeClr val="tx1"/>
                </a:solidFill>
              </a:rPr>
              <a:t>I miss the days when apples and blackberries were just fruits...</a:t>
            </a:r>
            <a:endParaRPr lang="en-ZA" sz="4400" dirty="0">
              <a:solidFill>
                <a:schemeClr val="tx1"/>
              </a:solidFill>
            </a:endParaRPr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r>
              <a:rPr lang="en-ZA" dirty="0" smtClean="0"/>
              <a:t> LV systolic 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415242" cy="528641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Major prognostic factor in cardiac disease</a:t>
            </a: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Systematic study through M-mode,2D and </a:t>
            </a:r>
            <a:r>
              <a:rPr lang="en-ZA" sz="3600" dirty="0" err="1" smtClean="0">
                <a:solidFill>
                  <a:schemeClr val="tx1"/>
                </a:solidFill>
              </a:rPr>
              <a:t>doppler</a:t>
            </a:r>
            <a:r>
              <a:rPr lang="en-ZA" sz="3600" dirty="0" smtClean="0">
                <a:solidFill>
                  <a:schemeClr val="tx1"/>
                </a:solidFill>
              </a:rPr>
              <a:t> flow </a:t>
            </a:r>
            <a:r>
              <a:rPr lang="en-ZA" sz="3600" dirty="0" smtClean="0">
                <a:solidFill>
                  <a:schemeClr val="tx1"/>
                </a:solidFill>
              </a:rPr>
              <a:t>Investigation</a:t>
            </a: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Allows assessment of global and regional LV systolic function</a:t>
            </a: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Change in LV geometry between systole and diastole </a:t>
            </a: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r>
              <a:rPr lang="en-ZA" dirty="0" smtClean="0"/>
              <a:t> LV systolic 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 </a:t>
            </a: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  <p:pic>
        <p:nvPicPr>
          <p:cNvPr id="9" name="Picture 8" descr="model 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428736"/>
            <a:ext cx="7286676" cy="542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Parameters in systolic </a:t>
            </a:r>
            <a:r>
              <a:rPr lang="en-ZA" dirty="0" smtClean="0"/>
              <a:t>function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Change in diameter</a:t>
            </a:r>
          </a:p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Change in area</a:t>
            </a:r>
          </a:p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Change in volume</a:t>
            </a: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r>
              <a:rPr lang="en-ZA" dirty="0" smtClean="0"/>
              <a:t> Change in diameter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Fraction shortening-FS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 M-mode analysis or 2D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LVEDD: 3.5-5.6 cm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LVESD: 2-4 cm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FS=(LVEDD-LVESD)/LVEDD  *100</a:t>
            </a:r>
          </a:p>
          <a:p>
            <a:pPr algn="l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tx1"/>
                </a:solidFill>
              </a:rPr>
              <a:t>Normal:26-45%</a:t>
            </a:r>
          </a:p>
          <a:p>
            <a:endParaRPr lang="en-ZA" sz="3200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0"/>
            <a:ext cx="1082910" cy="714356"/>
          </a:xfrm>
          <a:prstGeom prst="rect">
            <a:avLst/>
          </a:prstGeom>
        </p:spPr>
      </p:pic>
      <p:pic>
        <p:nvPicPr>
          <p:cNvPr id="6" name="Picture 5" descr="ef pictu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0"/>
            <a:ext cx="8501122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r>
              <a:rPr lang="en-ZA" dirty="0" smtClean="0"/>
              <a:t> Fraction shortening(FS)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900" dirty="0" smtClean="0">
                <a:solidFill>
                  <a:schemeClr val="tx1"/>
                </a:solidFill>
              </a:rPr>
              <a:t>Limitations</a:t>
            </a:r>
          </a:p>
          <a:p>
            <a:pPr algn="l">
              <a:buFont typeface="Arial" pitchFamily="34" charset="0"/>
              <a:buChar char="•"/>
            </a:pPr>
            <a:r>
              <a:rPr lang="en-ZA" sz="3900" dirty="0" smtClean="0">
                <a:solidFill>
                  <a:schemeClr val="tx1"/>
                </a:solidFill>
              </a:rPr>
              <a:t>LV must contract </a:t>
            </a:r>
            <a:r>
              <a:rPr lang="en-ZA" sz="3900" dirty="0" err="1" smtClean="0">
                <a:solidFill>
                  <a:schemeClr val="tx1"/>
                </a:solidFill>
              </a:rPr>
              <a:t>uniformally</a:t>
            </a:r>
            <a:r>
              <a:rPr lang="en-ZA" sz="3900" dirty="0" smtClean="0">
                <a:solidFill>
                  <a:schemeClr val="tx1"/>
                </a:solidFill>
              </a:rPr>
              <a:t> to reflect global LV functioning</a:t>
            </a:r>
          </a:p>
          <a:p>
            <a:pPr algn="l">
              <a:buFont typeface="Arial" pitchFamily="34" charset="0"/>
              <a:buChar char="•"/>
            </a:pPr>
            <a:endParaRPr lang="en-ZA" sz="39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900" dirty="0" smtClean="0">
                <a:solidFill>
                  <a:schemeClr val="tx1"/>
                </a:solidFill>
              </a:rPr>
              <a:t>Caution in conditions that can change cardiac geometry :</a:t>
            </a:r>
          </a:p>
          <a:p>
            <a:pPr algn="l"/>
            <a:r>
              <a:rPr lang="en-ZA" sz="3900" dirty="0" smtClean="0">
                <a:solidFill>
                  <a:schemeClr val="tx1"/>
                </a:solidFill>
              </a:rPr>
              <a:t>               </a:t>
            </a:r>
            <a:r>
              <a:rPr lang="en-ZA" sz="3900" dirty="0" err="1" smtClean="0">
                <a:solidFill>
                  <a:schemeClr val="tx1"/>
                </a:solidFill>
              </a:rPr>
              <a:t>segmentally</a:t>
            </a:r>
            <a:r>
              <a:rPr lang="en-ZA" sz="3900" dirty="0" smtClean="0">
                <a:solidFill>
                  <a:schemeClr val="tx1"/>
                </a:solidFill>
              </a:rPr>
              <a:t> diseased LV</a:t>
            </a:r>
          </a:p>
          <a:p>
            <a:pPr algn="l"/>
            <a:r>
              <a:rPr lang="en-ZA" sz="3900" dirty="0" smtClean="0">
                <a:solidFill>
                  <a:schemeClr val="tx1"/>
                </a:solidFill>
              </a:rPr>
              <a:t>               dilated RV</a:t>
            </a:r>
          </a:p>
          <a:p>
            <a:pPr algn="l"/>
            <a:r>
              <a:rPr lang="en-ZA" sz="3900" dirty="0">
                <a:solidFill>
                  <a:schemeClr val="tx1"/>
                </a:solidFill>
              </a:rPr>
              <a:t> </a:t>
            </a:r>
            <a:r>
              <a:rPr lang="en-ZA" sz="3900" dirty="0" smtClean="0">
                <a:solidFill>
                  <a:schemeClr val="tx1"/>
                </a:solidFill>
              </a:rPr>
              <a:t>              LBBB</a:t>
            </a:r>
          </a:p>
          <a:p>
            <a:endParaRPr lang="en-ZA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072362" cy="1214446"/>
          </a:xfrm>
        </p:spPr>
        <p:txBody>
          <a:bodyPr/>
          <a:lstStyle/>
          <a:p>
            <a:r>
              <a:rPr lang="en-ZA" dirty="0" smtClean="0"/>
              <a:t> Change in Fractional Area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2D echo measurement,</a:t>
            </a: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EDA,ESA</a:t>
            </a: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EDA-ESA/EDA   *100</a:t>
            </a: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Normal: greater than 45%</a:t>
            </a:r>
          </a:p>
          <a:p>
            <a:pPr algn="l">
              <a:buFont typeface="Arial" pitchFamily="34" charset="0"/>
              <a:buChar char="•"/>
            </a:pPr>
            <a:r>
              <a:rPr lang="en-ZA" sz="3600" dirty="0" smtClean="0">
                <a:solidFill>
                  <a:schemeClr val="tx1"/>
                </a:solidFill>
              </a:rPr>
              <a:t>Also affected by conditions affecting cardiac geometry</a:t>
            </a:r>
          </a:p>
          <a:p>
            <a:pPr algn="l">
              <a:buFont typeface="Arial" pitchFamily="34" charset="0"/>
              <a:buChar char="•"/>
            </a:pPr>
            <a:endParaRPr lang="en-ZA" sz="3600" dirty="0" smtClean="0">
              <a:solidFill>
                <a:schemeClr val="tx1"/>
              </a:solidFill>
            </a:endParaRPr>
          </a:p>
          <a:p>
            <a:endParaRPr lang="en-ZA" sz="3600" dirty="0"/>
          </a:p>
        </p:txBody>
      </p:sp>
      <p:pic>
        <p:nvPicPr>
          <p:cNvPr id="5" name="Picture 4" descr="U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138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2385</TotalTime>
  <Words>551</Words>
  <Application>Microsoft Office PowerPoint</Application>
  <PresentationFormat>On-screen Show (4:3)</PresentationFormat>
  <Paragraphs>190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Echo LV function Assessment</vt:lpstr>
      <vt:lpstr> LV function</vt:lpstr>
      <vt:lpstr> LV systolic function</vt:lpstr>
      <vt:lpstr> LV systolic function</vt:lpstr>
      <vt:lpstr> Parameters in systolic function</vt:lpstr>
      <vt:lpstr> Change in diameter</vt:lpstr>
      <vt:lpstr>Slide 7</vt:lpstr>
      <vt:lpstr> Fraction shortening(FS)</vt:lpstr>
      <vt:lpstr> Change in Fractional Area</vt:lpstr>
      <vt:lpstr> Change in volume-EF</vt:lpstr>
      <vt:lpstr> Methods of EF calculation</vt:lpstr>
      <vt:lpstr> EF in AS </vt:lpstr>
      <vt:lpstr> EF in MR </vt:lpstr>
      <vt:lpstr> Systolic function</vt:lpstr>
      <vt:lpstr> Systolic function</vt:lpstr>
      <vt:lpstr> Other Parameters in systolic fx</vt:lpstr>
      <vt:lpstr> Diastolic function</vt:lpstr>
      <vt:lpstr> Parameters in Diastolic function</vt:lpstr>
      <vt:lpstr>Trans-mitral velocities</vt:lpstr>
      <vt:lpstr>Transmitral velocities </vt:lpstr>
      <vt:lpstr>Trans-mitral velocities</vt:lpstr>
      <vt:lpstr>Pulmonary vein PWD</vt:lpstr>
      <vt:lpstr>Pulmonary veins PWD </vt:lpstr>
      <vt:lpstr>Grading of diastolic dysfx</vt:lpstr>
      <vt:lpstr>Hallmark of diastolic dysfx</vt:lpstr>
      <vt:lpstr>THE END...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 LV function Assessment</dc:title>
  <dc:creator>alfred</dc:creator>
  <cp:lastModifiedBy>alfred</cp:lastModifiedBy>
  <cp:revision>70</cp:revision>
  <dcterms:created xsi:type="dcterms:W3CDTF">2012-03-18T08:45:09Z</dcterms:created>
  <dcterms:modified xsi:type="dcterms:W3CDTF">2012-03-23T13:10:38Z</dcterms:modified>
</cp:coreProperties>
</file>