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diagrams/layout1.xml" ContentType="application/vnd.openxmlformats-officedocument.drawingml.diagramLayout+xml"/>
  <Override PartName="/ppt/notesSlides/notesSlide7.xml" ContentType="application/vnd.openxmlformats-officedocument.presentationml.notesSlide+xml"/>
  <Override PartName="/ppt/charts/chart3.xml" ContentType="application/vnd.openxmlformats-officedocument.drawingml.char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charts/chart8.xml" ContentType="application/vnd.openxmlformats-officedocument.drawingml.chart+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charts/chart4.xml" ContentType="application/vnd.openxmlformats-officedocument.drawingml.chart+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xls" ContentType="application/vnd.ms-exce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diagrams/colors3.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69"/>
  </p:notesMasterIdLst>
  <p:handoutMasterIdLst>
    <p:handoutMasterId r:id="rId70"/>
  </p:handoutMasterIdLst>
  <p:sldIdLst>
    <p:sldId id="257" r:id="rId2"/>
    <p:sldId id="258" r:id="rId3"/>
    <p:sldId id="329" r:id="rId4"/>
    <p:sldId id="330" r:id="rId5"/>
    <p:sldId id="331" r:id="rId6"/>
    <p:sldId id="259" r:id="rId7"/>
    <p:sldId id="260" r:id="rId8"/>
    <p:sldId id="332" r:id="rId9"/>
    <p:sldId id="261" r:id="rId10"/>
    <p:sldId id="262" r:id="rId11"/>
    <p:sldId id="263" r:id="rId12"/>
    <p:sldId id="264" r:id="rId13"/>
    <p:sldId id="271" r:id="rId14"/>
    <p:sldId id="272" r:id="rId15"/>
    <p:sldId id="265" r:id="rId16"/>
    <p:sldId id="269" r:id="rId17"/>
    <p:sldId id="266" r:id="rId18"/>
    <p:sldId id="267" r:id="rId19"/>
    <p:sldId id="268" r:id="rId20"/>
    <p:sldId id="274" r:id="rId21"/>
    <p:sldId id="275" r:id="rId22"/>
    <p:sldId id="276" r:id="rId23"/>
    <p:sldId id="277" r:id="rId24"/>
    <p:sldId id="278"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42" r:id="rId40"/>
    <p:sldId id="337" r:id="rId41"/>
    <p:sldId id="338" r:id="rId42"/>
    <p:sldId id="339" r:id="rId43"/>
    <p:sldId id="303" r:id="rId44"/>
    <p:sldId id="304" r:id="rId45"/>
    <p:sldId id="306" r:id="rId46"/>
    <p:sldId id="305" r:id="rId47"/>
    <p:sldId id="308" r:id="rId48"/>
    <p:sldId id="307" r:id="rId49"/>
    <p:sldId id="315" r:id="rId50"/>
    <p:sldId id="309" r:id="rId51"/>
    <p:sldId id="343" r:id="rId52"/>
    <p:sldId id="311" r:id="rId53"/>
    <p:sldId id="312" r:id="rId54"/>
    <p:sldId id="313" r:id="rId55"/>
    <p:sldId id="310" r:id="rId56"/>
    <p:sldId id="344" r:id="rId57"/>
    <p:sldId id="316" r:id="rId58"/>
    <p:sldId id="317" r:id="rId59"/>
    <p:sldId id="318" r:id="rId60"/>
    <p:sldId id="319" r:id="rId61"/>
    <p:sldId id="320" r:id="rId62"/>
    <p:sldId id="321" r:id="rId63"/>
    <p:sldId id="322" r:id="rId64"/>
    <p:sldId id="323" r:id="rId65"/>
    <p:sldId id="345" r:id="rId66"/>
    <p:sldId id="325" r:id="rId67"/>
    <p:sldId id="326" r:id="rId68"/>
  </p:sldIdLst>
  <p:sldSz cx="9144000" cy="6858000" type="screen4x3"/>
  <p:notesSz cx="6873875" cy="10063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955" autoAdjust="0"/>
  </p:normalViewPr>
  <p:slideViewPr>
    <p:cSldViewPr>
      <p:cViewPr varScale="1">
        <p:scale>
          <a:sx n="53" d="100"/>
          <a:sy n="53" d="100"/>
        </p:scale>
        <p:origin x="-99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70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uvp\Desktop\Book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uvp\Desktop\Book2.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uvp\Desktop\Book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Documents%20and%20Settings\User\My%20Documents\@Development%20thoracic%20surgery\Mortality%20data\SA%20mortality%20rates.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Adult Cardiac Surgery</a:t>
            </a:r>
          </a:p>
        </c:rich>
      </c:tx>
      <c:layout/>
    </c:title>
    <c:plotArea>
      <c:layout/>
      <c:lineChart>
        <c:grouping val="standard"/>
        <c:ser>
          <c:idx val="1"/>
          <c:order val="0"/>
          <c:tx>
            <c:v>Adult Cardiac Surgery</c:v>
          </c:tx>
          <c:marker>
            <c:symbol val="none"/>
          </c:marker>
          <c:dLbls>
            <c:dLblPos val="t"/>
            <c:showVal val="1"/>
          </c:dLbls>
          <c:cat>
            <c:numRef>
              <c:f>Sheet1!$D$22:$J$22</c:f>
              <c:numCache>
                <c:formatCode>General</c:formatCode>
                <c:ptCount val="7"/>
                <c:pt idx="0">
                  <c:v>2003</c:v>
                </c:pt>
                <c:pt idx="1">
                  <c:v>2004</c:v>
                </c:pt>
                <c:pt idx="2">
                  <c:v>2005</c:v>
                </c:pt>
                <c:pt idx="3">
                  <c:v>2006</c:v>
                </c:pt>
                <c:pt idx="4">
                  <c:v>2007</c:v>
                </c:pt>
                <c:pt idx="5">
                  <c:v>2008</c:v>
                </c:pt>
                <c:pt idx="6">
                  <c:v>2009</c:v>
                </c:pt>
              </c:numCache>
            </c:numRef>
          </c:cat>
          <c:val>
            <c:numRef>
              <c:f>Sheet1!$D$23:$J$23</c:f>
              <c:numCache>
                <c:formatCode>General</c:formatCode>
                <c:ptCount val="7"/>
                <c:pt idx="0">
                  <c:v>503</c:v>
                </c:pt>
                <c:pt idx="1">
                  <c:v>450</c:v>
                </c:pt>
                <c:pt idx="2">
                  <c:v>463</c:v>
                </c:pt>
                <c:pt idx="3">
                  <c:v>374</c:v>
                </c:pt>
                <c:pt idx="4">
                  <c:v>473</c:v>
                </c:pt>
                <c:pt idx="5">
                  <c:v>307</c:v>
                </c:pt>
                <c:pt idx="6">
                  <c:v>318</c:v>
                </c:pt>
              </c:numCache>
            </c:numRef>
          </c:val>
        </c:ser>
        <c:dLbls>
          <c:showVal val="1"/>
        </c:dLbls>
        <c:marker val="1"/>
        <c:axId val="56588928"/>
        <c:axId val="56758656"/>
      </c:lineChart>
      <c:catAx>
        <c:axId val="56588928"/>
        <c:scaling>
          <c:orientation val="minMax"/>
        </c:scaling>
        <c:axPos val="b"/>
        <c:numFmt formatCode="General" sourceLinked="1"/>
        <c:majorTickMark val="none"/>
        <c:tickLblPos val="nextTo"/>
        <c:txPr>
          <a:bodyPr rot="-5400000" vert="horz"/>
          <a:lstStyle/>
          <a:p>
            <a:pPr>
              <a:defRPr/>
            </a:pPr>
            <a:endParaRPr lang="en-US"/>
          </a:p>
        </c:txPr>
        <c:crossAx val="56758656"/>
        <c:crosses val="autoZero"/>
        <c:auto val="1"/>
        <c:lblAlgn val="ctr"/>
        <c:lblOffset val="100"/>
      </c:catAx>
      <c:valAx>
        <c:axId val="56758656"/>
        <c:scaling>
          <c:orientation val="minMax"/>
        </c:scaling>
        <c:axPos val="l"/>
        <c:majorGridlines/>
        <c:numFmt formatCode="General" sourceLinked="1"/>
        <c:majorTickMark val="none"/>
        <c:tickLblPos val="nextTo"/>
        <c:crossAx val="56588928"/>
        <c:crosses val="autoZero"/>
        <c:crossBetween val="between"/>
      </c:valAx>
    </c:plotArea>
    <c:plotVisOnly val="1"/>
  </c:chart>
  <c:txPr>
    <a:bodyPr/>
    <a:lstStyle/>
    <a:p>
      <a:pPr>
        <a:defRPr sz="14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3"/>
  <c:chart>
    <c:title>
      <c:tx>
        <c:rich>
          <a:bodyPr/>
          <a:lstStyle/>
          <a:p>
            <a:pPr>
              <a:defRPr/>
            </a:pPr>
            <a:r>
              <a:rPr lang="en-US"/>
              <a:t>Pediatric Cardiac Surgery</a:t>
            </a:r>
          </a:p>
        </c:rich>
      </c:tx>
      <c:layout/>
    </c:title>
    <c:plotArea>
      <c:layout/>
      <c:lineChart>
        <c:grouping val="standard"/>
        <c:ser>
          <c:idx val="1"/>
          <c:order val="0"/>
          <c:tx>
            <c:v>Adult Cardiac Surgery</c:v>
          </c:tx>
          <c:spPr>
            <a:ln>
              <a:solidFill>
                <a:schemeClr val="accent3"/>
              </a:solidFill>
            </a:ln>
          </c:spPr>
          <c:marker>
            <c:symbol val="none"/>
          </c:marker>
          <c:dLbls>
            <c:dLblPos val="t"/>
            <c:showVal val="1"/>
          </c:dLbls>
          <c:cat>
            <c:numRef>
              <c:f>'Sheet1 (3)'!$D$22:$J$22</c:f>
              <c:numCache>
                <c:formatCode>General</c:formatCode>
                <c:ptCount val="7"/>
                <c:pt idx="0">
                  <c:v>2003</c:v>
                </c:pt>
                <c:pt idx="1">
                  <c:v>2004</c:v>
                </c:pt>
                <c:pt idx="2">
                  <c:v>2005</c:v>
                </c:pt>
                <c:pt idx="3">
                  <c:v>2006</c:v>
                </c:pt>
                <c:pt idx="4">
                  <c:v>2007</c:v>
                </c:pt>
                <c:pt idx="5">
                  <c:v>2008</c:v>
                </c:pt>
                <c:pt idx="6">
                  <c:v>2009</c:v>
                </c:pt>
              </c:numCache>
            </c:numRef>
          </c:cat>
          <c:val>
            <c:numRef>
              <c:f>'Sheet1 (3)'!$D$23:$J$23</c:f>
              <c:numCache>
                <c:formatCode>General</c:formatCode>
                <c:ptCount val="7"/>
                <c:pt idx="0">
                  <c:v>96</c:v>
                </c:pt>
                <c:pt idx="1">
                  <c:v>140</c:v>
                </c:pt>
                <c:pt idx="2">
                  <c:v>155</c:v>
                </c:pt>
                <c:pt idx="3">
                  <c:v>135</c:v>
                </c:pt>
                <c:pt idx="4">
                  <c:v>160</c:v>
                </c:pt>
                <c:pt idx="5">
                  <c:v>132</c:v>
                </c:pt>
                <c:pt idx="6">
                  <c:v>112</c:v>
                </c:pt>
              </c:numCache>
            </c:numRef>
          </c:val>
        </c:ser>
        <c:dLbls>
          <c:showVal val="1"/>
        </c:dLbls>
        <c:marker val="1"/>
        <c:axId val="56791040"/>
        <c:axId val="56792576"/>
      </c:lineChart>
      <c:catAx>
        <c:axId val="56791040"/>
        <c:scaling>
          <c:orientation val="minMax"/>
        </c:scaling>
        <c:axPos val="b"/>
        <c:numFmt formatCode="General" sourceLinked="1"/>
        <c:majorTickMark val="none"/>
        <c:tickLblPos val="nextTo"/>
        <c:txPr>
          <a:bodyPr rot="-5400000" vert="horz"/>
          <a:lstStyle/>
          <a:p>
            <a:pPr>
              <a:defRPr/>
            </a:pPr>
            <a:endParaRPr lang="en-US"/>
          </a:p>
        </c:txPr>
        <c:crossAx val="56792576"/>
        <c:crosses val="autoZero"/>
        <c:auto val="1"/>
        <c:lblAlgn val="ctr"/>
        <c:lblOffset val="100"/>
      </c:catAx>
      <c:valAx>
        <c:axId val="56792576"/>
        <c:scaling>
          <c:orientation val="minMax"/>
        </c:scaling>
        <c:axPos val="l"/>
        <c:majorGridlines/>
        <c:numFmt formatCode="General" sourceLinked="1"/>
        <c:majorTickMark val="none"/>
        <c:tickLblPos val="nextTo"/>
        <c:crossAx val="56791040"/>
        <c:crosses val="autoZero"/>
        <c:crossBetween val="between"/>
      </c:valAx>
    </c:plotArea>
    <c:plotVisOnly val="1"/>
  </c:chart>
  <c:txPr>
    <a:bodyPr/>
    <a:lstStyle/>
    <a:p>
      <a:pPr>
        <a:defRPr sz="14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5"/>
  <c:chart>
    <c:title>
      <c:tx>
        <c:rich>
          <a:bodyPr/>
          <a:lstStyle/>
          <a:p>
            <a:pPr>
              <a:defRPr/>
            </a:pPr>
            <a:r>
              <a:rPr lang="en-US"/>
              <a:t>Thoracic Surgery</a:t>
            </a:r>
          </a:p>
        </c:rich>
      </c:tx>
      <c:layout/>
    </c:title>
    <c:plotArea>
      <c:layout/>
      <c:lineChart>
        <c:grouping val="standard"/>
        <c:ser>
          <c:idx val="1"/>
          <c:order val="0"/>
          <c:tx>
            <c:v>Adult Cardiac Surgery</c:v>
          </c:tx>
          <c:spPr>
            <a:ln>
              <a:solidFill>
                <a:srgbClr val="FF0000"/>
              </a:solidFill>
            </a:ln>
          </c:spPr>
          <c:marker>
            <c:symbol val="none"/>
          </c:marker>
          <c:dLbls>
            <c:dLblPos val="t"/>
            <c:showVal val="1"/>
          </c:dLbls>
          <c:cat>
            <c:numRef>
              <c:f>'Sheet1 (2)'!$D$22:$J$22</c:f>
              <c:numCache>
                <c:formatCode>General</c:formatCode>
                <c:ptCount val="7"/>
                <c:pt idx="0">
                  <c:v>2003</c:v>
                </c:pt>
                <c:pt idx="1">
                  <c:v>2004</c:v>
                </c:pt>
                <c:pt idx="2">
                  <c:v>2005</c:v>
                </c:pt>
                <c:pt idx="3">
                  <c:v>2006</c:v>
                </c:pt>
                <c:pt idx="4">
                  <c:v>2007</c:v>
                </c:pt>
                <c:pt idx="5">
                  <c:v>2008</c:v>
                </c:pt>
                <c:pt idx="6">
                  <c:v>2009</c:v>
                </c:pt>
              </c:numCache>
            </c:numRef>
          </c:cat>
          <c:val>
            <c:numRef>
              <c:f>'Sheet1 (2)'!$D$23:$J$23</c:f>
              <c:numCache>
                <c:formatCode>General</c:formatCode>
                <c:ptCount val="7"/>
                <c:pt idx="0">
                  <c:v>90</c:v>
                </c:pt>
                <c:pt idx="1">
                  <c:v>132</c:v>
                </c:pt>
                <c:pt idx="2">
                  <c:v>175</c:v>
                </c:pt>
                <c:pt idx="3">
                  <c:v>190</c:v>
                </c:pt>
                <c:pt idx="4">
                  <c:v>240</c:v>
                </c:pt>
                <c:pt idx="5">
                  <c:v>236</c:v>
                </c:pt>
                <c:pt idx="6">
                  <c:v>244</c:v>
                </c:pt>
              </c:numCache>
            </c:numRef>
          </c:val>
        </c:ser>
        <c:dLbls>
          <c:showVal val="1"/>
        </c:dLbls>
        <c:marker val="1"/>
        <c:axId val="56816768"/>
        <c:axId val="56818304"/>
      </c:lineChart>
      <c:catAx>
        <c:axId val="56816768"/>
        <c:scaling>
          <c:orientation val="minMax"/>
        </c:scaling>
        <c:axPos val="b"/>
        <c:numFmt formatCode="General" sourceLinked="1"/>
        <c:majorTickMark val="none"/>
        <c:tickLblPos val="nextTo"/>
        <c:txPr>
          <a:bodyPr rot="-5400000" vert="horz"/>
          <a:lstStyle/>
          <a:p>
            <a:pPr>
              <a:defRPr/>
            </a:pPr>
            <a:endParaRPr lang="en-US"/>
          </a:p>
        </c:txPr>
        <c:crossAx val="56818304"/>
        <c:crosses val="autoZero"/>
        <c:auto val="1"/>
        <c:lblAlgn val="ctr"/>
        <c:lblOffset val="100"/>
      </c:catAx>
      <c:valAx>
        <c:axId val="56818304"/>
        <c:scaling>
          <c:orientation val="minMax"/>
        </c:scaling>
        <c:axPos val="l"/>
        <c:majorGridlines/>
        <c:numFmt formatCode="General" sourceLinked="1"/>
        <c:majorTickMark val="none"/>
        <c:tickLblPos val="nextTo"/>
        <c:crossAx val="56816768"/>
        <c:crosses val="autoZero"/>
        <c:crossBetween val="between"/>
      </c:valAx>
    </c:plotArea>
    <c:plotVisOnly val="1"/>
  </c:chart>
  <c:txPr>
    <a:bodyPr/>
    <a:lstStyle/>
    <a:p>
      <a:pPr>
        <a:defRPr sz="14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lineChart>
        <c:grouping val="standard"/>
        <c:ser>
          <c:idx val="0"/>
          <c:order val="0"/>
          <c:tx>
            <c:v>Stats SA</c:v>
          </c:tx>
          <c:cat>
            <c:numRef>
              <c:f>'annual mortality RSA'!$A$2:$A$10</c:f>
              <c:numCache>
                <c:formatCode>General</c:formatCode>
                <c:ptCount val="9"/>
                <c:pt idx="0">
                  <c:v>1997</c:v>
                </c:pt>
                <c:pt idx="1">
                  <c:v>1998</c:v>
                </c:pt>
                <c:pt idx="2">
                  <c:v>1999</c:v>
                </c:pt>
                <c:pt idx="3">
                  <c:v>2000</c:v>
                </c:pt>
                <c:pt idx="4">
                  <c:v>2001</c:v>
                </c:pt>
                <c:pt idx="5">
                  <c:v>2002</c:v>
                </c:pt>
                <c:pt idx="6">
                  <c:v>2003</c:v>
                </c:pt>
                <c:pt idx="7">
                  <c:v>2004</c:v>
                </c:pt>
                <c:pt idx="8">
                  <c:v>2005</c:v>
                </c:pt>
              </c:numCache>
            </c:numRef>
          </c:cat>
          <c:val>
            <c:numRef>
              <c:f>'annual mortality RSA'!$B$2:$B$10</c:f>
              <c:numCache>
                <c:formatCode>General</c:formatCode>
                <c:ptCount val="9"/>
                <c:pt idx="0">
                  <c:v>316507</c:v>
                </c:pt>
                <c:pt idx="1">
                  <c:v>365053</c:v>
                </c:pt>
                <c:pt idx="2">
                  <c:v>380982</c:v>
                </c:pt>
                <c:pt idx="3">
                  <c:v>414530</c:v>
                </c:pt>
                <c:pt idx="4">
                  <c:v>453404</c:v>
                </c:pt>
                <c:pt idx="5">
                  <c:v>499925</c:v>
                </c:pt>
                <c:pt idx="6">
                  <c:v>553718</c:v>
                </c:pt>
                <c:pt idx="7">
                  <c:v>572350</c:v>
                </c:pt>
                <c:pt idx="8">
                  <c:v>591213</c:v>
                </c:pt>
              </c:numCache>
            </c:numRef>
          </c:val>
        </c:ser>
        <c:ser>
          <c:idx val="1"/>
          <c:order val="1"/>
          <c:tx>
            <c:v>BOD Unit </c:v>
          </c:tx>
          <c:cat>
            <c:numRef>
              <c:f>'annual mortality RSA'!$A$2:$A$10</c:f>
              <c:numCache>
                <c:formatCode>General</c:formatCode>
                <c:ptCount val="9"/>
                <c:pt idx="0">
                  <c:v>1997</c:v>
                </c:pt>
                <c:pt idx="1">
                  <c:v>1998</c:v>
                </c:pt>
                <c:pt idx="2">
                  <c:v>1999</c:v>
                </c:pt>
                <c:pt idx="3">
                  <c:v>2000</c:v>
                </c:pt>
                <c:pt idx="4">
                  <c:v>2001</c:v>
                </c:pt>
                <c:pt idx="5">
                  <c:v>2002</c:v>
                </c:pt>
                <c:pt idx="6">
                  <c:v>2003</c:v>
                </c:pt>
                <c:pt idx="7">
                  <c:v>2004</c:v>
                </c:pt>
                <c:pt idx="8">
                  <c:v>2005</c:v>
                </c:pt>
              </c:numCache>
            </c:numRef>
          </c:cat>
          <c:val>
            <c:numRef>
              <c:f>'annual mortality RSA'!$C$2:$C$10</c:f>
              <c:numCache>
                <c:formatCode>General</c:formatCode>
                <c:ptCount val="9"/>
                <c:pt idx="3">
                  <c:v>556585</c:v>
                </c:pt>
              </c:numCache>
            </c:numRef>
          </c:val>
        </c:ser>
        <c:marker val="1"/>
        <c:axId val="56704000"/>
        <c:axId val="57283328"/>
      </c:lineChart>
      <c:catAx>
        <c:axId val="56704000"/>
        <c:scaling>
          <c:orientation val="minMax"/>
        </c:scaling>
        <c:axPos val="b"/>
        <c:numFmt formatCode="General" sourceLinked="1"/>
        <c:majorTickMark val="none"/>
        <c:tickLblPos val="nextTo"/>
        <c:txPr>
          <a:bodyPr rot="-5400000" vert="horz"/>
          <a:lstStyle/>
          <a:p>
            <a:pPr>
              <a:defRPr/>
            </a:pPr>
            <a:endParaRPr lang="en-US"/>
          </a:p>
        </c:txPr>
        <c:crossAx val="57283328"/>
        <c:crosses val="autoZero"/>
        <c:auto val="1"/>
        <c:lblAlgn val="ctr"/>
        <c:lblOffset val="100"/>
        <c:tickMarkSkip val="1"/>
      </c:catAx>
      <c:valAx>
        <c:axId val="57283328"/>
        <c:scaling>
          <c:orientation val="minMax"/>
        </c:scaling>
        <c:axPos val="l"/>
        <c:majorGridlines/>
        <c:title>
          <c:tx>
            <c:rich>
              <a:bodyPr/>
              <a:lstStyle/>
              <a:p>
                <a:pPr>
                  <a:defRPr/>
                </a:pPr>
                <a:r>
                  <a:rPr lang="en-ZA"/>
                  <a:t>Deaths
</a:t>
                </a:r>
              </a:p>
            </c:rich>
          </c:tx>
          <c:layout/>
        </c:title>
        <c:numFmt formatCode="General" sourceLinked="1"/>
        <c:majorTickMark val="none"/>
        <c:tickLblPos val="nextTo"/>
        <c:txPr>
          <a:bodyPr rot="0" vert="horz"/>
          <a:lstStyle/>
          <a:p>
            <a:pPr>
              <a:defRPr/>
            </a:pPr>
            <a:endParaRPr lang="en-US"/>
          </a:p>
        </c:txPr>
        <c:crossAx val="56704000"/>
        <c:crosses val="autoZero"/>
        <c:crossBetween val="between"/>
      </c:valAx>
    </c:plotArea>
    <c:legend>
      <c:legendPos val="r"/>
      <c:layout/>
    </c:legend>
    <c:plotVisOnly val="1"/>
    <c:dispBlanksAs val="gap"/>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Population</a:t>
            </a:r>
            <a:r>
              <a:rPr lang="en-US" baseline="0"/>
              <a:t> distributions:  Male</a:t>
            </a:r>
            <a:endParaRPr lang="en-US"/>
          </a:p>
        </c:rich>
      </c:tx>
      <c:layout/>
    </c:title>
    <c:plotArea>
      <c:layout>
        <c:manualLayout>
          <c:layoutTarget val="inner"/>
          <c:xMode val="edge"/>
          <c:yMode val="edge"/>
          <c:x val="0.15188976377952756"/>
          <c:y val="0.11657968626014771"/>
          <c:w val="0.81328802060119865"/>
          <c:h val="0.55925044253189626"/>
        </c:manualLayout>
      </c:layout>
      <c:lineChart>
        <c:grouping val="standard"/>
        <c:ser>
          <c:idx val="0"/>
          <c:order val="0"/>
          <c:tx>
            <c:v>Medscheme</c:v>
          </c:tx>
          <c:marker>
            <c:symbol val="diamond"/>
            <c:size val="4"/>
          </c:marker>
          <c:cat>
            <c:strRef>
              <c:f>Sheet1!$A$78:$A$94</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Sheet1!$B$78:$B$94</c:f>
              <c:numCache>
                <c:formatCode>0.00</c:formatCode>
                <c:ptCount val="17"/>
                <c:pt idx="0">
                  <c:v>4.7216112793755372</c:v>
                </c:pt>
                <c:pt idx="1">
                  <c:v>4.7012895664126333</c:v>
                </c:pt>
                <c:pt idx="2">
                  <c:v>5.1872859564964973</c:v>
                </c:pt>
                <c:pt idx="3">
                  <c:v>5.0333358579249765</c:v>
                </c:pt>
                <c:pt idx="4">
                  <c:v>2.5960050961756815</c:v>
                </c:pt>
                <c:pt idx="5">
                  <c:v>2.1556013314846325</c:v>
                </c:pt>
                <c:pt idx="6">
                  <c:v>3.1084722046209032</c:v>
                </c:pt>
                <c:pt idx="7">
                  <c:v>3.5995677699132171</c:v>
                </c:pt>
                <c:pt idx="8">
                  <c:v>3.7809634291653342</c:v>
                </c:pt>
                <c:pt idx="9">
                  <c:v>3.5479761148634208</c:v>
                </c:pt>
                <c:pt idx="10">
                  <c:v>2.7546044427314023</c:v>
                </c:pt>
                <c:pt idx="11">
                  <c:v>2.0686903893295261</c:v>
                </c:pt>
                <c:pt idx="12">
                  <c:v>1.3356839531205829</c:v>
                </c:pt>
                <c:pt idx="13">
                  <c:v>0.85043744174379787</c:v>
                </c:pt>
                <c:pt idx="14">
                  <c:v>0.54013763273790449</c:v>
                </c:pt>
                <c:pt idx="15">
                  <c:v>0.31989825645701808</c:v>
                </c:pt>
                <c:pt idx="16">
                  <c:v>0.20756642613057341</c:v>
                </c:pt>
              </c:numCache>
            </c:numRef>
          </c:val>
        </c:ser>
        <c:ser>
          <c:idx val="1"/>
          <c:order val="1"/>
          <c:tx>
            <c:v>FS population</c:v>
          </c:tx>
          <c:marker>
            <c:symbol val="diamond"/>
            <c:size val="4"/>
          </c:marker>
          <c:cat>
            <c:strRef>
              <c:f>Sheet1!$A$78:$A$94</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Sheet1!$F$78:$F$94</c:f>
              <c:numCache>
                <c:formatCode>0.00</c:formatCode>
                <c:ptCount val="17"/>
                <c:pt idx="0">
                  <c:v>5.5747280973724127</c:v>
                </c:pt>
                <c:pt idx="1">
                  <c:v>5.6230102194682035</c:v>
                </c:pt>
                <c:pt idx="2">
                  <c:v>5.6824343697400037</c:v>
                </c:pt>
                <c:pt idx="3">
                  <c:v>5.8198527172435508</c:v>
                </c:pt>
                <c:pt idx="4">
                  <c:v>5.4484517780448574</c:v>
                </c:pt>
                <c:pt idx="5">
                  <c:v>4.8207841907990616</c:v>
                </c:pt>
                <c:pt idx="6">
                  <c:v>4.2822528289609485</c:v>
                </c:pt>
                <c:pt idx="7">
                  <c:v>3.3648925091401773</c:v>
                </c:pt>
                <c:pt idx="8">
                  <c:v>2.8969273257498167</c:v>
                </c:pt>
                <c:pt idx="9">
                  <c:v>2.6778007716226053</c:v>
                </c:pt>
                <c:pt idx="10">
                  <c:v>2.2395476633681208</c:v>
                </c:pt>
                <c:pt idx="11">
                  <c:v>1.7233003578819392</c:v>
                </c:pt>
                <c:pt idx="12">
                  <c:v>1.5153158319306761</c:v>
                </c:pt>
                <c:pt idx="13">
                  <c:v>1.0473506485403199</c:v>
                </c:pt>
                <c:pt idx="14">
                  <c:v>0.73537385961342006</c:v>
                </c:pt>
                <c:pt idx="15">
                  <c:v>0.38254296737466048</c:v>
                </c:pt>
                <c:pt idx="16">
                  <c:v>0.28226471379100831</c:v>
                </c:pt>
              </c:numCache>
            </c:numRef>
          </c:val>
        </c:ser>
        <c:marker val="1"/>
        <c:axId val="57325056"/>
        <c:axId val="57326976"/>
      </c:lineChart>
      <c:catAx>
        <c:axId val="57325056"/>
        <c:scaling>
          <c:orientation val="minMax"/>
        </c:scaling>
        <c:axPos val="b"/>
        <c:title>
          <c:tx>
            <c:rich>
              <a:bodyPr/>
              <a:lstStyle/>
              <a:p>
                <a:pPr>
                  <a:defRPr/>
                </a:pPr>
                <a:r>
                  <a:rPr lang="en-US"/>
                  <a:t>Age groups</a:t>
                </a:r>
              </a:p>
            </c:rich>
          </c:tx>
          <c:layout/>
        </c:title>
        <c:majorTickMark val="none"/>
        <c:tickLblPos val="nextTo"/>
        <c:txPr>
          <a:bodyPr rot="-5400000"/>
          <a:lstStyle/>
          <a:p>
            <a:pPr>
              <a:defRPr/>
            </a:pPr>
            <a:endParaRPr lang="en-US"/>
          </a:p>
        </c:txPr>
        <c:crossAx val="57326976"/>
        <c:crosses val="autoZero"/>
        <c:auto val="1"/>
        <c:lblAlgn val="ctr"/>
        <c:lblOffset val="100"/>
      </c:catAx>
      <c:valAx>
        <c:axId val="57326976"/>
        <c:scaling>
          <c:orientation val="minMax"/>
        </c:scaling>
        <c:axPos val="l"/>
        <c:majorGridlines/>
        <c:title>
          <c:tx>
            <c:rich>
              <a:bodyPr/>
              <a:lstStyle/>
              <a:p>
                <a:pPr>
                  <a:defRPr/>
                </a:pPr>
                <a:r>
                  <a:rPr lang="en-US"/>
                  <a:t>Percentage of total population</a:t>
                </a:r>
              </a:p>
            </c:rich>
          </c:tx>
          <c:layout/>
        </c:title>
        <c:numFmt formatCode="0.00" sourceLinked="1"/>
        <c:tickLblPos val="nextTo"/>
        <c:crossAx val="57325056"/>
        <c:crosses val="autoZero"/>
        <c:crossBetween val="between"/>
      </c:valAx>
    </c:plotArea>
    <c:legend>
      <c:legendPos val="b"/>
      <c:layout/>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Population distributions:</a:t>
            </a:r>
            <a:r>
              <a:rPr lang="en-US" baseline="0"/>
              <a:t>  Female</a:t>
            </a:r>
            <a:endParaRPr lang="en-US"/>
          </a:p>
        </c:rich>
      </c:tx>
      <c:layout/>
    </c:title>
    <c:plotArea>
      <c:layout>
        <c:manualLayout>
          <c:layoutTarget val="inner"/>
          <c:xMode val="edge"/>
          <c:yMode val="edge"/>
          <c:x val="0.17531941761996744"/>
          <c:y val="0.14243493857938733"/>
          <c:w val="0.77772619224484141"/>
          <c:h val="0.54412624754194128"/>
        </c:manualLayout>
      </c:layout>
      <c:lineChart>
        <c:grouping val="stacked"/>
        <c:ser>
          <c:idx val="0"/>
          <c:order val="0"/>
          <c:tx>
            <c:v>Medscheme</c:v>
          </c:tx>
          <c:marker>
            <c:symbol val="diamond"/>
            <c:size val="4"/>
          </c:marker>
          <c:cat>
            <c:strRef>
              <c:f>Sheet1!$A$78:$A$94</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Sheet1!$D$78:$D$94</c:f>
              <c:numCache>
                <c:formatCode>0.00</c:formatCode>
                <c:ptCount val="17"/>
                <c:pt idx="0">
                  <c:v>4.5271677306195715</c:v>
                </c:pt>
                <c:pt idx="1">
                  <c:v>4.5379659840020894</c:v>
                </c:pt>
                <c:pt idx="2">
                  <c:v>5.0175134172047668</c:v>
                </c:pt>
                <c:pt idx="3">
                  <c:v>5.005740321502997</c:v>
                </c:pt>
                <c:pt idx="4">
                  <c:v>3.012262766497519</c:v>
                </c:pt>
                <c:pt idx="5">
                  <c:v>3.0999985752304582</c:v>
                </c:pt>
                <c:pt idx="6">
                  <c:v>4.3363235996577574</c:v>
                </c:pt>
                <c:pt idx="7">
                  <c:v>4.9894679535585134</c:v>
                </c:pt>
                <c:pt idx="8">
                  <c:v>4.9873682931785934</c:v>
                </c:pt>
                <c:pt idx="9">
                  <c:v>4.4349326496439208</c:v>
                </c:pt>
                <c:pt idx="10">
                  <c:v>3.3301363504453212</c:v>
                </c:pt>
                <c:pt idx="11">
                  <c:v>2.3991619355569238</c:v>
                </c:pt>
                <c:pt idx="12">
                  <c:v>1.4400670691515705</c:v>
                </c:pt>
                <c:pt idx="13">
                  <c:v>0.96096956317315674</c:v>
                </c:pt>
                <c:pt idx="14">
                  <c:v>0.63117290778216628</c:v>
                </c:pt>
                <c:pt idx="15">
                  <c:v>0.40785902880209135</c:v>
                </c:pt>
                <c:pt idx="16">
                  <c:v>0.35994177941717931</c:v>
                </c:pt>
              </c:numCache>
            </c:numRef>
          </c:val>
        </c:ser>
        <c:ser>
          <c:idx val="1"/>
          <c:order val="1"/>
          <c:tx>
            <c:v>FS population</c:v>
          </c:tx>
          <c:marker>
            <c:symbol val="diamond"/>
            <c:size val="4"/>
          </c:marker>
          <c:cat>
            <c:strRef>
              <c:f>Sheet1!$A$78:$A$94</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Sheet1!$G$78:$G$94</c:f>
              <c:numCache>
                <c:formatCode>0.00</c:formatCode>
                <c:ptCount val="17"/>
                <c:pt idx="0">
                  <c:v>5.5153039471006213</c:v>
                </c:pt>
                <c:pt idx="1">
                  <c:v>5.5598720598044684</c:v>
                </c:pt>
                <c:pt idx="2">
                  <c:v>5.6155822006842655</c:v>
                </c:pt>
                <c:pt idx="3">
                  <c:v>5.7010044166999689</c:v>
                </c:pt>
                <c:pt idx="4">
                  <c:v>5.3556015432451805</c:v>
                </c:pt>
                <c:pt idx="5">
                  <c:v>4.8133561720150855</c:v>
                </c:pt>
                <c:pt idx="6">
                  <c:v>4.4345272140324186</c:v>
                </c:pt>
                <c:pt idx="7">
                  <c:v>3.5728770350914463</c:v>
                </c:pt>
                <c:pt idx="8">
                  <c:v>3.1234818986610429</c:v>
                </c:pt>
                <c:pt idx="9">
                  <c:v>2.8226471379100708</c:v>
                </c:pt>
                <c:pt idx="10">
                  <c:v>2.4289621423594658</c:v>
                </c:pt>
                <c:pt idx="11">
                  <c:v>1.968424977753084</c:v>
                </c:pt>
                <c:pt idx="12">
                  <c:v>1.69358828274605</c:v>
                </c:pt>
                <c:pt idx="13">
                  <c:v>1.2256230993556858</c:v>
                </c:pt>
                <c:pt idx="14">
                  <c:v>0.9545004137406462</c:v>
                </c:pt>
                <c:pt idx="15">
                  <c:v>0.50139126791823829</c:v>
                </c:pt>
                <c:pt idx="16">
                  <c:v>0.4865352303502905</c:v>
                </c:pt>
              </c:numCache>
            </c:numRef>
          </c:val>
        </c:ser>
        <c:marker val="1"/>
        <c:axId val="57364864"/>
        <c:axId val="57366784"/>
      </c:lineChart>
      <c:catAx>
        <c:axId val="57364864"/>
        <c:scaling>
          <c:orientation val="minMax"/>
        </c:scaling>
        <c:axPos val="b"/>
        <c:title>
          <c:tx>
            <c:rich>
              <a:bodyPr/>
              <a:lstStyle/>
              <a:p>
                <a:pPr>
                  <a:defRPr/>
                </a:pPr>
                <a:r>
                  <a:rPr lang="en-US"/>
                  <a:t>Age groups</a:t>
                </a:r>
              </a:p>
            </c:rich>
          </c:tx>
          <c:layout/>
        </c:title>
        <c:majorTickMark val="none"/>
        <c:tickLblPos val="nextTo"/>
        <c:txPr>
          <a:bodyPr rot="-5400000"/>
          <a:lstStyle/>
          <a:p>
            <a:pPr>
              <a:defRPr/>
            </a:pPr>
            <a:endParaRPr lang="en-US"/>
          </a:p>
        </c:txPr>
        <c:crossAx val="57366784"/>
        <c:crosses val="autoZero"/>
        <c:auto val="1"/>
        <c:lblAlgn val="ctr"/>
        <c:lblOffset val="100"/>
      </c:catAx>
      <c:valAx>
        <c:axId val="57366784"/>
        <c:scaling>
          <c:orientation val="minMax"/>
        </c:scaling>
        <c:axPos val="l"/>
        <c:majorGridlines/>
        <c:title>
          <c:tx>
            <c:rich>
              <a:bodyPr/>
              <a:lstStyle/>
              <a:p>
                <a:pPr>
                  <a:defRPr/>
                </a:pPr>
                <a:r>
                  <a:rPr lang="en-US"/>
                  <a:t>Percentage of total population</a:t>
                </a:r>
              </a:p>
            </c:rich>
          </c:tx>
          <c:layout/>
        </c:title>
        <c:numFmt formatCode="0.00" sourceLinked="1"/>
        <c:tickLblPos val="nextTo"/>
        <c:crossAx val="57364864"/>
        <c:crosses val="autoZero"/>
        <c:crossBetween val="between"/>
      </c:valAx>
    </c:plotArea>
    <c:legend>
      <c:legendPos val="b"/>
      <c:layout/>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Medscheme admissions</a:t>
            </a:r>
          </a:p>
        </c:rich>
      </c:tx>
      <c:layout/>
    </c:title>
    <c:plotArea>
      <c:layout>
        <c:manualLayout>
          <c:layoutTarget val="inner"/>
          <c:xMode val="edge"/>
          <c:yMode val="edge"/>
          <c:x val="0.18821249938097501"/>
          <c:y val="0.1326321798427679"/>
          <c:w val="0.7590367949289355"/>
          <c:h val="0.57221943001805664"/>
        </c:manualLayout>
      </c:layout>
      <c:barChart>
        <c:barDir val="col"/>
        <c:grouping val="stacked"/>
        <c:ser>
          <c:idx val="0"/>
          <c:order val="0"/>
          <c:tx>
            <c:strRef>
              <c:f>Sheet1!$C$105:$C$106</c:f>
              <c:strCache>
                <c:ptCount val="1"/>
                <c:pt idx="0">
                  <c:v>  Male</c:v>
                </c:pt>
              </c:strCache>
            </c:strRef>
          </c:tx>
          <c:cat>
            <c:strRef>
              <c:f>Sheet1!$B$107:$B$123</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Sheet1!$C$107:$C$123</c:f>
              <c:numCache>
                <c:formatCode>General</c:formatCode>
                <c:ptCount val="17"/>
                <c:pt idx="0">
                  <c:v>14704</c:v>
                </c:pt>
                <c:pt idx="1">
                  <c:v>8799</c:v>
                </c:pt>
                <c:pt idx="2">
                  <c:v>5345</c:v>
                </c:pt>
                <c:pt idx="3">
                  <c:v>5635</c:v>
                </c:pt>
                <c:pt idx="4">
                  <c:v>5261</c:v>
                </c:pt>
                <c:pt idx="5">
                  <c:v>3875</c:v>
                </c:pt>
                <c:pt idx="6">
                  <c:v>6201</c:v>
                </c:pt>
                <c:pt idx="7">
                  <c:v>9008</c:v>
                </c:pt>
                <c:pt idx="8">
                  <c:v>9688</c:v>
                </c:pt>
                <c:pt idx="9">
                  <c:v>10264</c:v>
                </c:pt>
                <c:pt idx="10">
                  <c:v>9393</c:v>
                </c:pt>
                <c:pt idx="11">
                  <c:v>9095</c:v>
                </c:pt>
                <c:pt idx="12">
                  <c:v>7618</c:v>
                </c:pt>
                <c:pt idx="13">
                  <c:v>6373</c:v>
                </c:pt>
                <c:pt idx="14">
                  <c:v>5305</c:v>
                </c:pt>
                <c:pt idx="15">
                  <c:v>3764</c:v>
                </c:pt>
                <c:pt idx="16">
                  <c:v>3429</c:v>
                </c:pt>
              </c:numCache>
            </c:numRef>
          </c:val>
        </c:ser>
        <c:ser>
          <c:idx val="1"/>
          <c:order val="1"/>
          <c:tx>
            <c:strRef>
              <c:f>Sheet1!$D$105:$D$106</c:f>
              <c:strCache>
                <c:ptCount val="1"/>
                <c:pt idx="0">
                  <c:v>  Female</c:v>
                </c:pt>
              </c:strCache>
            </c:strRef>
          </c:tx>
          <c:cat>
            <c:strRef>
              <c:f>Sheet1!$B$107:$B$123</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Sheet1!$D$107:$D$123</c:f>
              <c:numCache>
                <c:formatCode>General</c:formatCode>
                <c:ptCount val="17"/>
                <c:pt idx="0">
                  <c:v>11175</c:v>
                </c:pt>
                <c:pt idx="1">
                  <c:v>6407</c:v>
                </c:pt>
                <c:pt idx="2">
                  <c:v>3933</c:v>
                </c:pt>
                <c:pt idx="3">
                  <c:v>6105</c:v>
                </c:pt>
                <c:pt idx="4">
                  <c:v>9873</c:v>
                </c:pt>
                <c:pt idx="5">
                  <c:v>14033</c:v>
                </c:pt>
                <c:pt idx="6">
                  <c:v>20514</c:v>
                </c:pt>
                <c:pt idx="7">
                  <c:v>21595</c:v>
                </c:pt>
                <c:pt idx="8">
                  <c:v>17920</c:v>
                </c:pt>
                <c:pt idx="9">
                  <c:v>15701</c:v>
                </c:pt>
                <c:pt idx="10">
                  <c:v>12718</c:v>
                </c:pt>
                <c:pt idx="11">
                  <c:v>10564</c:v>
                </c:pt>
                <c:pt idx="12">
                  <c:v>8217</c:v>
                </c:pt>
                <c:pt idx="13">
                  <c:v>6297</c:v>
                </c:pt>
                <c:pt idx="14">
                  <c:v>5204</c:v>
                </c:pt>
                <c:pt idx="15">
                  <c:v>3761</c:v>
                </c:pt>
                <c:pt idx="16">
                  <c:v>4456</c:v>
                </c:pt>
              </c:numCache>
            </c:numRef>
          </c:val>
        </c:ser>
        <c:gapWidth val="149"/>
        <c:overlap val="100"/>
        <c:serLines/>
        <c:axId val="57395840"/>
        <c:axId val="57479936"/>
      </c:barChart>
      <c:catAx>
        <c:axId val="57395840"/>
        <c:scaling>
          <c:orientation val="minMax"/>
        </c:scaling>
        <c:axPos val="b"/>
        <c:title>
          <c:tx>
            <c:rich>
              <a:bodyPr/>
              <a:lstStyle/>
              <a:p>
                <a:pPr>
                  <a:defRPr/>
                </a:pPr>
                <a:r>
                  <a:rPr lang="en-US"/>
                  <a:t>Age group</a:t>
                </a:r>
              </a:p>
            </c:rich>
          </c:tx>
          <c:layout/>
        </c:title>
        <c:majorTickMark val="none"/>
        <c:tickLblPos val="nextTo"/>
        <c:crossAx val="57479936"/>
        <c:crosses val="autoZero"/>
        <c:auto val="1"/>
        <c:lblAlgn val="ctr"/>
        <c:lblOffset val="100"/>
      </c:catAx>
      <c:valAx>
        <c:axId val="57479936"/>
        <c:scaling>
          <c:orientation val="minMax"/>
        </c:scaling>
        <c:axPos val="l"/>
        <c:majorGridlines/>
        <c:title>
          <c:tx>
            <c:rich>
              <a:bodyPr/>
              <a:lstStyle/>
              <a:p>
                <a:pPr>
                  <a:defRPr/>
                </a:pPr>
                <a:r>
                  <a:rPr lang="en-US"/>
                  <a:t>Number of admissions</a:t>
                </a:r>
              </a:p>
            </c:rich>
          </c:tx>
          <c:layout/>
        </c:title>
        <c:numFmt formatCode="General" sourceLinked="1"/>
        <c:tickLblPos val="nextTo"/>
        <c:crossAx val="57395840"/>
        <c:crosses val="autoZero"/>
        <c:crossBetween val="between"/>
      </c:valAx>
    </c:plotArea>
    <c:legend>
      <c:legendPos val="b"/>
      <c:layout>
        <c:manualLayout>
          <c:xMode val="edge"/>
          <c:yMode val="edge"/>
          <c:x val="0.41590130243153473"/>
          <c:y val="0.92681049314809139"/>
          <c:w val="0.30656217501114408"/>
          <c:h val="5.0741245564756045E-2"/>
        </c:manualLayout>
      </c:layout>
    </c:legend>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a:t>Expected hospital admissions for the FS</a:t>
            </a:r>
          </a:p>
        </c:rich>
      </c:tx>
      <c:layout/>
    </c:title>
    <c:plotArea>
      <c:layout>
        <c:manualLayout>
          <c:layoutTarget val="inner"/>
          <c:xMode val="edge"/>
          <c:yMode val="edge"/>
          <c:x val="0.19450180755707441"/>
          <c:y val="0.16647896757712524"/>
          <c:w val="0.77612415193384099"/>
          <c:h val="0.53881549628222769"/>
        </c:manualLayout>
      </c:layout>
      <c:barChart>
        <c:barDir val="col"/>
        <c:grouping val="stacked"/>
        <c:ser>
          <c:idx val="0"/>
          <c:order val="0"/>
          <c:tx>
            <c:strRef>
              <c:f>Sheet1!$E$105:$E$106</c:f>
              <c:strCache>
                <c:ptCount val="1"/>
                <c:pt idx="0">
                  <c:v>  Male</c:v>
                </c:pt>
              </c:strCache>
            </c:strRef>
          </c:tx>
          <c:cat>
            <c:strRef>
              <c:f>Sheet1!$B$107:$B$123</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Sheet1!$E$107:$E$123</c:f>
              <c:numCache>
                <c:formatCode>General</c:formatCode>
                <c:ptCount val="17"/>
                <c:pt idx="0">
                  <c:v>31897.626681489714</c:v>
                </c:pt>
                <c:pt idx="1">
                  <c:v>19336.354770791462</c:v>
                </c:pt>
                <c:pt idx="2">
                  <c:v>10757.995663173067</c:v>
                </c:pt>
                <c:pt idx="3">
                  <c:v>11971.247802508906</c:v>
                </c:pt>
                <c:pt idx="4">
                  <c:v>20287.348479158845</c:v>
                </c:pt>
                <c:pt idx="5">
                  <c:v>15922.467473735473</c:v>
                </c:pt>
                <c:pt idx="6">
                  <c:v>15695.547318650037</c:v>
                </c:pt>
                <c:pt idx="7">
                  <c:v>15471.721344943962</c:v>
                </c:pt>
                <c:pt idx="8">
                  <c:v>13638.250728863</c:v>
                </c:pt>
                <c:pt idx="9">
                  <c:v>14233.235490552526</c:v>
                </c:pt>
                <c:pt idx="10">
                  <c:v>14031.199678771714</c:v>
                </c:pt>
                <c:pt idx="11">
                  <c:v>13920.588683075361</c:v>
                </c:pt>
                <c:pt idx="12">
                  <c:v>15879.244554233148</c:v>
                </c:pt>
                <c:pt idx="13">
                  <c:v>14420.591305881315</c:v>
                </c:pt>
                <c:pt idx="14">
                  <c:v>13270.23323615168</c:v>
                </c:pt>
                <c:pt idx="15">
                  <c:v>8270.0356305671994</c:v>
                </c:pt>
                <c:pt idx="16">
                  <c:v>8567.5447976878604</c:v>
                </c:pt>
              </c:numCache>
            </c:numRef>
          </c:val>
        </c:ser>
        <c:ser>
          <c:idx val="1"/>
          <c:order val="1"/>
          <c:tx>
            <c:strRef>
              <c:f>Sheet1!$F$105:$F$106</c:f>
              <c:strCache>
                <c:ptCount val="1"/>
                <c:pt idx="0">
                  <c:v>  Female</c:v>
                </c:pt>
              </c:strCache>
            </c:strRef>
          </c:tx>
          <c:cat>
            <c:strRef>
              <c:f>Sheet1!$B$107:$B$123</c:f>
              <c:strCache>
                <c:ptCount val="17"/>
                <c:pt idx="0">
                  <c:v>0 - 4 Years</c:v>
                </c:pt>
                <c:pt idx="1">
                  <c:v>5 - 9 Years</c:v>
                </c:pt>
                <c:pt idx="2">
                  <c:v>10 - 14 Years</c:v>
                </c:pt>
                <c:pt idx="3">
                  <c:v>15 - 19 Years</c:v>
                </c:pt>
                <c:pt idx="4">
                  <c:v>20 - 24 Years</c:v>
                </c:pt>
                <c:pt idx="5">
                  <c:v>25 - 29 Years</c:v>
                </c:pt>
                <c:pt idx="6">
                  <c:v>30 - 34 Years</c:v>
                </c:pt>
                <c:pt idx="7">
                  <c:v>35 - 39 Years</c:v>
                </c:pt>
                <c:pt idx="8">
                  <c:v>40 - 44 Years</c:v>
                </c:pt>
                <c:pt idx="9">
                  <c:v>45 - 49 Years</c:v>
                </c:pt>
                <c:pt idx="10">
                  <c:v>50 - 54 Years</c:v>
                </c:pt>
                <c:pt idx="11">
                  <c:v>55 - 59 Years</c:v>
                </c:pt>
                <c:pt idx="12">
                  <c:v>60 - 64 Years</c:v>
                </c:pt>
                <c:pt idx="13">
                  <c:v>65 - 69 Years</c:v>
                </c:pt>
                <c:pt idx="14">
                  <c:v>70 - 74 Years</c:v>
                </c:pt>
                <c:pt idx="15">
                  <c:v>75 - 79 Years</c:v>
                </c:pt>
                <c:pt idx="16">
                  <c:v>80+ Years</c:v>
                </c:pt>
              </c:strCache>
            </c:strRef>
          </c:cat>
          <c:val>
            <c:numRef>
              <c:f>Sheet1!$F$107:$F$123</c:f>
              <c:numCache>
                <c:formatCode>General</c:formatCode>
                <c:ptCount val="17"/>
                <c:pt idx="0">
                  <c:v>25013.808139534885</c:v>
                </c:pt>
                <c:pt idx="1">
                  <c:v>14422.737606583381</c:v>
                </c:pt>
                <c:pt idx="2">
                  <c:v>8087.5989897027393</c:v>
                </c:pt>
                <c:pt idx="3">
                  <c:v>12774.918731461785</c:v>
                </c:pt>
                <c:pt idx="4">
                  <c:v>32251.8</c:v>
                </c:pt>
                <c:pt idx="5">
                  <c:v>40033.766037735826</c:v>
                </c:pt>
                <c:pt idx="6">
                  <c:v>38544.765524754876</c:v>
                </c:pt>
                <c:pt idx="7">
                  <c:v>28412.304281828157</c:v>
                </c:pt>
                <c:pt idx="8">
                  <c:v>20620.2998090484</c:v>
                </c:pt>
                <c:pt idx="9">
                  <c:v>18360.575563896964</c:v>
                </c:pt>
                <c:pt idx="10">
                  <c:v>17043.821117341082</c:v>
                </c:pt>
                <c:pt idx="11">
                  <c:v>15924.914671500906</c:v>
                </c:pt>
                <c:pt idx="12">
                  <c:v>17755.292230785253</c:v>
                </c:pt>
                <c:pt idx="13">
                  <c:v>14756.060085836914</c:v>
                </c:pt>
                <c:pt idx="14">
                  <c:v>14459.53997861471</c:v>
                </c:pt>
                <c:pt idx="15">
                  <c:v>8494.9227799227792</c:v>
                </c:pt>
                <c:pt idx="16">
                  <c:v>11066.661666666667</c:v>
                </c:pt>
              </c:numCache>
            </c:numRef>
          </c:val>
        </c:ser>
        <c:overlap val="100"/>
        <c:serLines/>
        <c:axId val="57509760"/>
        <c:axId val="57516032"/>
      </c:barChart>
      <c:catAx>
        <c:axId val="57509760"/>
        <c:scaling>
          <c:orientation val="minMax"/>
        </c:scaling>
        <c:axPos val="b"/>
        <c:title>
          <c:tx>
            <c:rich>
              <a:bodyPr/>
              <a:lstStyle/>
              <a:p>
                <a:pPr>
                  <a:defRPr/>
                </a:pPr>
                <a:r>
                  <a:rPr lang="en-US"/>
                  <a:t>Age group</a:t>
                </a:r>
              </a:p>
            </c:rich>
          </c:tx>
          <c:layout/>
        </c:title>
        <c:majorTickMark val="none"/>
        <c:tickLblPos val="nextTo"/>
        <c:crossAx val="57516032"/>
        <c:crosses val="autoZero"/>
        <c:auto val="1"/>
        <c:lblAlgn val="ctr"/>
        <c:lblOffset val="100"/>
      </c:catAx>
      <c:valAx>
        <c:axId val="57516032"/>
        <c:scaling>
          <c:orientation val="minMax"/>
        </c:scaling>
        <c:axPos val="l"/>
        <c:majorGridlines/>
        <c:title>
          <c:tx>
            <c:rich>
              <a:bodyPr/>
              <a:lstStyle/>
              <a:p>
                <a:pPr>
                  <a:defRPr/>
                </a:pPr>
                <a:r>
                  <a:rPr lang="en-US"/>
                  <a:t>Number of</a:t>
                </a:r>
                <a:r>
                  <a:rPr lang="en-US" baseline="0"/>
                  <a:t> admissions</a:t>
                </a:r>
                <a:endParaRPr lang="en-US"/>
              </a:p>
            </c:rich>
          </c:tx>
          <c:layout/>
        </c:title>
        <c:numFmt formatCode="General" sourceLinked="1"/>
        <c:tickLblPos val="nextTo"/>
        <c:crossAx val="57509760"/>
        <c:crosses val="autoZero"/>
        <c:crossBetween val="between"/>
      </c:valAx>
    </c:plotArea>
    <c:legend>
      <c:legendPos val="b"/>
      <c:layout>
        <c:manualLayout>
          <c:xMode val="edge"/>
          <c:yMode val="edge"/>
          <c:x val="0.40332268607933602"/>
          <c:y val="0.92681049314809139"/>
          <c:w val="0.30656217501114408"/>
          <c:h val="5.0741245564756045E-2"/>
        </c:manualLayout>
      </c:layout>
    </c:legend>
    <c:plotVisOnly val="1"/>
  </c:chart>
  <c:externalData r:id="rId1"/>
</c:chartSpace>
</file>

<file path=ppt/diagrams/_rels/data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 Id="rId4" Type="http://schemas.openxmlformats.org/officeDocument/2006/relationships/image" Target="../media/image60.png"/></Relationships>
</file>

<file path=ppt/diagrams/_rels/drawing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 Id="rId4" Type="http://schemas.openxmlformats.org/officeDocument/2006/relationships/image" Target="../media/image6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BE4DB7-429D-4671-910A-12723D493877}"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GB"/>
        </a:p>
      </dgm:t>
    </dgm:pt>
    <dgm:pt modelId="{07970AE9-C2F9-499D-9320-59FD3B1B7696}">
      <dgm:prSet phldrT="[Text]" custT="1"/>
      <dgm:spPr/>
      <dgm:t>
        <a:bodyPr/>
        <a:lstStyle/>
        <a:p>
          <a:r>
            <a:rPr lang="en-GB" sz="1400" b="1" dirty="0" smtClean="0">
              <a:solidFill>
                <a:schemeClr val="bg1"/>
              </a:solidFill>
            </a:rPr>
            <a:t>Sub-Saharan Africa</a:t>
          </a:r>
        </a:p>
        <a:p>
          <a:r>
            <a:rPr lang="en-GB" sz="1400" dirty="0" smtClean="0">
              <a:solidFill>
                <a:schemeClr val="bg1"/>
              </a:solidFill>
            </a:rPr>
            <a:t>1 008 207</a:t>
          </a:r>
          <a:endParaRPr lang="en-GB" sz="1400" dirty="0">
            <a:solidFill>
              <a:schemeClr val="bg1"/>
            </a:solidFill>
          </a:endParaRPr>
        </a:p>
      </dgm:t>
    </dgm:pt>
    <dgm:pt modelId="{C9DE4655-CBA3-41B1-9C9B-80C213C8D6DE}" type="parTrans" cxnId="{1F9CB427-6003-46A8-8770-E0D7CCB031E5}">
      <dgm:prSet/>
      <dgm:spPr/>
      <dgm:t>
        <a:bodyPr/>
        <a:lstStyle/>
        <a:p>
          <a:endParaRPr lang="en-GB" sz="1400">
            <a:solidFill>
              <a:schemeClr val="bg1"/>
            </a:solidFill>
          </a:endParaRPr>
        </a:p>
      </dgm:t>
    </dgm:pt>
    <dgm:pt modelId="{A4A040CF-A987-4422-85E4-99A2DC48537C}" type="sibTrans" cxnId="{1F9CB427-6003-46A8-8770-E0D7CCB031E5}">
      <dgm:prSet/>
      <dgm:spPr/>
      <dgm:t>
        <a:bodyPr/>
        <a:lstStyle/>
        <a:p>
          <a:endParaRPr lang="en-GB" sz="1400">
            <a:solidFill>
              <a:schemeClr val="bg1"/>
            </a:solidFill>
          </a:endParaRPr>
        </a:p>
      </dgm:t>
    </dgm:pt>
    <dgm:pt modelId="{5F0FE40D-7ACA-473A-AAF1-94CC50B57C43}">
      <dgm:prSet phldrT="[Text]" custT="1"/>
      <dgm:spPr/>
      <dgm:t>
        <a:bodyPr/>
        <a:lstStyle/>
        <a:p>
          <a:r>
            <a:rPr lang="en-GB" sz="1400" b="1" dirty="0" smtClean="0">
              <a:solidFill>
                <a:schemeClr val="bg1"/>
              </a:solidFill>
            </a:rPr>
            <a:t>China</a:t>
          </a:r>
        </a:p>
        <a:p>
          <a:r>
            <a:rPr lang="en-GB" sz="1400" dirty="0" smtClean="0">
              <a:solidFill>
                <a:schemeClr val="bg1"/>
              </a:solidFill>
            </a:rPr>
            <a:t>176 576</a:t>
          </a:r>
          <a:endParaRPr lang="en-GB" sz="1400" dirty="0">
            <a:solidFill>
              <a:schemeClr val="bg1"/>
            </a:solidFill>
          </a:endParaRPr>
        </a:p>
      </dgm:t>
    </dgm:pt>
    <dgm:pt modelId="{55B36874-3020-4FC2-B1FD-C34278A5520E}" type="parTrans" cxnId="{54EF2571-D472-48AC-9BD0-EC5928965996}">
      <dgm:prSet/>
      <dgm:spPr/>
      <dgm:t>
        <a:bodyPr/>
        <a:lstStyle/>
        <a:p>
          <a:endParaRPr lang="en-GB" sz="1400">
            <a:solidFill>
              <a:schemeClr val="bg1"/>
            </a:solidFill>
          </a:endParaRPr>
        </a:p>
      </dgm:t>
    </dgm:pt>
    <dgm:pt modelId="{55C8E403-9177-4B3B-811D-1C7A4224D9DE}" type="sibTrans" cxnId="{54EF2571-D472-48AC-9BD0-EC5928965996}">
      <dgm:prSet/>
      <dgm:spPr/>
      <dgm:t>
        <a:bodyPr/>
        <a:lstStyle/>
        <a:p>
          <a:endParaRPr lang="en-GB" sz="1400">
            <a:solidFill>
              <a:schemeClr val="bg1"/>
            </a:solidFill>
          </a:endParaRPr>
        </a:p>
      </dgm:t>
    </dgm:pt>
    <dgm:pt modelId="{A4F5FA63-6EE2-49C0-BC83-3DC939C35D76}">
      <dgm:prSet phldrT="[Text]" custT="1"/>
      <dgm:spPr/>
      <dgm:t>
        <a:bodyPr/>
        <a:lstStyle/>
        <a:p>
          <a:r>
            <a:rPr lang="en-GB" sz="1400" b="1" dirty="0" smtClean="0">
              <a:solidFill>
                <a:schemeClr val="bg1"/>
              </a:solidFill>
            </a:rPr>
            <a:t>South-Central Asia</a:t>
          </a:r>
        </a:p>
        <a:p>
          <a:r>
            <a:rPr lang="en-GB" sz="1400" dirty="0" smtClean="0">
              <a:solidFill>
                <a:schemeClr val="bg1"/>
              </a:solidFill>
            </a:rPr>
            <a:t>734 786</a:t>
          </a:r>
          <a:endParaRPr lang="en-GB" sz="1400" dirty="0">
            <a:solidFill>
              <a:schemeClr val="bg1"/>
            </a:solidFill>
          </a:endParaRPr>
        </a:p>
      </dgm:t>
    </dgm:pt>
    <dgm:pt modelId="{97AF42D6-929C-4BB9-B198-0E37AAEB64BF}" type="parTrans" cxnId="{2CCFDAC3-771E-406A-8239-920F58A58A7C}">
      <dgm:prSet/>
      <dgm:spPr/>
      <dgm:t>
        <a:bodyPr/>
        <a:lstStyle/>
        <a:p>
          <a:endParaRPr lang="en-GB" sz="1400">
            <a:solidFill>
              <a:schemeClr val="bg1"/>
            </a:solidFill>
          </a:endParaRPr>
        </a:p>
      </dgm:t>
    </dgm:pt>
    <dgm:pt modelId="{CA8E2A51-AEF9-45CC-A036-3CAA42FF9655}" type="sibTrans" cxnId="{2CCFDAC3-771E-406A-8239-920F58A58A7C}">
      <dgm:prSet/>
      <dgm:spPr/>
      <dgm:t>
        <a:bodyPr/>
        <a:lstStyle/>
        <a:p>
          <a:endParaRPr lang="en-GB" sz="1400">
            <a:solidFill>
              <a:schemeClr val="bg1"/>
            </a:solidFill>
          </a:endParaRPr>
        </a:p>
      </dgm:t>
    </dgm:pt>
    <dgm:pt modelId="{21B68CD5-6EEE-403E-8F10-F86B586F1D9C}">
      <dgm:prSet custT="1"/>
      <dgm:spPr/>
      <dgm:t>
        <a:bodyPr/>
        <a:lstStyle/>
        <a:p>
          <a:r>
            <a:rPr lang="en-GB" sz="1400" b="1" dirty="0" smtClean="0">
              <a:solidFill>
                <a:schemeClr val="bg1"/>
              </a:solidFill>
            </a:rPr>
            <a:t>Asia (other)</a:t>
          </a:r>
        </a:p>
        <a:p>
          <a:r>
            <a:rPr lang="en-GB" sz="1400" dirty="0" smtClean="0">
              <a:solidFill>
                <a:schemeClr val="bg1"/>
              </a:solidFill>
            </a:rPr>
            <a:t>101 822</a:t>
          </a:r>
          <a:endParaRPr lang="en-GB" sz="1400" dirty="0">
            <a:solidFill>
              <a:schemeClr val="bg1"/>
            </a:solidFill>
          </a:endParaRPr>
        </a:p>
      </dgm:t>
    </dgm:pt>
    <dgm:pt modelId="{E38AE8E2-D1F6-4B69-8524-AB50CB220F0B}" type="parTrans" cxnId="{CD722E28-C704-4E33-ACB0-E22649601698}">
      <dgm:prSet/>
      <dgm:spPr/>
      <dgm:t>
        <a:bodyPr/>
        <a:lstStyle/>
        <a:p>
          <a:endParaRPr lang="en-GB" sz="1400">
            <a:solidFill>
              <a:schemeClr val="bg1"/>
            </a:solidFill>
          </a:endParaRPr>
        </a:p>
      </dgm:t>
    </dgm:pt>
    <dgm:pt modelId="{49923903-1280-40A4-8589-2721515B04F6}" type="sibTrans" cxnId="{CD722E28-C704-4E33-ACB0-E22649601698}">
      <dgm:prSet/>
      <dgm:spPr/>
      <dgm:t>
        <a:bodyPr/>
        <a:lstStyle/>
        <a:p>
          <a:endParaRPr lang="en-GB" sz="1400">
            <a:solidFill>
              <a:schemeClr val="bg1"/>
            </a:solidFill>
          </a:endParaRPr>
        </a:p>
      </dgm:t>
    </dgm:pt>
    <dgm:pt modelId="{99BA2F65-24E3-409E-A7FB-E43B15EB2A18}">
      <dgm:prSet custT="1"/>
      <dgm:spPr/>
      <dgm:t>
        <a:bodyPr/>
        <a:lstStyle/>
        <a:p>
          <a:r>
            <a:rPr lang="en-GB" sz="1400" b="1" dirty="0" smtClean="0">
              <a:solidFill>
                <a:schemeClr val="bg1"/>
              </a:solidFill>
            </a:rPr>
            <a:t>Latin America</a:t>
          </a:r>
        </a:p>
        <a:p>
          <a:r>
            <a:rPr lang="en-GB" sz="1400" dirty="0" smtClean="0">
              <a:solidFill>
                <a:schemeClr val="bg1"/>
              </a:solidFill>
            </a:rPr>
            <a:t>136 971</a:t>
          </a:r>
          <a:endParaRPr lang="en-GB" sz="1400" dirty="0">
            <a:solidFill>
              <a:schemeClr val="bg1"/>
            </a:solidFill>
          </a:endParaRPr>
        </a:p>
      </dgm:t>
    </dgm:pt>
    <dgm:pt modelId="{3D6495DB-E725-48F9-9478-1D5D84E7B839}" type="parTrans" cxnId="{57465E44-179A-47AA-B8B6-39E96305EBBC}">
      <dgm:prSet/>
      <dgm:spPr/>
      <dgm:t>
        <a:bodyPr/>
        <a:lstStyle/>
        <a:p>
          <a:endParaRPr lang="en-GB" sz="1400">
            <a:solidFill>
              <a:schemeClr val="bg1"/>
            </a:solidFill>
          </a:endParaRPr>
        </a:p>
      </dgm:t>
    </dgm:pt>
    <dgm:pt modelId="{03F6FE8C-285D-438B-ABA7-0BB5844EF948}" type="sibTrans" cxnId="{57465E44-179A-47AA-B8B6-39E96305EBBC}">
      <dgm:prSet/>
      <dgm:spPr/>
      <dgm:t>
        <a:bodyPr/>
        <a:lstStyle/>
        <a:p>
          <a:endParaRPr lang="en-GB" sz="1400">
            <a:solidFill>
              <a:schemeClr val="bg1"/>
            </a:solidFill>
          </a:endParaRPr>
        </a:p>
      </dgm:t>
    </dgm:pt>
    <dgm:pt modelId="{C0306567-EE1D-484C-AE5D-B65EFC38C5F6}">
      <dgm:prSet custT="1"/>
      <dgm:spPr/>
      <dgm:t>
        <a:bodyPr/>
        <a:lstStyle/>
        <a:p>
          <a:r>
            <a:rPr lang="en-GB" sz="1400" b="1" dirty="0" smtClean="0">
              <a:solidFill>
                <a:schemeClr val="bg1"/>
              </a:solidFill>
            </a:rPr>
            <a:t>Eastern Mediterranean &amp; North Africa</a:t>
          </a:r>
        </a:p>
        <a:p>
          <a:r>
            <a:rPr lang="en-GB" sz="1400" dirty="0" smtClean="0">
              <a:solidFill>
                <a:schemeClr val="bg1"/>
              </a:solidFill>
            </a:rPr>
            <a:t>153 679</a:t>
          </a:r>
          <a:endParaRPr lang="en-GB" sz="1400" dirty="0">
            <a:solidFill>
              <a:schemeClr val="bg1"/>
            </a:solidFill>
          </a:endParaRPr>
        </a:p>
      </dgm:t>
    </dgm:pt>
    <dgm:pt modelId="{AEDD4687-745C-4910-BE55-5CF88CDA88CF}" type="parTrans" cxnId="{83C2B51F-4209-47B6-9821-18EEE31ED5D9}">
      <dgm:prSet/>
      <dgm:spPr/>
      <dgm:t>
        <a:bodyPr/>
        <a:lstStyle/>
        <a:p>
          <a:endParaRPr lang="en-GB" sz="1400">
            <a:solidFill>
              <a:schemeClr val="bg1"/>
            </a:solidFill>
          </a:endParaRPr>
        </a:p>
      </dgm:t>
    </dgm:pt>
    <dgm:pt modelId="{FFC9E395-1BC1-4A8B-A52B-A80042B84518}" type="sibTrans" cxnId="{83C2B51F-4209-47B6-9821-18EEE31ED5D9}">
      <dgm:prSet/>
      <dgm:spPr/>
      <dgm:t>
        <a:bodyPr/>
        <a:lstStyle/>
        <a:p>
          <a:endParaRPr lang="en-GB" sz="1400">
            <a:solidFill>
              <a:schemeClr val="bg1"/>
            </a:solidFill>
          </a:endParaRPr>
        </a:p>
      </dgm:t>
    </dgm:pt>
    <dgm:pt modelId="{B7BCFA49-0F92-4C61-95BB-22B2851C4BF5}">
      <dgm:prSet custT="1"/>
      <dgm:spPr/>
      <dgm:t>
        <a:bodyPr/>
        <a:lstStyle/>
        <a:p>
          <a:r>
            <a:rPr lang="en-GB" sz="1400" b="1" dirty="0" smtClean="0">
              <a:solidFill>
                <a:schemeClr val="bg1"/>
              </a:solidFill>
            </a:rPr>
            <a:t>Eastern Europe</a:t>
          </a:r>
        </a:p>
        <a:p>
          <a:r>
            <a:rPr lang="en-GB" sz="1400" dirty="0" smtClean="0">
              <a:solidFill>
                <a:schemeClr val="bg1"/>
              </a:solidFill>
            </a:rPr>
            <a:t>40 366</a:t>
          </a:r>
          <a:endParaRPr lang="en-GB" sz="1400" dirty="0">
            <a:solidFill>
              <a:schemeClr val="bg1"/>
            </a:solidFill>
          </a:endParaRPr>
        </a:p>
      </dgm:t>
    </dgm:pt>
    <dgm:pt modelId="{447E1447-80F1-4C50-8738-B14F40D168D8}" type="parTrans" cxnId="{2B5F9240-DD98-4014-9A9E-350013E46C26}">
      <dgm:prSet/>
      <dgm:spPr/>
      <dgm:t>
        <a:bodyPr/>
        <a:lstStyle/>
        <a:p>
          <a:endParaRPr lang="en-GB" sz="1400">
            <a:solidFill>
              <a:schemeClr val="bg1"/>
            </a:solidFill>
          </a:endParaRPr>
        </a:p>
      </dgm:t>
    </dgm:pt>
    <dgm:pt modelId="{39489A89-3062-43B2-A9D4-9A657FB42119}" type="sibTrans" cxnId="{2B5F9240-DD98-4014-9A9E-350013E46C26}">
      <dgm:prSet/>
      <dgm:spPr/>
      <dgm:t>
        <a:bodyPr/>
        <a:lstStyle/>
        <a:p>
          <a:endParaRPr lang="en-GB" sz="1400">
            <a:solidFill>
              <a:schemeClr val="bg1"/>
            </a:solidFill>
          </a:endParaRPr>
        </a:p>
      </dgm:t>
    </dgm:pt>
    <dgm:pt modelId="{4B51798A-6BF7-42F4-9C0C-177591AFF6E4}">
      <dgm:prSet custT="1"/>
      <dgm:spPr/>
      <dgm:t>
        <a:bodyPr/>
        <a:lstStyle/>
        <a:p>
          <a:r>
            <a:rPr lang="en-GB" sz="1400" b="1" dirty="0" smtClean="0">
              <a:solidFill>
                <a:schemeClr val="bg1"/>
              </a:solidFill>
            </a:rPr>
            <a:t>Pacific</a:t>
          </a:r>
        </a:p>
        <a:p>
          <a:r>
            <a:rPr lang="en-GB" sz="1400" dirty="0" smtClean="0">
              <a:solidFill>
                <a:schemeClr val="bg1"/>
              </a:solidFill>
            </a:rPr>
            <a:t>7 744</a:t>
          </a:r>
          <a:endParaRPr lang="en-GB" sz="1400" dirty="0">
            <a:solidFill>
              <a:schemeClr val="bg1"/>
            </a:solidFill>
          </a:endParaRPr>
        </a:p>
      </dgm:t>
    </dgm:pt>
    <dgm:pt modelId="{44EB1FA0-5075-42CD-B0A2-3370F10B7C70}" type="parTrans" cxnId="{2C7D5FC1-A14C-4056-ACAC-DC9D76862E74}">
      <dgm:prSet/>
      <dgm:spPr/>
      <dgm:t>
        <a:bodyPr/>
        <a:lstStyle/>
        <a:p>
          <a:endParaRPr lang="en-GB" sz="1400">
            <a:solidFill>
              <a:schemeClr val="bg1"/>
            </a:solidFill>
          </a:endParaRPr>
        </a:p>
      </dgm:t>
    </dgm:pt>
    <dgm:pt modelId="{4E413C76-410F-4D91-8F4D-A34C3FEC94A1}" type="sibTrans" cxnId="{2C7D5FC1-A14C-4056-ACAC-DC9D76862E74}">
      <dgm:prSet/>
      <dgm:spPr/>
      <dgm:t>
        <a:bodyPr/>
        <a:lstStyle/>
        <a:p>
          <a:endParaRPr lang="en-GB" sz="1400">
            <a:solidFill>
              <a:schemeClr val="bg1"/>
            </a:solidFill>
          </a:endParaRPr>
        </a:p>
      </dgm:t>
    </dgm:pt>
    <dgm:pt modelId="{5A8FF9FF-3F0A-4571-BD3B-A81A8C57833B}">
      <dgm:prSet custT="1"/>
      <dgm:spPr/>
      <dgm:t>
        <a:bodyPr/>
        <a:lstStyle/>
        <a:p>
          <a:r>
            <a:rPr lang="en-GB" sz="1400" b="1" dirty="0" smtClean="0">
              <a:solidFill>
                <a:schemeClr val="bg1"/>
              </a:solidFill>
            </a:rPr>
            <a:t>Industrialised Countries</a:t>
          </a:r>
        </a:p>
        <a:p>
          <a:r>
            <a:rPr lang="en-GB" sz="1400" dirty="0" smtClean="0">
              <a:solidFill>
                <a:schemeClr val="bg1"/>
              </a:solidFill>
            </a:rPr>
            <a:t>33 330</a:t>
          </a:r>
          <a:endParaRPr lang="en-GB" sz="1400" dirty="0">
            <a:solidFill>
              <a:schemeClr val="bg1"/>
            </a:solidFill>
          </a:endParaRPr>
        </a:p>
      </dgm:t>
    </dgm:pt>
    <dgm:pt modelId="{318F17EE-7705-4932-889E-06C004E58BE4}" type="parTrans" cxnId="{2C35DAEB-7DB2-4F3A-9E25-DA330798E1AF}">
      <dgm:prSet/>
      <dgm:spPr/>
      <dgm:t>
        <a:bodyPr/>
        <a:lstStyle/>
        <a:p>
          <a:endParaRPr lang="en-GB" sz="1400">
            <a:solidFill>
              <a:schemeClr val="bg1"/>
            </a:solidFill>
          </a:endParaRPr>
        </a:p>
      </dgm:t>
    </dgm:pt>
    <dgm:pt modelId="{27C10C98-DFC9-42F7-9B1E-82F795B6A7F9}" type="sibTrans" cxnId="{2C35DAEB-7DB2-4F3A-9E25-DA330798E1AF}">
      <dgm:prSet/>
      <dgm:spPr/>
      <dgm:t>
        <a:bodyPr/>
        <a:lstStyle/>
        <a:p>
          <a:endParaRPr lang="en-GB" sz="1400">
            <a:solidFill>
              <a:schemeClr val="bg1"/>
            </a:solidFill>
          </a:endParaRPr>
        </a:p>
      </dgm:t>
    </dgm:pt>
    <dgm:pt modelId="{2D9F03CF-D207-4057-9B3F-08B6E1C579B1}" type="pres">
      <dgm:prSet presAssocID="{C9BE4DB7-429D-4671-910A-12723D493877}" presName="diagram" presStyleCnt="0">
        <dgm:presLayoutVars>
          <dgm:dir/>
          <dgm:resizeHandles val="exact"/>
        </dgm:presLayoutVars>
      </dgm:prSet>
      <dgm:spPr/>
      <dgm:t>
        <a:bodyPr/>
        <a:lstStyle/>
        <a:p>
          <a:endParaRPr lang="en-GB"/>
        </a:p>
      </dgm:t>
    </dgm:pt>
    <dgm:pt modelId="{452F5C65-60F7-4BE6-BEBA-B6C924F91D5A}" type="pres">
      <dgm:prSet presAssocID="{07970AE9-C2F9-499D-9320-59FD3B1B7696}" presName="node" presStyleLbl="node1" presStyleIdx="0" presStyleCnt="9">
        <dgm:presLayoutVars>
          <dgm:bulletEnabled val="1"/>
        </dgm:presLayoutVars>
      </dgm:prSet>
      <dgm:spPr/>
      <dgm:t>
        <a:bodyPr/>
        <a:lstStyle/>
        <a:p>
          <a:endParaRPr lang="en-GB"/>
        </a:p>
      </dgm:t>
    </dgm:pt>
    <dgm:pt modelId="{71EF0871-1074-46A8-A594-8090AA0FFE44}" type="pres">
      <dgm:prSet presAssocID="{A4A040CF-A987-4422-85E4-99A2DC48537C}" presName="sibTrans" presStyleCnt="0"/>
      <dgm:spPr/>
    </dgm:pt>
    <dgm:pt modelId="{C336A994-4765-4C7B-B8DD-06B9331A034F}" type="pres">
      <dgm:prSet presAssocID="{5F0FE40D-7ACA-473A-AAF1-94CC50B57C43}" presName="node" presStyleLbl="node1" presStyleIdx="1" presStyleCnt="9">
        <dgm:presLayoutVars>
          <dgm:bulletEnabled val="1"/>
        </dgm:presLayoutVars>
      </dgm:prSet>
      <dgm:spPr/>
      <dgm:t>
        <a:bodyPr/>
        <a:lstStyle/>
        <a:p>
          <a:endParaRPr lang="en-GB"/>
        </a:p>
      </dgm:t>
    </dgm:pt>
    <dgm:pt modelId="{8513DE7F-DACA-42B9-92B3-BC11DD40F7D8}" type="pres">
      <dgm:prSet presAssocID="{55C8E403-9177-4B3B-811D-1C7A4224D9DE}" presName="sibTrans" presStyleCnt="0"/>
      <dgm:spPr/>
    </dgm:pt>
    <dgm:pt modelId="{E16D5837-B01E-43BD-B1ED-E33EB1CDBFF9}" type="pres">
      <dgm:prSet presAssocID="{A4F5FA63-6EE2-49C0-BC83-3DC939C35D76}" presName="node" presStyleLbl="node1" presStyleIdx="2" presStyleCnt="9">
        <dgm:presLayoutVars>
          <dgm:bulletEnabled val="1"/>
        </dgm:presLayoutVars>
      </dgm:prSet>
      <dgm:spPr/>
      <dgm:t>
        <a:bodyPr/>
        <a:lstStyle/>
        <a:p>
          <a:endParaRPr lang="en-GB"/>
        </a:p>
      </dgm:t>
    </dgm:pt>
    <dgm:pt modelId="{179C8EFF-76AC-4FF0-BB64-79822D46FF6A}" type="pres">
      <dgm:prSet presAssocID="{CA8E2A51-AEF9-45CC-A036-3CAA42FF9655}" presName="sibTrans" presStyleCnt="0"/>
      <dgm:spPr/>
    </dgm:pt>
    <dgm:pt modelId="{3A43B604-E654-4895-BA7E-9F6CCCD747D6}" type="pres">
      <dgm:prSet presAssocID="{21B68CD5-6EEE-403E-8F10-F86B586F1D9C}" presName="node" presStyleLbl="node1" presStyleIdx="3" presStyleCnt="9">
        <dgm:presLayoutVars>
          <dgm:bulletEnabled val="1"/>
        </dgm:presLayoutVars>
      </dgm:prSet>
      <dgm:spPr/>
      <dgm:t>
        <a:bodyPr/>
        <a:lstStyle/>
        <a:p>
          <a:endParaRPr lang="en-GB"/>
        </a:p>
      </dgm:t>
    </dgm:pt>
    <dgm:pt modelId="{7EDA4F83-3FDB-4C14-96B6-3466856CA1EB}" type="pres">
      <dgm:prSet presAssocID="{49923903-1280-40A4-8589-2721515B04F6}" presName="sibTrans" presStyleCnt="0"/>
      <dgm:spPr/>
    </dgm:pt>
    <dgm:pt modelId="{13D58ED8-5EF4-4722-A0DC-CE1D2F805675}" type="pres">
      <dgm:prSet presAssocID="{99BA2F65-24E3-409E-A7FB-E43B15EB2A18}" presName="node" presStyleLbl="node1" presStyleIdx="4" presStyleCnt="9">
        <dgm:presLayoutVars>
          <dgm:bulletEnabled val="1"/>
        </dgm:presLayoutVars>
      </dgm:prSet>
      <dgm:spPr/>
      <dgm:t>
        <a:bodyPr/>
        <a:lstStyle/>
        <a:p>
          <a:endParaRPr lang="en-GB"/>
        </a:p>
      </dgm:t>
    </dgm:pt>
    <dgm:pt modelId="{5291608D-BC34-435E-97F3-8AE57864024F}" type="pres">
      <dgm:prSet presAssocID="{03F6FE8C-285D-438B-ABA7-0BB5844EF948}" presName="sibTrans" presStyleCnt="0"/>
      <dgm:spPr/>
    </dgm:pt>
    <dgm:pt modelId="{C44991E1-12EB-4865-806E-3EEFA52DD320}" type="pres">
      <dgm:prSet presAssocID="{C0306567-EE1D-484C-AE5D-B65EFC38C5F6}" presName="node" presStyleLbl="node1" presStyleIdx="5" presStyleCnt="9">
        <dgm:presLayoutVars>
          <dgm:bulletEnabled val="1"/>
        </dgm:presLayoutVars>
      </dgm:prSet>
      <dgm:spPr/>
      <dgm:t>
        <a:bodyPr/>
        <a:lstStyle/>
        <a:p>
          <a:endParaRPr lang="en-GB"/>
        </a:p>
      </dgm:t>
    </dgm:pt>
    <dgm:pt modelId="{DABCC6B8-9FEF-4724-AD95-2072F65466EA}" type="pres">
      <dgm:prSet presAssocID="{FFC9E395-1BC1-4A8B-A52B-A80042B84518}" presName="sibTrans" presStyleCnt="0"/>
      <dgm:spPr/>
    </dgm:pt>
    <dgm:pt modelId="{2798AF2C-E2CA-45FF-8A31-311111508898}" type="pres">
      <dgm:prSet presAssocID="{B7BCFA49-0F92-4C61-95BB-22B2851C4BF5}" presName="node" presStyleLbl="node1" presStyleIdx="6" presStyleCnt="9">
        <dgm:presLayoutVars>
          <dgm:bulletEnabled val="1"/>
        </dgm:presLayoutVars>
      </dgm:prSet>
      <dgm:spPr/>
      <dgm:t>
        <a:bodyPr/>
        <a:lstStyle/>
        <a:p>
          <a:endParaRPr lang="en-GB"/>
        </a:p>
      </dgm:t>
    </dgm:pt>
    <dgm:pt modelId="{9484F9EE-9BBC-4611-A99E-3BA4C59DB6AC}" type="pres">
      <dgm:prSet presAssocID="{39489A89-3062-43B2-A9D4-9A657FB42119}" presName="sibTrans" presStyleCnt="0"/>
      <dgm:spPr/>
    </dgm:pt>
    <dgm:pt modelId="{CD6ABBB6-155B-48B1-B6C2-BF18A398417C}" type="pres">
      <dgm:prSet presAssocID="{4B51798A-6BF7-42F4-9C0C-177591AFF6E4}" presName="node" presStyleLbl="node1" presStyleIdx="7" presStyleCnt="9">
        <dgm:presLayoutVars>
          <dgm:bulletEnabled val="1"/>
        </dgm:presLayoutVars>
      </dgm:prSet>
      <dgm:spPr/>
      <dgm:t>
        <a:bodyPr/>
        <a:lstStyle/>
        <a:p>
          <a:endParaRPr lang="en-GB"/>
        </a:p>
      </dgm:t>
    </dgm:pt>
    <dgm:pt modelId="{E13A0F1C-4A57-4FEF-B2E9-01FE723FF947}" type="pres">
      <dgm:prSet presAssocID="{4E413C76-410F-4D91-8F4D-A34C3FEC94A1}" presName="sibTrans" presStyleCnt="0"/>
      <dgm:spPr/>
    </dgm:pt>
    <dgm:pt modelId="{66A9E8E5-E3D3-4299-A174-6D154768707D}" type="pres">
      <dgm:prSet presAssocID="{5A8FF9FF-3F0A-4571-BD3B-A81A8C57833B}" presName="node" presStyleLbl="node1" presStyleIdx="8" presStyleCnt="9">
        <dgm:presLayoutVars>
          <dgm:bulletEnabled val="1"/>
        </dgm:presLayoutVars>
      </dgm:prSet>
      <dgm:spPr/>
      <dgm:t>
        <a:bodyPr/>
        <a:lstStyle/>
        <a:p>
          <a:endParaRPr lang="en-GB"/>
        </a:p>
      </dgm:t>
    </dgm:pt>
  </dgm:ptLst>
  <dgm:cxnLst>
    <dgm:cxn modelId="{BA0C5BA4-39CC-4C97-B5F0-3CE823500617}" type="presOf" srcId="{07970AE9-C2F9-499D-9320-59FD3B1B7696}" destId="{452F5C65-60F7-4BE6-BEBA-B6C924F91D5A}" srcOrd="0" destOrd="0" presId="urn:microsoft.com/office/officeart/2005/8/layout/default"/>
    <dgm:cxn modelId="{7D00FF06-474F-47DB-9EC1-37A9AB66564C}" type="presOf" srcId="{C0306567-EE1D-484C-AE5D-B65EFC38C5F6}" destId="{C44991E1-12EB-4865-806E-3EEFA52DD320}" srcOrd="0" destOrd="0" presId="urn:microsoft.com/office/officeart/2005/8/layout/default"/>
    <dgm:cxn modelId="{83C2B51F-4209-47B6-9821-18EEE31ED5D9}" srcId="{C9BE4DB7-429D-4671-910A-12723D493877}" destId="{C0306567-EE1D-484C-AE5D-B65EFC38C5F6}" srcOrd="5" destOrd="0" parTransId="{AEDD4687-745C-4910-BE55-5CF88CDA88CF}" sibTransId="{FFC9E395-1BC1-4A8B-A52B-A80042B84518}"/>
    <dgm:cxn modelId="{CD722E28-C704-4E33-ACB0-E22649601698}" srcId="{C9BE4DB7-429D-4671-910A-12723D493877}" destId="{21B68CD5-6EEE-403E-8F10-F86B586F1D9C}" srcOrd="3" destOrd="0" parTransId="{E38AE8E2-D1F6-4B69-8524-AB50CB220F0B}" sibTransId="{49923903-1280-40A4-8589-2721515B04F6}"/>
    <dgm:cxn modelId="{57465E44-179A-47AA-B8B6-39E96305EBBC}" srcId="{C9BE4DB7-429D-4671-910A-12723D493877}" destId="{99BA2F65-24E3-409E-A7FB-E43B15EB2A18}" srcOrd="4" destOrd="0" parTransId="{3D6495DB-E725-48F9-9478-1D5D84E7B839}" sibTransId="{03F6FE8C-285D-438B-ABA7-0BB5844EF948}"/>
    <dgm:cxn modelId="{2C35DAEB-7DB2-4F3A-9E25-DA330798E1AF}" srcId="{C9BE4DB7-429D-4671-910A-12723D493877}" destId="{5A8FF9FF-3F0A-4571-BD3B-A81A8C57833B}" srcOrd="8" destOrd="0" parTransId="{318F17EE-7705-4932-889E-06C004E58BE4}" sibTransId="{27C10C98-DFC9-42F7-9B1E-82F795B6A7F9}"/>
    <dgm:cxn modelId="{1F9CB427-6003-46A8-8770-E0D7CCB031E5}" srcId="{C9BE4DB7-429D-4671-910A-12723D493877}" destId="{07970AE9-C2F9-499D-9320-59FD3B1B7696}" srcOrd="0" destOrd="0" parTransId="{C9DE4655-CBA3-41B1-9C9B-80C213C8D6DE}" sibTransId="{A4A040CF-A987-4422-85E4-99A2DC48537C}"/>
    <dgm:cxn modelId="{54EF2571-D472-48AC-9BD0-EC5928965996}" srcId="{C9BE4DB7-429D-4671-910A-12723D493877}" destId="{5F0FE40D-7ACA-473A-AAF1-94CC50B57C43}" srcOrd="1" destOrd="0" parTransId="{55B36874-3020-4FC2-B1FD-C34278A5520E}" sibTransId="{55C8E403-9177-4B3B-811D-1C7A4224D9DE}"/>
    <dgm:cxn modelId="{9DF8D41B-3FC3-46BC-AD7B-F512C713DCE4}" type="presOf" srcId="{4B51798A-6BF7-42F4-9C0C-177591AFF6E4}" destId="{CD6ABBB6-155B-48B1-B6C2-BF18A398417C}" srcOrd="0" destOrd="0" presId="urn:microsoft.com/office/officeart/2005/8/layout/default"/>
    <dgm:cxn modelId="{D6355FE6-FB6A-442C-8318-85222AFFBCDE}" type="presOf" srcId="{21B68CD5-6EEE-403E-8F10-F86B586F1D9C}" destId="{3A43B604-E654-4895-BA7E-9F6CCCD747D6}" srcOrd="0" destOrd="0" presId="urn:microsoft.com/office/officeart/2005/8/layout/default"/>
    <dgm:cxn modelId="{1C2E36DA-D948-49C7-B20A-D97F0188BF08}" type="presOf" srcId="{99BA2F65-24E3-409E-A7FB-E43B15EB2A18}" destId="{13D58ED8-5EF4-4722-A0DC-CE1D2F805675}" srcOrd="0" destOrd="0" presId="urn:microsoft.com/office/officeart/2005/8/layout/default"/>
    <dgm:cxn modelId="{2B5F9240-DD98-4014-9A9E-350013E46C26}" srcId="{C9BE4DB7-429D-4671-910A-12723D493877}" destId="{B7BCFA49-0F92-4C61-95BB-22B2851C4BF5}" srcOrd="6" destOrd="0" parTransId="{447E1447-80F1-4C50-8738-B14F40D168D8}" sibTransId="{39489A89-3062-43B2-A9D4-9A657FB42119}"/>
    <dgm:cxn modelId="{3EE012ED-E337-4E9E-A1C5-5F26FC9782BA}" type="presOf" srcId="{B7BCFA49-0F92-4C61-95BB-22B2851C4BF5}" destId="{2798AF2C-E2CA-45FF-8A31-311111508898}" srcOrd="0" destOrd="0" presId="urn:microsoft.com/office/officeart/2005/8/layout/default"/>
    <dgm:cxn modelId="{5BE14827-547A-44E4-BB63-6F67D346B35B}" type="presOf" srcId="{A4F5FA63-6EE2-49C0-BC83-3DC939C35D76}" destId="{E16D5837-B01E-43BD-B1ED-E33EB1CDBFF9}" srcOrd="0" destOrd="0" presId="urn:microsoft.com/office/officeart/2005/8/layout/default"/>
    <dgm:cxn modelId="{C2E8F046-58F8-4A89-853D-D659E46AF235}" type="presOf" srcId="{C9BE4DB7-429D-4671-910A-12723D493877}" destId="{2D9F03CF-D207-4057-9B3F-08B6E1C579B1}" srcOrd="0" destOrd="0" presId="urn:microsoft.com/office/officeart/2005/8/layout/default"/>
    <dgm:cxn modelId="{2C7D5FC1-A14C-4056-ACAC-DC9D76862E74}" srcId="{C9BE4DB7-429D-4671-910A-12723D493877}" destId="{4B51798A-6BF7-42F4-9C0C-177591AFF6E4}" srcOrd="7" destOrd="0" parTransId="{44EB1FA0-5075-42CD-B0A2-3370F10B7C70}" sibTransId="{4E413C76-410F-4D91-8F4D-A34C3FEC94A1}"/>
    <dgm:cxn modelId="{6324F70A-ABED-458B-B5AF-FDE8F5B8E6CB}" type="presOf" srcId="{5A8FF9FF-3F0A-4571-BD3B-A81A8C57833B}" destId="{66A9E8E5-E3D3-4299-A174-6D154768707D}" srcOrd="0" destOrd="0" presId="urn:microsoft.com/office/officeart/2005/8/layout/default"/>
    <dgm:cxn modelId="{0013C1B9-D693-4F59-BB09-392D318763FD}" type="presOf" srcId="{5F0FE40D-7ACA-473A-AAF1-94CC50B57C43}" destId="{C336A994-4765-4C7B-B8DD-06B9331A034F}" srcOrd="0" destOrd="0" presId="urn:microsoft.com/office/officeart/2005/8/layout/default"/>
    <dgm:cxn modelId="{2CCFDAC3-771E-406A-8239-920F58A58A7C}" srcId="{C9BE4DB7-429D-4671-910A-12723D493877}" destId="{A4F5FA63-6EE2-49C0-BC83-3DC939C35D76}" srcOrd="2" destOrd="0" parTransId="{97AF42D6-929C-4BB9-B198-0E37AAEB64BF}" sibTransId="{CA8E2A51-AEF9-45CC-A036-3CAA42FF9655}"/>
    <dgm:cxn modelId="{A316DF0D-3522-458A-A43C-9BF66D1C3624}" type="presParOf" srcId="{2D9F03CF-D207-4057-9B3F-08B6E1C579B1}" destId="{452F5C65-60F7-4BE6-BEBA-B6C924F91D5A}" srcOrd="0" destOrd="0" presId="urn:microsoft.com/office/officeart/2005/8/layout/default"/>
    <dgm:cxn modelId="{53951B44-CB16-4BEA-A93F-76C8CC961710}" type="presParOf" srcId="{2D9F03CF-D207-4057-9B3F-08B6E1C579B1}" destId="{71EF0871-1074-46A8-A594-8090AA0FFE44}" srcOrd="1" destOrd="0" presId="urn:microsoft.com/office/officeart/2005/8/layout/default"/>
    <dgm:cxn modelId="{C00FCCB4-457B-4052-8488-F571C7754A5D}" type="presParOf" srcId="{2D9F03CF-D207-4057-9B3F-08B6E1C579B1}" destId="{C336A994-4765-4C7B-B8DD-06B9331A034F}" srcOrd="2" destOrd="0" presId="urn:microsoft.com/office/officeart/2005/8/layout/default"/>
    <dgm:cxn modelId="{E3A6B32D-9FD6-4B4E-90A0-86B09A513055}" type="presParOf" srcId="{2D9F03CF-D207-4057-9B3F-08B6E1C579B1}" destId="{8513DE7F-DACA-42B9-92B3-BC11DD40F7D8}" srcOrd="3" destOrd="0" presId="urn:microsoft.com/office/officeart/2005/8/layout/default"/>
    <dgm:cxn modelId="{8C869B92-0601-4F41-878F-C01871D2738D}" type="presParOf" srcId="{2D9F03CF-D207-4057-9B3F-08B6E1C579B1}" destId="{E16D5837-B01E-43BD-B1ED-E33EB1CDBFF9}" srcOrd="4" destOrd="0" presId="urn:microsoft.com/office/officeart/2005/8/layout/default"/>
    <dgm:cxn modelId="{2F962A61-2FD5-491E-932E-A0BCD762DE28}" type="presParOf" srcId="{2D9F03CF-D207-4057-9B3F-08B6E1C579B1}" destId="{179C8EFF-76AC-4FF0-BB64-79822D46FF6A}" srcOrd="5" destOrd="0" presId="urn:microsoft.com/office/officeart/2005/8/layout/default"/>
    <dgm:cxn modelId="{1FE41B45-03A6-4C3F-9015-17240CD63F2F}" type="presParOf" srcId="{2D9F03CF-D207-4057-9B3F-08B6E1C579B1}" destId="{3A43B604-E654-4895-BA7E-9F6CCCD747D6}" srcOrd="6" destOrd="0" presId="urn:microsoft.com/office/officeart/2005/8/layout/default"/>
    <dgm:cxn modelId="{5286C3C7-571A-4EC3-BAE1-08EDC94B6BF8}" type="presParOf" srcId="{2D9F03CF-D207-4057-9B3F-08B6E1C579B1}" destId="{7EDA4F83-3FDB-4C14-96B6-3466856CA1EB}" srcOrd="7" destOrd="0" presId="urn:microsoft.com/office/officeart/2005/8/layout/default"/>
    <dgm:cxn modelId="{A05EBBBF-DE8D-4B47-A452-A205A7A1B800}" type="presParOf" srcId="{2D9F03CF-D207-4057-9B3F-08B6E1C579B1}" destId="{13D58ED8-5EF4-4722-A0DC-CE1D2F805675}" srcOrd="8" destOrd="0" presId="urn:microsoft.com/office/officeart/2005/8/layout/default"/>
    <dgm:cxn modelId="{DA9B4B1D-11D0-44E1-B15A-71D56B06A363}" type="presParOf" srcId="{2D9F03CF-D207-4057-9B3F-08B6E1C579B1}" destId="{5291608D-BC34-435E-97F3-8AE57864024F}" srcOrd="9" destOrd="0" presId="urn:microsoft.com/office/officeart/2005/8/layout/default"/>
    <dgm:cxn modelId="{249F1E20-958E-46C7-88D7-59D4BCB19223}" type="presParOf" srcId="{2D9F03CF-D207-4057-9B3F-08B6E1C579B1}" destId="{C44991E1-12EB-4865-806E-3EEFA52DD320}" srcOrd="10" destOrd="0" presId="urn:microsoft.com/office/officeart/2005/8/layout/default"/>
    <dgm:cxn modelId="{3EC0B20B-822A-4E88-B7BA-B32174320ED2}" type="presParOf" srcId="{2D9F03CF-D207-4057-9B3F-08B6E1C579B1}" destId="{DABCC6B8-9FEF-4724-AD95-2072F65466EA}" srcOrd="11" destOrd="0" presId="urn:microsoft.com/office/officeart/2005/8/layout/default"/>
    <dgm:cxn modelId="{21B8FABA-1D62-43CA-B003-77CED2C30064}" type="presParOf" srcId="{2D9F03CF-D207-4057-9B3F-08B6E1C579B1}" destId="{2798AF2C-E2CA-45FF-8A31-311111508898}" srcOrd="12" destOrd="0" presId="urn:microsoft.com/office/officeart/2005/8/layout/default"/>
    <dgm:cxn modelId="{EF626628-EE49-4AB6-B547-8207DA3D4FB5}" type="presParOf" srcId="{2D9F03CF-D207-4057-9B3F-08B6E1C579B1}" destId="{9484F9EE-9BBC-4611-A99E-3BA4C59DB6AC}" srcOrd="13" destOrd="0" presId="urn:microsoft.com/office/officeart/2005/8/layout/default"/>
    <dgm:cxn modelId="{D26032B9-0143-48CA-A7D7-A5794BB0AF12}" type="presParOf" srcId="{2D9F03CF-D207-4057-9B3F-08B6E1C579B1}" destId="{CD6ABBB6-155B-48B1-B6C2-BF18A398417C}" srcOrd="14" destOrd="0" presId="urn:microsoft.com/office/officeart/2005/8/layout/default"/>
    <dgm:cxn modelId="{B6D4717A-E81D-4BF0-8D9F-05114D48667E}" type="presParOf" srcId="{2D9F03CF-D207-4057-9B3F-08B6E1C579B1}" destId="{E13A0F1C-4A57-4FEF-B2E9-01FE723FF947}" srcOrd="15" destOrd="0" presId="urn:microsoft.com/office/officeart/2005/8/layout/default"/>
    <dgm:cxn modelId="{D2CF7FCA-3667-4A8A-9F68-E0C38ACFEB01}" type="presParOf" srcId="{2D9F03CF-D207-4057-9B3F-08B6E1C579B1}" destId="{66A9E8E5-E3D3-4299-A174-6D154768707D}" srcOrd="16"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D97BB5-0908-417D-8BB3-212E9CD7FE9F}"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ZA"/>
        </a:p>
      </dgm:t>
    </dgm:pt>
    <dgm:pt modelId="{0CF69AF0-12C2-4577-96AC-7A42DD9B35FE}">
      <dgm:prSet phldrT="[Text]"/>
      <dgm:spPr/>
      <dgm:t>
        <a:bodyPr/>
        <a:lstStyle/>
        <a:p>
          <a:r>
            <a:rPr lang="en-ZA" dirty="0" smtClean="0"/>
            <a:t>A Model for the Development  of   Thoracic Surgery in CSA</a:t>
          </a:r>
          <a:endParaRPr lang="en-ZA" dirty="0"/>
        </a:p>
      </dgm:t>
    </dgm:pt>
    <dgm:pt modelId="{FEA97BEE-D86B-40F3-9EC5-0C3E82BC6995}" type="parTrans" cxnId="{EF5F3333-6274-4C51-9778-D340B4C1A01C}">
      <dgm:prSet/>
      <dgm:spPr/>
      <dgm:t>
        <a:bodyPr/>
        <a:lstStyle/>
        <a:p>
          <a:endParaRPr lang="en-ZA"/>
        </a:p>
      </dgm:t>
    </dgm:pt>
    <dgm:pt modelId="{FED59E87-FCFE-4707-9110-261B39E1DEDB}" type="sibTrans" cxnId="{EF5F3333-6274-4C51-9778-D340B4C1A01C}">
      <dgm:prSet/>
      <dgm:spPr/>
      <dgm:t>
        <a:bodyPr/>
        <a:lstStyle/>
        <a:p>
          <a:endParaRPr lang="en-ZA"/>
        </a:p>
      </dgm:t>
    </dgm:pt>
    <dgm:pt modelId="{867029F5-EC83-45E0-BCB8-BB2BFFD07E4B}">
      <dgm:prSet phldrT="[Text]"/>
      <dgm:spPr/>
      <dgm:t>
        <a:bodyPr/>
        <a:lstStyle/>
        <a:p>
          <a:r>
            <a:rPr lang="en-ZA" dirty="0" smtClean="0"/>
            <a:t>Burden of Disease </a:t>
          </a:r>
          <a:endParaRPr lang="en-ZA" dirty="0"/>
        </a:p>
      </dgm:t>
    </dgm:pt>
    <dgm:pt modelId="{223D3AAB-AF4E-46D5-9A11-A3F21586254A}" type="parTrans" cxnId="{F9482174-52BD-41BB-B790-26BB597FD208}">
      <dgm:prSet/>
      <dgm:spPr/>
      <dgm:t>
        <a:bodyPr/>
        <a:lstStyle/>
        <a:p>
          <a:endParaRPr lang="en-ZA"/>
        </a:p>
      </dgm:t>
    </dgm:pt>
    <dgm:pt modelId="{45BB4814-438C-445D-B847-FDAA3F2E1447}" type="sibTrans" cxnId="{F9482174-52BD-41BB-B790-26BB597FD208}">
      <dgm:prSet/>
      <dgm:spPr/>
      <dgm:t>
        <a:bodyPr/>
        <a:lstStyle/>
        <a:p>
          <a:endParaRPr lang="en-ZA"/>
        </a:p>
      </dgm:t>
    </dgm:pt>
    <dgm:pt modelId="{1A61C1D8-FAA0-4A15-ADEE-A06F9D34D6DA}">
      <dgm:prSet phldrT="[Text]"/>
      <dgm:spPr/>
      <dgm:t>
        <a:bodyPr/>
        <a:lstStyle/>
        <a:p>
          <a:r>
            <a:rPr lang="en-ZA" dirty="0" smtClean="0"/>
            <a:t>Service Provision </a:t>
          </a:r>
          <a:endParaRPr lang="en-ZA" dirty="0"/>
        </a:p>
      </dgm:t>
    </dgm:pt>
    <dgm:pt modelId="{A112C560-D258-4F36-8DB4-746EF6C84F87}" type="parTrans" cxnId="{B413640E-31DB-443E-A654-3B0F6F0A89B1}">
      <dgm:prSet/>
      <dgm:spPr/>
      <dgm:t>
        <a:bodyPr/>
        <a:lstStyle/>
        <a:p>
          <a:endParaRPr lang="en-ZA"/>
        </a:p>
      </dgm:t>
    </dgm:pt>
    <dgm:pt modelId="{37B17CBC-C3FD-49E4-8F17-C37E2837FDBB}" type="sibTrans" cxnId="{B413640E-31DB-443E-A654-3B0F6F0A89B1}">
      <dgm:prSet/>
      <dgm:spPr/>
      <dgm:t>
        <a:bodyPr/>
        <a:lstStyle/>
        <a:p>
          <a:endParaRPr lang="en-ZA"/>
        </a:p>
      </dgm:t>
    </dgm:pt>
    <dgm:pt modelId="{C97DA31A-DAD0-4883-A708-768DE6F57485}">
      <dgm:prSet phldrT="[Text]"/>
      <dgm:spPr/>
      <dgm:t>
        <a:bodyPr/>
        <a:lstStyle/>
        <a:p>
          <a:r>
            <a:rPr lang="en-ZA" dirty="0" smtClean="0"/>
            <a:t>Identify constraints </a:t>
          </a:r>
          <a:endParaRPr lang="en-ZA" dirty="0"/>
        </a:p>
      </dgm:t>
    </dgm:pt>
    <dgm:pt modelId="{8A100BAE-DF8E-44F2-A347-7C43D5BC5389}" type="parTrans" cxnId="{771C8144-0D11-42C3-84E1-B7183709F435}">
      <dgm:prSet/>
      <dgm:spPr/>
      <dgm:t>
        <a:bodyPr/>
        <a:lstStyle/>
        <a:p>
          <a:endParaRPr lang="en-ZA"/>
        </a:p>
      </dgm:t>
    </dgm:pt>
    <dgm:pt modelId="{2898BAA0-20EE-4F10-8090-04BE4FA01906}" type="sibTrans" cxnId="{771C8144-0D11-42C3-84E1-B7183709F435}">
      <dgm:prSet/>
      <dgm:spPr/>
      <dgm:t>
        <a:bodyPr/>
        <a:lstStyle/>
        <a:p>
          <a:endParaRPr lang="en-ZA"/>
        </a:p>
      </dgm:t>
    </dgm:pt>
    <dgm:pt modelId="{D3D9AD65-2BAB-42C3-AF40-5F4B30FB6EF4}">
      <dgm:prSet phldrT="[Text]"/>
      <dgm:spPr/>
      <dgm:t>
        <a:bodyPr/>
        <a:lstStyle/>
        <a:p>
          <a:r>
            <a:rPr lang="en-ZA" dirty="0" smtClean="0"/>
            <a:t>Apply principles of systems  theory and project management </a:t>
          </a:r>
          <a:endParaRPr lang="en-ZA" dirty="0"/>
        </a:p>
      </dgm:t>
    </dgm:pt>
    <dgm:pt modelId="{593E0A98-9810-45E1-8882-DE75700C778D}" type="parTrans" cxnId="{17FC93CA-77FA-42F4-B16F-19F7C3319D05}">
      <dgm:prSet/>
      <dgm:spPr/>
      <dgm:t>
        <a:bodyPr/>
        <a:lstStyle/>
        <a:p>
          <a:endParaRPr lang="en-ZA"/>
        </a:p>
      </dgm:t>
    </dgm:pt>
    <dgm:pt modelId="{57382BB4-F8F9-49DA-9382-DBDC7CC338CC}" type="sibTrans" cxnId="{17FC93CA-77FA-42F4-B16F-19F7C3319D05}">
      <dgm:prSet/>
      <dgm:spPr/>
      <dgm:t>
        <a:bodyPr/>
        <a:lstStyle/>
        <a:p>
          <a:endParaRPr lang="en-ZA"/>
        </a:p>
      </dgm:t>
    </dgm:pt>
    <dgm:pt modelId="{01C1163A-CF5D-408E-A7F9-B1DE2D5EABE1}" type="pres">
      <dgm:prSet presAssocID="{4CD97BB5-0908-417D-8BB3-212E9CD7FE9F}" presName="Name0" presStyleCnt="0">
        <dgm:presLayoutVars>
          <dgm:chMax val="1"/>
          <dgm:dir/>
          <dgm:animLvl val="ctr"/>
          <dgm:resizeHandles val="exact"/>
        </dgm:presLayoutVars>
      </dgm:prSet>
      <dgm:spPr/>
      <dgm:t>
        <a:bodyPr/>
        <a:lstStyle/>
        <a:p>
          <a:endParaRPr lang="en-ZA"/>
        </a:p>
      </dgm:t>
    </dgm:pt>
    <dgm:pt modelId="{7AAAAF7B-8365-405A-B3D4-9F58F83374AF}" type="pres">
      <dgm:prSet presAssocID="{0CF69AF0-12C2-4577-96AC-7A42DD9B35FE}" presName="centerShape" presStyleLbl="node0" presStyleIdx="0" presStyleCnt="1"/>
      <dgm:spPr/>
      <dgm:t>
        <a:bodyPr/>
        <a:lstStyle/>
        <a:p>
          <a:endParaRPr lang="en-ZA"/>
        </a:p>
      </dgm:t>
    </dgm:pt>
    <dgm:pt modelId="{2C804449-C0C6-4867-9FC4-A65786A6ABF3}" type="pres">
      <dgm:prSet presAssocID="{867029F5-EC83-45E0-BCB8-BB2BFFD07E4B}" presName="node" presStyleLbl="node1" presStyleIdx="0" presStyleCnt="4" custScaleX="138218" custScaleY="111979">
        <dgm:presLayoutVars>
          <dgm:bulletEnabled val="1"/>
        </dgm:presLayoutVars>
      </dgm:prSet>
      <dgm:spPr/>
      <dgm:t>
        <a:bodyPr/>
        <a:lstStyle/>
        <a:p>
          <a:endParaRPr lang="en-ZA"/>
        </a:p>
      </dgm:t>
    </dgm:pt>
    <dgm:pt modelId="{181ED631-620B-4C7C-866D-62ED57D0C5F3}" type="pres">
      <dgm:prSet presAssocID="{867029F5-EC83-45E0-BCB8-BB2BFFD07E4B}" presName="dummy" presStyleCnt="0"/>
      <dgm:spPr/>
    </dgm:pt>
    <dgm:pt modelId="{A00661D5-CA30-4A49-ADEF-B1368D301D63}" type="pres">
      <dgm:prSet presAssocID="{45BB4814-438C-445D-B847-FDAA3F2E1447}" presName="sibTrans" presStyleLbl="sibTrans2D1" presStyleIdx="0" presStyleCnt="4" custScaleX="120829" custScaleY="106797"/>
      <dgm:spPr/>
      <dgm:t>
        <a:bodyPr/>
        <a:lstStyle/>
        <a:p>
          <a:endParaRPr lang="en-ZA"/>
        </a:p>
      </dgm:t>
    </dgm:pt>
    <dgm:pt modelId="{7F194F01-2520-42F7-B95F-351475391199}" type="pres">
      <dgm:prSet presAssocID="{1A61C1D8-FAA0-4A15-ADEE-A06F9D34D6DA}" presName="node" presStyleLbl="node1" presStyleIdx="1" presStyleCnt="4" custScaleX="135423" custScaleY="130408">
        <dgm:presLayoutVars>
          <dgm:bulletEnabled val="1"/>
        </dgm:presLayoutVars>
      </dgm:prSet>
      <dgm:spPr/>
      <dgm:t>
        <a:bodyPr/>
        <a:lstStyle/>
        <a:p>
          <a:endParaRPr lang="en-ZA"/>
        </a:p>
      </dgm:t>
    </dgm:pt>
    <dgm:pt modelId="{A5645B11-0F54-4246-9B18-D398F064B3AE}" type="pres">
      <dgm:prSet presAssocID="{1A61C1D8-FAA0-4A15-ADEE-A06F9D34D6DA}" presName="dummy" presStyleCnt="0"/>
      <dgm:spPr/>
    </dgm:pt>
    <dgm:pt modelId="{6CC9B914-56A9-477C-BED3-A205F067A37F}" type="pres">
      <dgm:prSet presAssocID="{37B17CBC-C3FD-49E4-8F17-C37E2837FDBB}" presName="sibTrans" presStyleLbl="sibTrans2D1" presStyleIdx="1" presStyleCnt="4" custScaleX="120829" custScaleY="106797"/>
      <dgm:spPr/>
      <dgm:t>
        <a:bodyPr/>
        <a:lstStyle/>
        <a:p>
          <a:endParaRPr lang="en-ZA"/>
        </a:p>
      </dgm:t>
    </dgm:pt>
    <dgm:pt modelId="{2B584549-5921-4348-A56C-3E548969BD9D}" type="pres">
      <dgm:prSet presAssocID="{C97DA31A-DAD0-4883-A708-768DE6F57485}" presName="node" presStyleLbl="node1" presStyleIdx="2" presStyleCnt="4" custScaleX="132815" custScaleY="117969">
        <dgm:presLayoutVars>
          <dgm:bulletEnabled val="1"/>
        </dgm:presLayoutVars>
      </dgm:prSet>
      <dgm:spPr/>
      <dgm:t>
        <a:bodyPr/>
        <a:lstStyle/>
        <a:p>
          <a:endParaRPr lang="en-ZA"/>
        </a:p>
      </dgm:t>
    </dgm:pt>
    <dgm:pt modelId="{C9528E72-F2D3-4CF5-B93F-ABF564FA44D9}" type="pres">
      <dgm:prSet presAssocID="{C97DA31A-DAD0-4883-A708-768DE6F57485}" presName="dummy" presStyleCnt="0"/>
      <dgm:spPr/>
    </dgm:pt>
    <dgm:pt modelId="{D9741A34-525F-4B4E-B0DB-F643A0450BF4}" type="pres">
      <dgm:prSet presAssocID="{2898BAA0-20EE-4F10-8090-04BE4FA01906}" presName="sibTrans" presStyleLbl="sibTrans2D1" presStyleIdx="2" presStyleCnt="4" custScaleX="120829" custScaleY="106797"/>
      <dgm:spPr/>
      <dgm:t>
        <a:bodyPr/>
        <a:lstStyle/>
        <a:p>
          <a:endParaRPr lang="en-ZA"/>
        </a:p>
      </dgm:t>
    </dgm:pt>
    <dgm:pt modelId="{0C03CEB4-3ACD-4DFC-A2E3-FC1396ACB032}" type="pres">
      <dgm:prSet presAssocID="{D3D9AD65-2BAB-42C3-AF40-5F4B30FB6EF4}" presName="node" presStyleLbl="node1" presStyleIdx="3" presStyleCnt="4" custScaleX="142846" custScaleY="135035">
        <dgm:presLayoutVars>
          <dgm:bulletEnabled val="1"/>
        </dgm:presLayoutVars>
      </dgm:prSet>
      <dgm:spPr/>
      <dgm:t>
        <a:bodyPr/>
        <a:lstStyle/>
        <a:p>
          <a:endParaRPr lang="en-ZA"/>
        </a:p>
      </dgm:t>
    </dgm:pt>
    <dgm:pt modelId="{DD12AB92-0119-47F3-B0C1-4DFB8CC55F02}" type="pres">
      <dgm:prSet presAssocID="{D3D9AD65-2BAB-42C3-AF40-5F4B30FB6EF4}" presName="dummy" presStyleCnt="0"/>
      <dgm:spPr/>
    </dgm:pt>
    <dgm:pt modelId="{336A9857-4A83-46D7-8C11-AE5855C82BFA}" type="pres">
      <dgm:prSet presAssocID="{57382BB4-F8F9-49DA-9382-DBDC7CC338CC}" presName="sibTrans" presStyleLbl="sibTrans2D1" presStyleIdx="3" presStyleCnt="4" custScaleX="120050" custScaleY="109966"/>
      <dgm:spPr/>
      <dgm:t>
        <a:bodyPr/>
        <a:lstStyle/>
        <a:p>
          <a:endParaRPr lang="en-ZA"/>
        </a:p>
      </dgm:t>
    </dgm:pt>
  </dgm:ptLst>
  <dgm:cxnLst>
    <dgm:cxn modelId="{E85C56A9-0DF4-4414-9C00-9E2D962A330D}" type="presOf" srcId="{C97DA31A-DAD0-4883-A708-768DE6F57485}" destId="{2B584549-5921-4348-A56C-3E548969BD9D}" srcOrd="0" destOrd="0" presId="urn:microsoft.com/office/officeart/2005/8/layout/radial6"/>
    <dgm:cxn modelId="{57E2F345-F523-47FB-9D34-90B651561D5F}" type="presOf" srcId="{D3D9AD65-2BAB-42C3-AF40-5F4B30FB6EF4}" destId="{0C03CEB4-3ACD-4DFC-A2E3-FC1396ACB032}" srcOrd="0" destOrd="0" presId="urn:microsoft.com/office/officeart/2005/8/layout/radial6"/>
    <dgm:cxn modelId="{F857C36B-61A4-4CA9-91CA-34F7C166850C}" type="presOf" srcId="{45BB4814-438C-445D-B847-FDAA3F2E1447}" destId="{A00661D5-CA30-4A49-ADEF-B1368D301D63}" srcOrd="0" destOrd="0" presId="urn:microsoft.com/office/officeart/2005/8/layout/radial6"/>
    <dgm:cxn modelId="{FE3B15CD-4F0C-44A5-B8B4-E9358535F5C8}" type="presOf" srcId="{0CF69AF0-12C2-4577-96AC-7A42DD9B35FE}" destId="{7AAAAF7B-8365-405A-B3D4-9F58F83374AF}" srcOrd="0" destOrd="0" presId="urn:microsoft.com/office/officeart/2005/8/layout/radial6"/>
    <dgm:cxn modelId="{B413640E-31DB-443E-A654-3B0F6F0A89B1}" srcId="{0CF69AF0-12C2-4577-96AC-7A42DD9B35FE}" destId="{1A61C1D8-FAA0-4A15-ADEE-A06F9D34D6DA}" srcOrd="1" destOrd="0" parTransId="{A112C560-D258-4F36-8DB4-746EF6C84F87}" sibTransId="{37B17CBC-C3FD-49E4-8F17-C37E2837FDBB}"/>
    <dgm:cxn modelId="{17FC93CA-77FA-42F4-B16F-19F7C3319D05}" srcId="{0CF69AF0-12C2-4577-96AC-7A42DD9B35FE}" destId="{D3D9AD65-2BAB-42C3-AF40-5F4B30FB6EF4}" srcOrd="3" destOrd="0" parTransId="{593E0A98-9810-45E1-8882-DE75700C778D}" sibTransId="{57382BB4-F8F9-49DA-9382-DBDC7CC338CC}"/>
    <dgm:cxn modelId="{1B25DBB4-0FEA-481A-82F4-41BD74C57D25}" type="presOf" srcId="{4CD97BB5-0908-417D-8BB3-212E9CD7FE9F}" destId="{01C1163A-CF5D-408E-A7F9-B1DE2D5EABE1}" srcOrd="0" destOrd="0" presId="urn:microsoft.com/office/officeart/2005/8/layout/radial6"/>
    <dgm:cxn modelId="{FE4019DB-0447-4F81-9C70-0A8C399990BD}" type="presOf" srcId="{2898BAA0-20EE-4F10-8090-04BE4FA01906}" destId="{D9741A34-525F-4B4E-B0DB-F643A0450BF4}" srcOrd="0" destOrd="0" presId="urn:microsoft.com/office/officeart/2005/8/layout/radial6"/>
    <dgm:cxn modelId="{F9482174-52BD-41BB-B790-26BB597FD208}" srcId="{0CF69AF0-12C2-4577-96AC-7A42DD9B35FE}" destId="{867029F5-EC83-45E0-BCB8-BB2BFFD07E4B}" srcOrd="0" destOrd="0" parTransId="{223D3AAB-AF4E-46D5-9A11-A3F21586254A}" sibTransId="{45BB4814-438C-445D-B847-FDAA3F2E1447}"/>
    <dgm:cxn modelId="{EF5F3333-6274-4C51-9778-D340B4C1A01C}" srcId="{4CD97BB5-0908-417D-8BB3-212E9CD7FE9F}" destId="{0CF69AF0-12C2-4577-96AC-7A42DD9B35FE}" srcOrd="0" destOrd="0" parTransId="{FEA97BEE-D86B-40F3-9EC5-0C3E82BC6995}" sibTransId="{FED59E87-FCFE-4707-9110-261B39E1DEDB}"/>
    <dgm:cxn modelId="{29E271A2-E329-4B02-8C30-52D9768FF601}" type="presOf" srcId="{867029F5-EC83-45E0-BCB8-BB2BFFD07E4B}" destId="{2C804449-C0C6-4867-9FC4-A65786A6ABF3}" srcOrd="0" destOrd="0" presId="urn:microsoft.com/office/officeart/2005/8/layout/radial6"/>
    <dgm:cxn modelId="{109B869B-240B-4135-B901-FE6D3F758B6D}" type="presOf" srcId="{57382BB4-F8F9-49DA-9382-DBDC7CC338CC}" destId="{336A9857-4A83-46D7-8C11-AE5855C82BFA}" srcOrd="0" destOrd="0" presId="urn:microsoft.com/office/officeart/2005/8/layout/radial6"/>
    <dgm:cxn modelId="{7D04D091-9967-4FEF-8702-FD799EA67956}" type="presOf" srcId="{1A61C1D8-FAA0-4A15-ADEE-A06F9D34D6DA}" destId="{7F194F01-2520-42F7-B95F-351475391199}" srcOrd="0" destOrd="0" presId="urn:microsoft.com/office/officeart/2005/8/layout/radial6"/>
    <dgm:cxn modelId="{771C8144-0D11-42C3-84E1-B7183709F435}" srcId="{0CF69AF0-12C2-4577-96AC-7A42DD9B35FE}" destId="{C97DA31A-DAD0-4883-A708-768DE6F57485}" srcOrd="2" destOrd="0" parTransId="{8A100BAE-DF8E-44F2-A347-7C43D5BC5389}" sibTransId="{2898BAA0-20EE-4F10-8090-04BE4FA01906}"/>
    <dgm:cxn modelId="{0CA8C514-C0B1-449C-8D09-EB14DE071042}" type="presOf" srcId="{37B17CBC-C3FD-49E4-8F17-C37E2837FDBB}" destId="{6CC9B914-56A9-477C-BED3-A205F067A37F}" srcOrd="0" destOrd="0" presId="urn:microsoft.com/office/officeart/2005/8/layout/radial6"/>
    <dgm:cxn modelId="{B81552F7-E1C4-4E13-9B1A-3ED3235E01BF}" type="presParOf" srcId="{01C1163A-CF5D-408E-A7F9-B1DE2D5EABE1}" destId="{7AAAAF7B-8365-405A-B3D4-9F58F83374AF}" srcOrd="0" destOrd="0" presId="urn:microsoft.com/office/officeart/2005/8/layout/radial6"/>
    <dgm:cxn modelId="{A0BC5702-7EAB-430E-A4A4-CBEE80CC36D5}" type="presParOf" srcId="{01C1163A-CF5D-408E-A7F9-B1DE2D5EABE1}" destId="{2C804449-C0C6-4867-9FC4-A65786A6ABF3}" srcOrd="1" destOrd="0" presId="urn:microsoft.com/office/officeart/2005/8/layout/radial6"/>
    <dgm:cxn modelId="{21A9446A-E997-426F-A1AB-F1EDC5A8D779}" type="presParOf" srcId="{01C1163A-CF5D-408E-A7F9-B1DE2D5EABE1}" destId="{181ED631-620B-4C7C-866D-62ED57D0C5F3}" srcOrd="2" destOrd="0" presId="urn:microsoft.com/office/officeart/2005/8/layout/radial6"/>
    <dgm:cxn modelId="{9C1A1907-F2DC-4148-8B94-8B7CB774E41E}" type="presParOf" srcId="{01C1163A-CF5D-408E-A7F9-B1DE2D5EABE1}" destId="{A00661D5-CA30-4A49-ADEF-B1368D301D63}" srcOrd="3" destOrd="0" presId="urn:microsoft.com/office/officeart/2005/8/layout/radial6"/>
    <dgm:cxn modelId="{4767D957-AFFC-4ECD-989E-C4A65F03D2BC}" type="presParOf" srcId="{01C1163A-CF5D-408E-A7F9-B1DE2D5EABE1}" destId="{7F194F01-2520-42F7-B95F-351475391199}" srcOrd="4" destOrd="0" presId="urn:microsoft.com/office/officeart/2005/8/layout/radial6"/>
    <dgm:cxn modelId="{529DE85C-4673-400A-85BD-C25EADCCD7F6}" type="presParOf" srcId="{01C1163A-CF5D-408E-A7F9-B1DE2D5EABE1}" destId="{A5645B11-0F54-4246-9B18-D398F064B3AE}" srcOrd="5" destOrd="0" presId="urn:microsoft.com/office/officeart/2005/8/layout/radial6"/>
    <dgm:cxn modelId="{86A988FD-E391-4CFE-A8F9-D1D8C445E0E8}" type="presParOf" srcId="{01C1163A-CF5D-408E-A7F9-B1DE2D5EABE1}" destId="{6CC9B914-56A9-477C-BED3-A205F067A37F}" srcOrd="6" destOrd="0" presId="urn:microsoft.com/office/officeart/2005/8/layout/radial6"/>
    <dgm:cxn modelId="{97C6E03F-2570-4FF3-9386-5D3F16627844}" type="presParOf" srcId="{01C1163A-CF5D-408E-A7F9-B1DE2D5EABE1}" destId="{2B584549-5921-4348-A56C-3E548969BD9D}" srcOrd="7" destOrd="0" presId="urn:microsoft.com/office/officeart/2005/8/layout/radial6"/>
    <dgm:cxn modelId="{69183516-3756-452D-BE48-27A032948339}" type="presParOf" srcId="{01C1163A-CF5D-408E-A7F9-B1DE2D5EABE1}" destId="{C9528E72-F2D3-4CF5-B93F-ABF564FA44D9}" srcOrd="8" destOrd="0" presId="urn:microsoft.com/office/officeart/2005/8/layout/radial6"/>
    <dgm:cxn modelId="{151C9C79-D7BE-493B-ADA0-EEE0EFEAB524}" type="presParOf" srcId="{01C1163A-CF5D-408E-A7F9-B1DE2D5EABE1}" destId="{D9741A34-525F-4B4E-B0DB-F643A0450BF4}" srcOrd="9" destOrd="0" presId="urn:microsoft.com/office/officeart/2005/8/layout/radial6"/>
    <dgm:cxn modelId="{CB8F4D59-DFDA-4516-99C2-7BFFECE25F5A}" type="presParOf" srcId="{01C1163A-CF5D-408E-A7F9-B1DE2D5EABE1}" destId="{0C03CEB4-3ACD-4DFC-A2E3-FC1396ACB032}" srcOrd="10" destOrd="0" presId="urn:microsoft.com/office/officeart/2005/8/layout/radial6"/>
    <dgm:cxn modelId="{AA313712-747D-4097-859C-BD35D53E754E}" type="presParOf" srcId="{01C1163A-CF5D-408E-A7F9-B1DE2D5EABE1}" destId="{DD12AB92-0119-47F3-B0C1-4DFB8CC55F02}" srcOrd="11" destOrd="0" presId="urn:microsoft.com/office/officeart/2005/8/layout/radial6"/>
    <dgm:cxn modelId="{8993FBB1-98D0-4461-8A62-884BD3F1FB39}" type="presParOf" srcId="{01C1163A-CF5D-408E-A7F9-B1DE2D5EABE1}" destId="{336A9857-4A83-46D7-8C11-AE5855C82BFA}" srcOrd="12"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8EF05F0-903C-42D6-8D84-C3ED60D01796}" type="doc">
      <dgm:prSet loTypeId="urn:microsoft.com/office/officeart/2005/8/layout/orgChart1" loCatId="hierarchy" qsTypeId="urn:microsoft.com/office/officeart/2005/8/quickstyle/simple3" qsCatId="simple" csTypeId="urn:microsoft.com/office/officeart/2005/8/colors/accent1_1" csCatId="accent1" phldr="1"/>
      <dgm:spPr/>
      <dgm:t>
        <a:bodyPr/>
        <a:lstStyle/>
        <a:p>
          <a:endParaRPr lang="en-ZA"/>
        </a:p>
      </dgm:t>
    </dgm:pt>
    <dgm:pt modelId="{829844B7-C926-4314-8852-3C0D95A17F3C}">
      <dgm:prSet phldrT="[Text]"/>
      <dgm:spPr/>
      <dgm:t>
        <a:bodyPr/>
        <a:lstStyle/>
        <a:p>
          <a:r>
            <a:rPr lang="en-ZA" dirty="0"/>
            <a:t>60 PATIENTS WITH ASC</a:t>
          </a:r>
        </a:p>
      </dgm:t>
    </dgm:pt>
    <dgm:pt modelId="{BC09F67E-C09E-4E2D-88B9-F52BE225A98C}" type="parTrans" cxnId="{B7A9F174-8F3F-4820-BE0C-08D7D701D919}">
      <dgm:prSet/>
      <dgm:spPr/>
      <dgm:t>
        <a:bodyPr/>
        <a:lstStyle/>
        <a:p>
          <a:endParaRPr lang="en-ZA"/>
        </a:p>
      </dgm:t>
    </dgm:pt>
    <dgm:pt modelId="{ED52E448-2CF3-42E8-9FA3-CF4509DE26DC}" type="sibTrans" cxnId="{B7A9F174-8F3F-4820-BE0C-08D7D701D919}">
      <dgm:prSet/>
      <dgm:spPr/>
      <dgm:t>
        <a:bodyPr/>
        <a:lstStyle/>
        <a:p>
          <a:endParaRPr lang="en-ZA"/>
        </a:p>
      </dgm:t>
    </dgm:pt>
    <dgm:pt modelId="{3A07C8F8-CFE3-4651-9CAC-6D6A3D639F5E}" type="asst">
      <dgm:prSet phldrT="[Text]"/>
      <dgm:spPr/>
      <dgm:t>
        <a:bodyPr/>
        <a:lstStyle/>
        <a:p>
          <a:r>
            <a:rPr lang="en-ZA" dirty="0"/>
            <a:t>NIRS</a:t>
          </a:r>
        </a:p>
      </dgm:t>
    </dgm:pt>
    <dgm:pt modelId="{8F4000B4-B08C-49E0-B894-B9F775336B5A}" type="parTrans" cxnId="{5818B4B4-ECEC-407C-8454-4CAB87805706}">
      <dgm:prSet/>
      <dgm:spPr/>
      <dgm:t>
        <a:bodyPr/>
        <a:lstStyle/>
        <a:p>
          <a:endParaRPr lang="en-ZA"/>
        </a:p>
      </dgm:t>
    </dgm:pt>
    <dgm:pt modelId="{788D9271-737B-41D4-A618-504365C02F4D}" type="sibTrans" cxnId="{5818B4B4-ECEC-407C-8454-4CAB87805706}">
      <dgm:prSet/>
      <dgm:spPr/>
      <dgm:t>
        <a:bodyPr/>
        <a:lstStyle/>
        <a:p>
          <a:endParaRPr lang="en-ZA"/>
        </a:p>
      </dgm:t>
    </dgm:pt>
    <dgm:pt modelId="{EFFB9882-A06B-49BB-91A5-3ACB92999D60}">
      <dgm:prSet phldrT="[Text]"/>
      <dgm:spPr/>
      <dgm:t>
        <a:bodyPr/>
        <a:lstStyle/>
        <a:p>
          <a:r>
            <a:rPr lang="en-ZA" dirty="0"/>
            <a:t>GOOD:</a:t>
          </a:r>
        </a:p>
        <a:p>
          <a:r>
            <a:rPr lang="en-ZA" dirty="0"/>
            <a:t>&lt; 20% / </a:t>
          </a:r>
          <a:r>
            <a:rPr lang="en-ZA" dirty="0">
              <a:latin typeface="Times New Roman"/>
              <a:cs typeface="Times New Roman"/>
            </a:rPr>
            <a:t>≥ 50</a:t>
          </a:r>
          <a:endParaRPr lang="en-ZA" dirty="0"/>
        </a:p>
      </dgm:t>
    </dgm:pt>
    <dgm:pt modelId="{85EAFFD9-E75D-4C3A-8A8C-C1457BAB538F}" type="parTrans" cxnId="{CECFC3C3-52EF-48B4-92F8-60E31686CEA4}">
      <dgm:prSet/>
      <dgm:spPr/>
      <dgm:t>
        <a:bodyPr/>
        <a:lstStyle/>
        <a:p>
          <a:endParaRPr lang="en-ZA"/>
        </a:p>
      </dgm:t>
    </dgm:pt>
    <dgm:pt modelId="{03F521EF-5943-4B7B-A46F-0E6F180D8DD2}" type="sibTrans" cxnId="{CECFC3C3-52EF-48B4-92F8-60E31686CEA4}">
      <dgm:prSet/>
      <dgm:spPr/>
      <dgm:t>
        <a:bodyPr/>
        <a:lstStyle/>
        <a:p>
          <a:endParaRPr lang="en-ZA"/>
        </a:p>
      </dgm:t>
    </dgm:pt>
    <dgm:pt modelId="{0CAB086D-BCA6-4185-8260-37ED74E4A976}">
      <dgm:prSet phldrT="[Text]"/>
      <dgm:spPr/>
      <dgm:t>
        <a:bodyPr/>
        <a:lstStyle/>
        <a:p>
          <a:r>
            <a:rPr lang="en-ZA" dirty="0"/>
            <a:t>BAD:</a:t>
          </a:r>
        </a:p>
        <a:p>
          <a:r>
            <a:rPr lang="en-ZA" dirty="0"/>
            <a:t>&gt; 20% / &lt;</a:t>
          </a:r>
          <a:r>
            <a:rPr lang="en-ZA" dirty="0">
              <a:latin typeface="Times New Roman"/>
              <a:cs typeface="Times New Roman"/>
            </a:rPr>
            <a:t> 50</a:t>
          </a:r>
          <a:endParaRPr lang="en-ZA" dirty="0"/>
        </a:p>
      </dgm:t>
    </dgm:pt>
    <dgm:pt modelId="{AF749EA0-D80C-4620-A834-73B9419F084A}" type="parTrans" cxnId="{2E2F47A4-B262-4297-B0F2-6F80E58B2BA0}">
      <dgm:prSet/>
      <dgm:spPr/>
      <dgm:t>
        <a:bodyPr/>
        <a:lstStyle/>
        <a:p>
          <a:endParaRPr lang="en-ZA"/>
        </a:p>
      </dgm:t>
    </dgm:pt>
    <dgm:pt modelId="{C8AC2CE3-9613-4031-99F3-7EA9B38135FC}" type="sibTrans" cxnId="{2E2F47A4-B262-4297-B0F2-6F80E58B2BA0}">
      <dgm:prSet/>
      <dgm:spPr/>
      <dgm:t>
        <a:bodyPr/>
        <a:lstStyle/>
        <a:p>
          <a:endParaRPr lang="en-ZA"/>
        </a:p>
      </dgm:t>
    </dgm:pt>
    <dgm:pt modelId="{FF905576-B309-4DF9-AEF2-C3178569B5EE}" type="asst">
      <dgm:prSet/>
      <dgm:spPr/>
      <dgm:t>
        <a:bodyPr/>
        <a:lstStyle/>
        <a:p>
          <a:r>
            <a:rPr lang="en-ZA" dirty="0"/>
            <a:t>OXYGEN DELIVERY:</a:t>
          </a:r>
        </a:p>
        <a:p>
          <a:r>
            <a:rPr lang="en-ZA" dirty="0"/>
            <a:t>pO2, O2 SATS, </a:t>
          </a:r>
          <a:r>
            <a:rPr lang="en-ZA" dirty="0" err="1"/>
            <a:t>Hb</a:t>
          </a:r>
          <a:r>
            <a:rPr lang="en-ZA" dirty="0"/>
            <a:t>, BLOOD PRESSURE, HEART RATE, CARDIAC OUTPUT</a:t>
          </a:r>
        </a:p>
      </dgm:t>
    </dgm:pt>
    <dgm:pt modelId="{92FC92EA-EB71-4770-93D5-0409028E97BD}" type="parTrans" cxnId="{CCD6C784-3D2D-430D-94BC-ACC053E90CF4}">
      <dgm:prSet/>
      <dgm:spPr/>
      <dgm:t>
        <a:bodyPr/>
        <a:lstStyle/>
        <a:p>
          <a:endParaRPr lang="en-ZA"/>
        </a:p>
      </dgm:t>
    </dgm:pt>
    <dgm:pt modelId="{95CC48A3-3103-4E3A-9EBD-F9538EDE6C68}" type="sibTrans" cxnId="{CCD6C784-3D2D-430D-94BC-ACC053E90CF4}">
      <dgm:prSet/>
      <dgm:spPr/>
      <dgm:t>
        <a:bodyPr/>
        <a:lstStyle/>
        <a:p>
          <a:endParaRPr lang="en-ZA"/>
        </a:p>
      </dgm:t>
    </dgm:pt>
    <dgm:pt modelId="{3C457831-B572-4C72-A3CB-EA369F72EB39}">
      <dgm:prSet/>
      <dgm:spPr/>
      <dgm:t>
        <a:bodyPr/>
        <a:lstStyle/>
        <a:p>
          <a:r>
            <a:rPr lang="en-ZA" dirty="0"/>
            <a:t>MMSE:</a:t>
          </a:r>
        </a:p>
        <a:p>
          <a:r>
            <a:rPr lang="en-ZA" dirty="0"/>
            <a:t>PRE- AND POST-OPERATIVE</a:t>
          </a:r>
        </a:p>
      </dgm:t>
    </dgm:pt>
    <dgm:pt modelId="{AAE597C1-969C-4673-8B8A-2F93BBEBBEA4}" type="parTrans" cxnId="{3644F1AA-6DAF-4A90-BF4E-8EC604E3435F}">
      <dgm:prSet/>
      <dgm:spPr/>
      <dgm:t>
        <a:bodyPr/>
        <a:lstStyle/>
        <a:p>
          <a:endParaRPr lang="en-ZA"/>
        </a:p>
      </dgm:t>
    </dgm:pt>
    <dgm:pt modelId="{CA5466C3-4229-4C19-AD42-6B551051155A}" type="sibTrans" cxnId="{3644F1AA-6DAF-4A90-BF4E-8EC604E3435F}">
      <dgm:prSet/>
      <dgm:spPr/>
      <dgm:t>
        <a:bodyPr/>
        <a:lstStyle/>
        <a:p>
          <a:endParaRPr lang="en-ZA"/>
        </a:p>
      </dgm:t>
    </dgm:pt>
    <dgm:pt modelId="{D3C37317-955D-4D1B-A2DE-DB699A327C0B}" type="asst">
      <dgm:prSet/>
      <dgm:spPr/>
      <dgm:t>
        <a:bodyPr/>
        <a:lstStyle/>
        <a:p>
          <a:r>
            <a:rPr lang="en-ZA" dirty="0"/>
            <a:t>30 ON-PUMP</a:t>
          </a:r>
        </a:p>
      </dgm:t>
    </dgm:pt>
    <dgm:pt modelId="{8634701D-0E27-42E8-BA6B-6B2B618084BB}" type="parTrans" cxnId="{47F203FB-77C1-44DF-9DBD-BEF653409E99}">
      <dgm:prSet/>
      <dgm:spPr/>
      <dgm:t>
        <a:bodyPr/>
        <a:lstStyle/>
        <a:p>
          <a:endParaRPr lang="en-ZA"/>
        </a:p>
      </dgm:t>
    </dgm:pt>
    <dgm:pt modelId="{44B7854A-2CAF-4981-B613-FCABB80A6119}" type="sibTrans" cxnId="{47F203FB-77C1-44DF-9DBD-BEF653409E99}">
      <dgm:prSet/>
      <dgm:spPr/>
      <dgm:t>
        <a:bodyPr/>
        <a:lstStyle/>
        <a:p>
          <a:endParaRPr lang="en-ZA"/>
        </a:p>
      </dgm:t>
    </dgm:pt>
    <dgm:pt modelId="{5F1CB8B2-97B3-4094-B0E6-AE5317CFFAA9}">
      <dgm:prSet/>
      <dgm:spPr/>
      <dgm:t>
        <a:bodyPr/>
        <a:lstStyle/>
        <a:p>
          <a:r>
            <a:rPr lang="en-ZA" dirty="0"/>
            <a:t>RENAL FUNCTION:</a:t>
          </a:r>
        </a:p>
        <a:p>
          <a:r>
            <a:rPr lang="en-ZA" dirty="0"/>
            <a:t>U&amp;E AND CREATININE, URINE OUTPUT</a:t>
          </a:r>
        </a:p>
      </dgm:t>
    </dgm:pt>
    <dgm:pt modelId="{4CD6055C-CE18-4C09-B592-BD1867451EDA}" type="parTrans" cxnId="{98BFFD81-466B-43EA-A18C-3979A61C335B}">
      <dgm:prSet/>
      <dgm:spPr/>
      <dgm:t>
        <a:bodyPr/>
        <a:lstStyle/>
        <a:p>
          <a:endParaRPr lang="en-ZA"/>
        </a:p>
      </dgm:t>
    </dgm:pt>
    <dgm:pt modelId="{3B5E1075-6F6A-4ABC-AE7C-7E37C4E2B925}" type="sibTrans" cxnId="{98BFFD81-466B-43EA-A18C-3979A61C335B}">
      <dgm:prSet/>
      <dgm:spPr/>
      <dgm:t>
        <a:bodyPr/>
        <a:lstStyle/>
        <a:p>
          <a:endParaRPr lang="en-ZA"/>
        </a:p>
      </dgm:t>
    </dgm:pt>
    <dgm:pt modelId="{AFA14C1F-5660-4107-9087-0700A5F97EA0}">
      <dgm:prSet/>
      <dgm:spPr/>
      <dgm:t>
        <a:bodyPr/>
        <a:lstStyle/>
        <a:p>
          <a:r>
            <a:rPr lang="en-ZA" dirty="0"/>
            <a:t>COMPLICATIONS;</a:t>
          </a:r>
        </a:p>
        <a:p>
          <a:r>
            <a:rPr lang="en-ZA" dirty="0"/>
            <a:t>CLINICAL, INFLAMMATORY</a:t>
          </a:r>
        </a:p>
      </dgm:t>
    </dgm:pt>
    <dgm:pt modelId="{332A2472-FB70-478E-AA19-FE6C5009A77A}" type="parTrans" cxnId="{281C5BF5-B074-4F07-BF93-E2F94258E5BC}">
      <dgm:prSet/>
      <dgm:spPr/>
      <dgm:t>
        <a:bodyPr/>
        <a:lstStyle/>
        <a:p>
          <a:endParaRPr lang="en-ZA"/>
        </a:p>
      </dgm:t>
    </dgm:pt>
    <dgm:pt modelId="{6CF9EC34-B47E-4539-ADF0-203662FCE85B}" type="sibTrans" cxnId="{281C5BF5-B074-4F07-BF93-E2F94258E5BC}">
      <dgm:prSet/>
      <dgm:spPr/>
      <dgm:t>
        <a:bodyPr/>
        <a:lstStyle/>
        <a:p>
          <a:endParaRPr lang="en-ZA"/>
        </a:p>
      </dgm:t>
    </dgm:pt>
    <dgm:pt modelId="{34C732E4-1C26-4E23-AC9F-B1713D111F2F}" type="asst">
      <dgm:prSet/>
      <dgm:spPr/>
      <dgm:t>
        <a:bodyPr/>
        <a:lstStyle/>
        <a:p>
          <a:r>
            <a:rPr lang="en-ZA" dirty="0"/>
            <a:t>30 OFF-PUMP</a:t>
          </a:r>
        </a:p>
      </dgm:t>
    </dgm:pt>
    <dgm:pt modelId="{2BAF6A1B-EF21-423B-8F00-B74F0180C154}" type="sibTrans" cxnId="{64517186-52F1-4B4C-B7A1-442F9DFAA924}">
      <dgm:prSet/>
      <dgm:spPr/>
      <dgm:t>
        <a:bodyPr/>
        <a:lstStyle/>
        <a:p>
          <a:endParaRPr lang="en-ZA"/>
        </a:p>
      </dgm:t>
    </dgm:pt>
    <dgm:pt modelId="{3C0D54AB-4D4F-4CB1-AD33-85224B4867FC}" type="parTrans" cxnId="{64517186-52F1-4B4C-B7A1-442F9DFAA924}">
      <dgm:prSet/>
      <dgm:spPr/>
      <dgm:t>
        <a:bodyPr/>
        <a:lstStyle/>
        <a:p>
          <a:endParaRPr lang="en-ZA"/>
        </a:p>
      </dgm:t>
    </dgm:pt>
    <dgm:pt modelId="{B5C07F0E-4385-42B4-BD92-B1BB294C4797}" type="pres">
      <dgm:prSet presAssocID="{B8EF05F0-903C-42D6-8D84-C3ED60D01796}" presName="hierChild1" presStyleCnt="0">
        <dgm:presLayoutVars>
          <dgm:orgChart val="1"/>
          <dgm:chPref val="1"/>
          <dgm:dir/>
          <dgm:animOne val="branch"/>
          <dgm:animLvl val="lvl"/>
          <dgm:resizeHandles/>
        </dgm:presLayoutVars>
      </dgm:prSet>
      <dgm:spPr/>
      <dgm:t>
        <a:bodyPr/>
        <a:lstStyle/>
        <a:p>
          <a:endParaRPr lang="en-ZA"/>
        </a:p>
      </dgm:t>
    </dgm:pt>
    <dgm:pt modelId="{0E175052-CA62-4D49-AC3E-7A9AED2F38D9}" type="pres">
      <dgm:prSet presAssocID="{829844B7-C926-4314-8852-3C0D95A17F3C}" presName="hierRoot1" presStyleCnt="0">
        <dgm:presLayoutVars>
          <dgm:hierBranch val="init"/>
        </dgm:presLayoutVars>
      </dgm:prSet>
      <dgm:spPr/>
      <dgm:t>
        <a:bodyPr/>
        <a:lstStyle/>
        <a:p>
          <a:endParaRPr lang="en-US"/>
        </a:p>
      </dgm:t>
    </dgm:pt>
    <dgm:pt modelId="{A33A969B-5F0E-476B-B583-07A20E8748F4}" type="pres">
      <dgm:prSet presAssocID="{829844B7-C926-4314-8852-3C0D95A17F3C}" presName="rootComposite1" presStyleCnt="0"/>
      <dgm:spPr/>
      <dgm:t>
        <a:bodyPr/>
        <a:lstStyle/>
        <a:p>
          <a:endParaRPr lang="en-US"/>
        </a:p>
      </dgm:t>
    </dgm:pt>
    <dgm:pt modelId="{0C6636F5-3998-409A-9452-C217EA29FE89}" type="pres">
      <dgm:prSet presAssocID="{829844B7-C926-4314-8852-3C0D95A17F3C}" presName="rootText1" presStyleLbl="node0" presStyleIdx="0" presStyleCnt="1" custLinFactNeighborX="-684" custLinFactNeighborY="8204">
        <dgm:presLayoutVars>
          <dgm:chPref val="3"/>
        </dgm:presLayoutVars>
      </dgm:prSet>
      <dgm:spPr/>
      <dgm:t>
        <a:bodyPr/>
        <a:lstStyle/>
        <a:p>
          <a:endParaRPr lang="en-ZA"/>
        </a:p>
      </dgm:t>
    </dgm:pt>
    <dgm:pt modelId="{ACF40161-EE7D-44DC-B22B-F1DC746429F0}" type="pres">
      <dgm:prSet presAssocID="{829844B7-C926-4314-8852-3C0D95A17F3C}" presName="rootConnector1" presStyleLbl="node1" presStyleIdx="0" presStyleCnt="0"/>
      <dgm:spPr/>
      <dgm:t>
        <a:bodyPr/>
        <a:lstStyle/>
        <a:p>
          <a:endParaRPr lang="en-ZA"/>
        </a:p>
      </dgm:t>
    </dgm:pt>
    <dgm:pt modelId="{6255A16A-20D1-4692-AC84-9561CD385C95}" type="pres">
      <dgm:prSet presAssocID="{829844B7-C926-4314-8852-3C0D95A17F3C}" presName="hierChild2" presStyleCnt="0"/>
      <dgm:spPr/>
      <dgm:t>
        <a:bodyPr/>
        <a:lstStyle/>
        <a:p>
          <a:endParaRPr lang="en-US"/>
        </a:p>
      </dgm:t>
    </dgm:pt>
    <dgm:pt modelId="{D444EF28-DE6C-468F-80B2-49326FACCC0B}" type="pres">
      <dgm:prSet presAssocID="{85EAFFD9-E75D-4C3A-8A8C-C1457BAB538F}" presName="Name37" presStyleLbl="parChTrans1D2" presStyleIdx="0" presStyleCnt="4"/>
      <dgm:spPr/>
      <dgm:t>
        <a:bodyPr/>
        <a:lstStyle/>
        <a:p>
          <a:endParaRPr lang="en-ZA"/>
        </a:p>
      </dgm:t>
    </dgm:pt>
    <dgm:pt modelId="{8F0AF9BB-3DC1-4633-BF92-B71F825ECFF2}" type="pres">
      <dgm:prSet presAssocID="{EFFB9882-A06B-49BB-91A5-3ACB92999D60}" presName="hierRoot2" presStyleCnt="0">
        <dgm:presLayoutVars>
          <dgm:hierBranch val="init"/>
        </dgm:presLayoutVars>
      </dgm:prSet>
      <dgm:spPr/>
      <dgm:t>
        <a:bodyPr/>
        <a:lstStyle/>
        <a:p>
          <a:endParaRPr lang="en-US"/>
        </a:p>
      </dgm:t>
    </dgm:pt>
    <dgm:pt modelId="{9AC7A2E7-642A-474C-A58D-F7B43F92E28A}" type="pres">
      <dgm:prSet presAssocID="{EFFB9882-A06B-49BB-91A5-3ACB92999D60}" presName="rootComposite" presStyleCnt="0"/>
      <dgm:spPr/>
      <dgm:t>
        <a:bodyPr/>
        <a:lstStyle/>
        <a:p>
          <a:endParaRPr lang="en-US"/>
        </a:p>
      </dgm:t>
    </dgm:pt>
    <dgm:pt modelId="{BEF8B47C-E383-41F8-8177-65C6127B3164}" type="pres">
      <dgm:prSet presAssocID="{EFFB9882-A06B-49BB-91A5-3ACB92999D60}" presName="rootText" presStyleLbl="node2" presStyleIdx="0" presStyleCnt="2">
        <dgm:presLayoutVars>
          <dgm:chPref val="3"/>
        </dgm:presLayoutVars>
      </dgm:prSet>
      <dgm:spPr/>
      <dgm:t>
        <a:bodyPr/>
        <a:lstStyle/>
        <a:p>
          <a:endParaRPr lang="en-ZA"/>
        </a:p>
      </dgm:t>
    </dgm:pt>
    <dgm:pt modelId="{9765C171-13FF-4771-91E9-11A4858F5026}" type="pres">
      <dgm:prSet presAssocID="{EFFB9882-A06B-49BB-91A5-3ACB92999D60}" presName="rootConnector" presStyleLbl="node2" presStyleIdx="0" presStyleCnt="2"/>
      <dgm:spPr/>
      <dgm:t>
        <a:bodyPr/>
        <a:lstStyle/>
        <a:p>
          <a:endParaRPr lang="en-ZA"/>
        </a:p>
      </dgm:t>
    </dgm:pt>
    <dgm:pt modelId="{A173D1F6-6198-4414-A812-06A06F273DC6}" type="pres">
      <dgm:prSet presAssocID="{EFFB9882-A06B-49BB-91A5-3ACB92999D60}" presName="hierChild4" presStyleCnt="0"/>
      <dgm:spPr/>
      <dgm:t>
        <a:bodyPr/>
        <a:lstStyle/>
        <a:p>
          <a:endParaRPr lang="en-US"/>
        </a:p>
      </dgm:t>
    </dgm:pt>
    <dgm:pt modelId="{9FC3BB20-BE7F-48DF-AED1-C70B609A7316}" type="pres">
      <dgm:prSet presAssocID="{EFFB9882-A06B-49BB-91A5-3ACB92999D60}" presName="hierChild5" presStyleCnt="0"/>
      <dgm:spPr/>
      <dgm:t>
        <a:bodyPr/>
        <a:lstStyle/>
        <a:p>
          <a:endParaRPr lang="en-US"/>
        </a:p>
      </dgm:t>
    </dgm:pt>
    <dgm:pt modelId="{B90E715E-6E9A-4896-B65F-5B50F7DC8323}" type="pres">
      <dgm:prSet presAssocID="{AF749EA0-D80C-4620-A834-73B9419F084A}" presName="Name37" presStyleLbl="parChTrans1D2" presStyleIdx="1" presStyleCnt="4"/>
      <dgm:spPr/>
      <dgm:t>
        <a:bodyPr/>
        <a:lstStyle/>
        <a:p>
          <a:endParaRPr lang="en-ZA"/>
        </a:p>
      </dgm:t>
    </dgm:pt>
    <dgm:pt modelId="{5D8B3FE9-4701-403D-958A-B09F8B3383F7}" type="pres">
      <dgm:prSet presAssocID="{0CAB086D-BCA6-4185-8260-37ED74E4A976}" presName="hierRoot2" presStyleCnt="0">
        <dgm:presLayoutVars>
          <dgm:hierBranch val="init"/>
        </dgm:presLayoutVars>
      </dgm:prSet>
      <dgm:spPr/>
      <dgm:t>
        <a:bodyPr/>
        <a:lstStyle/>
        <a:p>
          <a:endParaRPr lang="en-US"/>
        </a:p>
      </dgm:t>
    </dgm:pt>
    <dgm:pt modelId="{EC772640-6F0D-48B1-8ADD-9C88DF4D4956}" type="pres">
      <dgm:prSet presAssocID="{0CAB086D-BCA6-4185-8260-37ED74E4A976}" presName="rootComposite" presStyleCnt="0"/>
      <dgm:spPr/>
      <dgm:t>
        <a:bodyPr/>
        <a:lstStyle/>
        <a:p>
          <a:endParaRPr lang="en-US"/>
        </a:p>
      </dgm:t>
    </dgm:pt>
    <dgm:pt modelId="{BDCC5DA0-6CAB-4219-8EB1-B8BA1F495D99}" type="pres">
      <dgm:prSet presAssocID="{0CAB086D-BCA6-4185-8260-37ED74E4A976}" presName="rootText" presStyleLbl="node2" presStyleIdx="1" presStyleCnt="2">
        <dgm:presLayoutVars>
          <dgm:chPref val="3"/>
        </dgm:presLayoutVars>
      </dgm:prSet>
      <dgm:spPr/>
      <dgm:t>
        <a:bodyPr/>
        <a:lstStyle/>
        <a:p>
          <a:endParaRPr lang="en-ZA"/>
        </a:p>
      </dgm:t>
    </dgm:pt>
    <dgm:pt modelId="{9E33967D-4716-4E09-A6BA-6F67BD69FD2B}" type="pres">
      <dgm:prSet presAssocID="{0CAB086D-BCA6-4185-8260-37ED74E4A976}" presName="rootConnector" presStyleLbl="node2" presStyleIdx="1" presStyleCnt="2"/>
      <dgm:spPr/>
      <dgm:t>
        <a:bodyPr/>
        <a:lstStyle/>
        <a:p>
          <a:endParaRPr lang="en-ZA"/>
        </a:p>
      </dgm:t>
    </dgm:pt>
    <dgm:pt modelId="{B27137F1-B88A-465F-8B8D-68ED6EE6E574}" type="pres">
      <dgm:prSet presAssocID="{0CAB086D-BCA6-4185-8260-37ED74E4A976}" presName="hierChild4" presStyleCnt="0"/>
      <dgm:spPr/>
      <dgm:t>
        <a:bodyPr/>
        <a:lstStyle/>
        <a:p>
          <a:endParaRPr lang="en-US"/>
        </a:p>
      </dgm:t>
    </dgm:pt>
    <dgm:pt modelId="{794A1062-7CD1-4D64-B06E-766983FE1B1F}" type="pres">
      <dgm:prSet presAssocID="{0CAB086D-BCA6-4185-8260-37ED74E4A976}" presName="hierChild5" presStyleCnt="0"/>
      <dgm:spPr/>
      <dgm:t>
        <a:bodyPr/>
        <a:lstStyle/>
        <a:p>
          <a:endParaRPr lang="en-US"/>
        </a:p>
      </dgm:t>
    </dgm:pt>
    <dgm:pt modelId="{1A9DC065-5FD7-4DCF-9F20-DD9802BE9EA9}" type="pres">
      <dgm:prSet presAssocID="{92FC92EA-EB71-4770-93D5-0409028E97BD}" presName="Name111" presStyleLbl="parChTrans1D3" presStyleIdx="0" presStyleCnt="2"/>
      <dgm:spPr/>
      <dgm:t>
        <a:bodyPr/>
        <a:lstStyle/>
        <a:p>
          <a:endParaRPr lang="en-ZA"/>
        </a:p>
      </dgm:t>
    </dgm:pt>
    <dgm:pt modelId="{337D38C7-6EC6-4F78-BF48-6DAB68C82297}" type="pres">
      <dgm:prSet presAssocID="{FF905576-B309-4DF9-AEF2-C3178569B5EE}" presName="hierRoot3" presStyleCnt="0">
        <dgm:presLayoutVars>
          <dgm:hierBranch val="init"/>
        </dgm:presLayoutVars>
      </dgm:prSet>
      <dgm:spPr/>
      <dgm:t>
        <a:bodyPr/>
        <a:lstStyle/>
        <a:p>
          <a:endParaRPr lang="en-US"/>
        </a:p>
      </dgm:t>
    </dgm:pt>
    <dgm:pt modelId="{2E013422-F9FC-43A2-920D-F1A2CD68C766}" type="pres">
      <dgm:prSet presAssocID="{FF905576-B309-4DF9-AEF2-C3178569B5EE}" presName="rootComposite3" presStyleCnt="0"/>
      <dgm:spPr/>
      <dgm:t>
        <a:bodyPr/>
        <a:lstStyle/>
        <a:p>
          <a:endParaRPr lang="en-US"/>
        </a:p>
      </dgm:t>
    </dgm:pt>
    <dgm:pt modelId="{9CE086EE-B60B-4F11-B461-59545C5CDE4F}" type="pres">
      <dgm:prSet presAssocID="{FF905576-B309-4DF9-AEF2-C3178569B5EE}" presName="rootText3" presStyleLbl="asst2" presStyleIdx="0" presStyleCnt="1" custLinFactNeighborX="67317" custLinFactNeighborY="1367">
        <dgm:presLayoutVars>
          <dgm:chPref val="3"/>
        </dgm:presLayoutVars>
      </dgm:prSet>
      <dgm:spPr/>
      <dgm:t>
        <a:bodyPr/>
        <a:lstStyle/>
        <a:p>
          <a:endParaRPr lang="en-ZA"/>
        </a:p>
      </dgm:t>
    </dgm:pt>
    <dgm:pt modelId="{CC92223D-5F45-4CBA-AF02-816FE5F5BBAA}" type="pres">
      <dgm:prSet presAssocID="{FF905576-B309-4DF9-AEF2-C3178569B5EE}" presName="rootConnector3" presStyleLbl="asst2" presStyleIdx="0" presStyleCnt="1"/>
      <dgm:spPr/>
      <dgm:t>
        <a:bodyPr/>
        <a:lstStyle/>
        <a:p>
          <a:endParaRPr lang="en-ZA"/>
        </a:p>
      </dgm:t>
    </dgm:pt>
    <dgm:pt modelId="{C748A0A3-13AB-47F4-971E-162342A48C83}" type="pres">
      <dgm:prSet presAssocID="{FF905576-B309-4DF9-AEF2-C3178569B5EE}" presName="hierChild6" presStyleCnt="0"/>
      <dgm:spPr/>
      <dgm:t>
        <a:bodyPr/>
        <a:lstStyle/>
        <a:p>
          <a:endParaRPr lang="en-US"/>
        </a:p>
      </dgm:t>
    </dgm:pt>
    <dgm:pt modelId="{9FC25703-2573-45B5-ACCB-D2EDA7C19133}" type="pres">
      <dgm:prSet presAssocID="{AAE597C1-969C-4673-8B8A-2F93BBEBBEA4}" presName="Name37" presStyleLbl="parChTrans1D4" presStyleIdx="0" presStyleCnt="3"/>
      <dgm:spPr/>
      <dgm:t>
        <a:bodyPr/>
        <a:lstStyle/>
        <a:p>
          <a:endParaRPr lang="en-ZA"/>
        </a:p>
      </dgm:t>
    </dgm:pt>
    <dgm:pt modelId="{F1021B0C-FC07-4C5A-8FC6-87C4A45C1CE9}" type="pres">
      <dgm:prSet presAssocID="{3C457831-B572-4C72-A3CB-EA369F72EB39}" presName="hierRoot2" presStyleCnt="0">
        <dgm:presLayoutVars>
          <dgm:hierBranch val="init"/>
        </dgm:presLayoutVars>
      </dgm:prSet>
      <dgm:spPr/>
      <dgm:t>
        <a:bodyPr/>
        <a:lstStyle/>
        <a:p>
          <a:endParaRPr lang="en-US"/>
        </a:p>
      </dgm:t>
    </dgm:pt>
    <dgm:pt modelId="{C7A748F7-976F-46DC-AA51-C82304930B05}" type="pres">
      <dgm:prSet presAssocID="{3C457831-B572-4C72-A3CB-EA369F72EB39}" presName="rootComposite" presStyleCnt="0"/>
      <dgm:spPr/>
      <dgm:t>
        <a:bodyPr/>
        <a:lstStyle/>
        <a:p>
          <a:endParaRPr lang="en-US"/>
        </a:p>
      </dgm:t>
    </dgm:pt>
    <dgm:pt modelId="{0C866DD6-9E06-42C0-9E05-DD5D74317889}" type="pres">
      <dgm:prSet presAssocID="{3C457831-B572-4C72-A3CB-EA369F72EB39}" presName="rootText" presStyleLbl="node4" presStyleIdx="0" presStyleCnt="3" custLinFactX="-33018" custLinFactNeighborX="-100000" custLinFactNeighborY="-11876">
        <dgm:presLayoutVars>
          <dgm:chPref val="3"/>
        </dgm:presLayoutVars>
      </dgm:prSet>
      <dgm:spPr/>
      <dgm:t>
        <a:bodyPr/>
        <a:lstStyle/>
        <a:p>
          <a:endParaRPr lang="en-ZA"/>
        </a:p>
      </dgm:t>
    </dgm:pt>
    <dgm:pt modelId="{069CC07E-B9BE-46EE-BE94-80286D2A9C88}" type="pres">
      <dgm:prSet presAssocID="{3C457831-B572-4C72-A3CB-EA369F72EB39}" presName="rootConnector" presStyleLbl="node4" presStyleIdx="0" presStyleCnt="3"/>
      <dgm:spPr/>
      <dgm:t>
        <a:bodyPr/>
        <a:lstStyle/>
        <a:p>
          <a:endParaRPr lang="en-ZA"/>
        </a:p>
      </dgm:t>
    </dgm:pt>
    <dgm:pt modelId="{CD96DCF6-9453-4FE1-A7A6-A8746942B4EC}" type="pres">
      <dgm:prSet presAssocID="{3C457831-B572-4C72-A3CB-EA369F72EB39}" presName="hierChild4" presStyleCnt="0"/>
      <dgm:spPr/>
      <dgm:t>
        <a:bodyPr/>
        <a:lstStyle/>
        <a:p>
          <a:endParaRPr lang="en-US"/>
        </a:p>
      </dgm:t>
    </dgm:pt>
    <dgm:pt modelId="{0FCA9B41-8276-4102-9C8D-09FA2B3B50DC}" type="pres">
      <dgm:prSet presAssocID="{3C457831-B572-4C72-A3CB-EA369F72EB39}" presName="hierChild5" presStyleCnt="0"/>
      <dgm:spPr/>
      <dgm:t>
        <a:bodyPr/>
        <a:lstStyle/>
        <a:p>
          <a:endParaRPr lang="en-US"/>
        </a:p>
      </dgm:t>
    </dgm:pt>
    <dgm:pt modelId="{41B6E0F3-462C-4D81-8233-ED0A86260200}" type="pres">
      <dgm:prSet presAssocID="{4CD6055C-CE18-4C09-B592-BD1867451EDA}" presName="Name37" presStyleLbl="parChTrans1D4" presStyleIdx="1" presStyleCnt="3"/>
      <dgm:spPr/>
      <dgm:t>
        <a:bodyPr/>
        <a:lstStyle/>
        <a:p>
          <a:endParaRPr lang="en-ZA"/>
        </a:p>
      </dgm:t>
    </dgm:pt>
    <dgm:pt modelId="{7AC898D6-FD8D-45B1-A22E-F8B7F6617E9F}" type="pres">
      <dgm:prSet presAssocID="{5F1CB8B2-97B3-4094-B0E6-AE5317CFFAA9}" presName="hierRoot2" presStyleCnt="0">
        <dgm:presLayoutVars>
          <dgm:hierBranch val="init"/>
        </dgm:presLayoutVars>
      </dgm:prSet>
      <dgm:spPr/>
      <dgm:t>
        <a:bodyPr/>
        <a:lstStyle/>
        <a:p>
          <a:endParaRPr lang="en-US"/>
        </a:p>
      </dgm:t>
    </dgm:pt>
    <dgm:pt modelId="{B157BEE1-406F-4725-8291-7C696B3E332D}" type="pres">
      <dgm:prSet presAssocID="{5F1CB8B2-97B3-4094-B0E6-AE5317CFFAA9}" presName="rootComposite" presStyleCnt="0"/>
      <dgm:spPr/>
      <dgm:t>
        <a:bodyPr/>
        <a:lstStyle/>
        <a:p>
          <a:endParaRPr lang="en-US"/>
        </a:p>
      </dgm:t>
    </dgm:pt>
    <dgm:pt modelId="{F1ED2020-5B8C-4745-8F6E-6355AC789D77}" type="pres">
      <dgm:prSet presAssocID="{5F1CB8B2-97B3-4094-B0E6-AE5317CFFAA9}" presName="rootText" presStyleLbl="node4" presStyleIdx="1" presStyleCnt="3" custLinFactX="-32864" custLinFactNeighborX="-100000" custLinFactNeighborY="-42756">
        <dgm:presLayoutVars>
          <dgm:chPref val="3"/>
        </dgm:presLayoutVars>
      </dgm:prSet>
      <dgm:spPr/>
      <dgm:t>
        <a:bodyPr/>
        <a:lstStyle/>
        <a:p>
          <a:endParaRPr lang="en-ZA"/>
        </a:p>
      </dgm:t>
    </dgm:pt>
    <dgm:pt modelId="{014BC407-E007-4CCA-B284-5DCAB44AB5F1}" type="pres">
      <dgm:prSet presAssocID="{5F1CB8B2-97B3-4094-B0E6-AE5317CFFAA9}" presName="rootConnector" presStyleLbl="node4" presStyleIdx="1" presStyleCnt="3"/>
      <dgm:spPr/>
      <dgm:t>
        <a:bodyPr/>
        <a:lstStyle/>
        <a:p>
          <a:endParaRPr lang="en-ZA"/>
        </a:p>
      </dgm:t>
    </dgm:pt>
    <dgm:pt modelId="{D5654A6A-F78D-4C3C-B3FB-29CACD255EBE}" type="pres">
      <dgm:prSet presAssocID="{5F1CB8B2-97B3-4094-B0E6-AE5317CFFAA9}" presName="hierChild4" presStyleCnt="0"/>
      <dgm:spPr/>
      <dgm:t>
        <a:bodyPr/>
        <a:lstStyle/>
        <a:p>
          <a:endParaRPr lang="en-US"/>
        </a:p>
      </dgm:t>
    </dgm:pt>
    <dgm:pt modelId="{6D169AB2-2C61-4A17-9791-B1739D41A183}" type="pres">
      <dgm:prSet presAssocID="{5F1CB8B2-97B3-4094-B0E6-AE5317CFFAA9}" presName="hierChild5" presStyleCnt="0"/>
      <dgm:spPr/>
      <dgm:t>
        <a:bodyPr/>
        <a:lstStyle/>
        <a:p>
          <a:endParaRPr lang="en-US"/>
        </a:p>
      </dgm:t>
    </dgm:pt>
    <dgm:pt modelId="{D4502947-DCC5-4503-9A90-C0E341D8D058}" type="pres">
      <dgm:prSet presAssocID="{332A2472-FB70-478E-AA19-FE6C5009A77A}" presName="Name37" presStyleLbl="parChTrans1D4" presStyleIdx="2" presStyleCnt="3"/>
      <dgm:spPr/>
      <dgm:t>
        <a:bodyPr/>
        <a:lstStyle/>
        <a:p>
          <a:endParaRPr lang="en-ZA"/>
        </a:p>
      </dgm:t>
    </dgm:pt>
    <dgm:pt modelId="{C372E10B-7912-4168-B5C5-0F4FD825F52D}" type="pres">
      <dgm:prSet presAssocID="{AFA14C1F-5660-4107-9087-0700A5F97EA0}" presName="hierRoot2" presStyleCnt="0">
        <dgm:presLayoutVars>
          <dgm:hierBranch val="init"/>
        </dgm:presLayoutVars>
      </dgm:prSet>
      <dgm:spPr/>
      <dgm:t>
        <a:bodyPr/>
        <a:lstStyle/>
        <a:p>
          <a:endParaRPr lang="en-US"/>
        </a:p>
      </dgm:t>
    </dgm:pt>
    <dgm:pt modelId="{81CC9640-CA88-4889-9F43-3E06FBDDEB2B}" type="pres">
      <dgm:prSet presAssocID="{AFA14C1F-5660-4107-9087-0700A5F97EA0}" presName="rootComposite" presStyleCnt="0"/>
      <dgm:spPr/>
      <dgm:t>
        <a:bodyPr/>
        <a:lstStyle/>
        <a:p>
          <a:endParaRPr lang="en-US"/>
        </a:p>
      </dgm:t>
    </dgm:pt>
    <dgm:pt modelId="{F8518173-9447-4BB8-A5DF-CDC228B8C832}" type="pres">
      <dgm:prSet presAssocID="{AFA14C1F-5660-4107-9087-0700A5F97EA0}" presName="rootText" presStyleLbl="node4" presStyleIdx="2" presStyleCnt="3" custLinFactX="-33458" custLinFactNeighborX="-100000" custLinFactNeighborY="-67697">
        <dgm:presLayoutVars>
          <dgm:chPref val="3"/>
        </dgm:presLayoutVars>
      </dgm:prSet>
      <dgm:spPr/>
      <dgm:t>
        <a:bodyPr/>
        <a:lstStyle/>
        <a:p>
          <a:endParaRPr lang="en-ZA"/>
        </a:p>
      </dgm:t>
    </dgm:pt>
    <dgm:pt modelId="{157545D7-A85A-42CA-93F8-5AA2DEBB1993}" type="pres">
      <dgm:prSet presAssocID="{AFA14C1F-5660-4107-9087-0700A5F97EA0}" presName="rootConnector" presStyleLbl="node4" presStyleIdx="2" presStyleCnt="3"/>
      <dgm:spPr/>
      <dgm:t>
        <a:bodyPr/>
        <a:lstStyle/>
        <a:p>
          <a:endParaRPr lang="en-ZA"/>
        </a:p>
      </dgm:t>
    </dgm:pt>
    <dgm:pt modelId="{1DF37524-7C2A-4F33-BF97-B681C57ECCAD}" type="pres">
      <dgm:prSet presAssocID="{AFA14C1F-5660-4107-9087-0700A5F97EA0}" presName="hierChild4" presStyleCnt="0"/>
      <dgm:spPr/>
      <dgm:t>
        <a:bodyPr/>
        <a:lstStyle/>
        <a:p>
          <a:endParaRPr lang="en-US"/>
        </a:p>
      </dgm:t>
    </dgm:pt>
    <dgm:pt modelId="{F8FF70AC-A928-4B08-B28C-FFEC0FDBCF8D}" type="pres">
      <dgm:prSet presAssocID="{AFA14C1F-5660-4107-9087-0700A5F97EA0}" presName="hierChild5" presStyleCnt="0"/>
      <dgm:spPr/>
      <dgm:t>
        <a:bodyPr/>
        <a:lstStyle/>
        <a:p>
          <a:endParaRPr lang="en-US"/>
        </a:p>
      </dgm:t>
    </dgm:pt>
    <dgm:pt modelId="{38013940-AC03-49B3-A9B6-6CF1C62AAB44}" type="pres">
      <dgm:prSet presAssocID="{FF905576-B309-4DF9-AEF2-C3178569B5EE}" presName="hierChild7" presStyleCnt="0"/>
      <dgm:spPr/>
      <dgm:t>
        <a:bodyPr/>
        <a:lstStyle/>
        <a:p>
          <a:endParaRPr lang="en-US"/>
        </a:p>
      </dgm:t>
    </dgm:pt>
    <dgm:pt modelId="{0E947FC6-081E-4647-9851-EC8A8CBACD22}" type="pres">
      <dgm:prSet presAssocID="{829844B7-C926-4314-8852-3C0D95A17F3C}" presName="hierChild3" presStyleCnt="0"/>
      <dgm:spPr/>
      <dgm:t>
        <a:bodyPr/>
        <a:lstStyle/>
        <a:p>
          <a:endParaRPr lang="en-US"/>
        </a:p>
      </dgm:t>
    </dgm:pt>
    <dgm:pt modelId="{95338623-C68D-455B-B115-056CEE1B78C2}" type="pres">
      <dgm:prSet presAssocID="{8634701D-0E27-42E8-BA6B-6B2B618084BB}" presName="Name111" presStyleLbl="parChTrans1D2" presStyleIdx="2" presStyleCnt="4"/>
      <dgm:spPr/>
      <dgm:t>
        <a:bodyPr/>
        <a:lstStyle/>
        <a:p>
          <a:endParaRPr lang="en-ZA"/>
        </a:p>
      </dgm:t>
    </dgm:pt>
    <dgm:pt modelId="{105EF478-B4C9-48C7-AFA1-5DBDB48802F3}" type="pres">
      <dgm:prSet presAssocID="{D3C37317-955D-4D1B-A2DE-DB699A327C0B}" presName="hierRoot3" presStyleCnt="0">
        <dgm:presLayoutVars>
          <dgm:hierBranch val="hang"/>
        </dgm:presLayoutVars>
      </dgm:prSet>
      <dgm:spPr/>
      <dgm:t>
        <a:bodyPr/>
        <a:lstStyle/>
        <a:p>
          <a:endParaRPr lang="en-US"/>
        </a:p>
      </dgm:t>
    </dgm:pt>
    <dgm:pt modelId="{2E6559B0-FDDA-4370-8F7C-E94E12623DB9}" type="pres">
      <dgm:prSet presAssocID="{D3C37317-955D-4D1B-A2DE-DB699A327C0B}" presName="rootComposite3" presStyleCnt="0"/>
      <dgm:spPr/>
      <dgm:t>
        <a:bodyPr/>
        <a:lstStyle/>
        <a:p>
          <a:endParaRPr lang="en-US"/>
        </a:p>
      </dgm:t>
    </dgm:pt>
    <dgm:pt modelId="{5C2A7CF0-7002-4115-BEE2-BD17161F2D87}" type="pres">
      <dgm:prSet presAssocID="{D3C37317-955D-4D1B-A2DE-DB699A327C0B}" presName="rootText3" presStyleLbl="asst1" presStyleIdx="0" presStyleCnt="3">
        <dgm:presLayoutVars>
          <dgm:chPref val="3"/>
        </dgm:presLayoutVars>
      </dgm:prSet>
      <dgm:spPr/>
      <dgm:t>
        <a:bodyPr/>
        <a:lstStyle/>
        <a:p>
          <a:endParaRPr lang="en-ZA"/>
        </a:p>
      </dgm:t>
    </dgm:pt>
    <dgm:pt modelId="{9C396031-EF02-41DC-993B-79F9CBC678EA}" type="pres">
      <dgm:prSet presAssocID="{D3C37317-955D-4D1B-A2DE-DB699A327C0B}" presName="rootConnector3" presStyleLbl="asst1" presStyleIdx="0" presStyleCnt="3"/>
      <dgm:spPr/>
      <dgm:t>
        <a:bodyPr/>
        <a:lstStyle/>
        <a:p>
          <a:endParaRPr lang="en-ZA"/>
        </a:p>
      </dgm:t>
    </dgm:pt>
    <dgm:pt modelId="{D05C1E2A-26A7-4AB0-8365-3E3B254A32F6}" type="pres">
      <dgm:prSet presAssocID="{D3C37317-955D-4D1B-A2DE-DB699A327C0B}" presName="hierChild6" presStyleCnt="0"/>
      <dgm:spPr/>
      <dgm:t>
        <a:bodyPr/>
        <a:lstStyle/>
        <a:p>
          <a:endParaRPr lang="en-US"/>
        </a:p>
      </dgm:t>
    </dgm:pt>
    <dgm:pt modelId="{CBD13B4A-BF25-42B0-AFCF-98BC2631FE51}" type="pres">
      <dgm:prSet presAssocID="{D3C37317-955D-4D1B-A2DE-DB699A327C0B}" presName="hierChild7" presStyleCnt="0"/>
      <dgm:spPr/>
      <dgm:t>
        <a:bodyPr/>
        <a:lstStyle/>
        <a:p>
          <a:endParaRPr lang="en-US"/>
        </a:p>
      </dgm:t>
    </dgm:pt>
    <dgm:pt modelId="{0A2DA3A0-13EF-4CF2-A08C-237EDA689FC9}" type="pres">
      <dgm:prSet presAssocID="{8F4000B4-B08C-49E0-B894-B9F775336B5A}" presName="Name111" presStyleLbl="parChTrans1D3" presStyleIdx="1" presStyleCnt="2"/>
      <dgm:spPr/>
      <dgm:t>
        <a:bodyPr/>
        <a:lstStyle/>
        <a:p>
          <a:endParaRPr lang="en-ZA"/>
        </a:p>
      </dgm:t>
    </dgm:pt>
    <dgm:pt modelId="{A8F671D3-58C6-40FC-B795-77F35F48961C}" type="pres">
      <dgm:prSet presAssocID="{3A07C8F8-CFE3-4651-9CAC-6D6A3D639F5E}" presName="hierRoot3" presStyleCnt="0">
        <dgm:presLayoutVars>
          <dgm:hierBranch val="init"/>
        </dgm:presLayoutVars>
      </dgm:prSet>
      <dgm:spPr/>
      <dgm:t>
        <a:bodyPr/>
        <a:lstStyle/>
        <a:p>
          <a:endParaRPr lang="en-US"/>
        </a:p>
      </dgm:t>
    </dgm:pt>
    <dgm:pt modelId="{65F8A7DA-8BF9-4316-93E3-4F01AC1CBC2B}" type="pres">
      <dgm:prSet presAssocID="{3A07C8F8-CFE3-4651-9CAC-6D6A3D639F5E}" presName="rootComposite3" presStyleCnt="0"/>
      <dgm:spPr/>
      <dgm:t>
        <a:bodyPr/>
        <a:lstStyle/>
        <a:p>
          <a:endParaRPr lang="en-US"/>
        </a:p>
      </dgm:t>
    </dgm:pt>
    <dgm:pt modelId="{B9CC1C54-33CF-4017-B603-502CE1E1802D}" type="pres">
      <dgm:prSet presAssocID="{3A07C8F8-CFE3-4651-9CAC-6D6A3D639F5E}" presName="rootText3" presStyleLbl="asst1" presStyleIdx="1" presStyleCnt="3" custLinFactX="20547" custLinFactNeighborX="100000" custLinFactNeighborY="-5939">
        <dgm:presLayoutVars>
          <dgm:chPref val="3"/>
        </dgm:presLayoutVars>
      </dgm:prSet>
      <dgm:spPr/>
      <dgm:t>
        <a:bodyPr/>
        <a:lstStyle/>
        <a:p>
          <a:endParaRPr lang="en-ZA"/>
        </a:p>
      </dgm:t>
    </dgm:pt>
    <dgm:pt modelId="{C9259D4B-9217-47BE-B409-3233F2B62AD0}" type="pres">
      <dgm:prSet presAssocID="{3A07C8F8-CFE3-4651-9CAC-6D6A3D639F5E}" presName="rootConnector3" presStyleLbl="asst1" presStyleIdx="1" presStyleCnt="3"/>
      <dgm:spPr/>
      <dgm:t>
        <a:bodyPr/>
        <a:lstStyle/>
        <a:p>
          <a:endParaRPr lang="en-ZA"/>
        </a:p>
      </dgm:t>
    </dgm:pt>
    <dgm:pt modelId="{1AC80F8C-0419-48D3-8FA3-C004F8622A66}" type="pres">
      <dgm:prSet presAssocID="{3A07C8F8-CFE3-4651-9CAC-6D6A3D639F5E}" presName="hierChild6" presStyleCnt="0"/>
      <dgm:spPr/>
      <dgm:t>
        <a:bodyPr/>
        <a:lstStyle/>
        <a:p>
          <a:endParaRPr lang="en-US"/>
        </a:p>
      </dgm:t>
    </dgm:pt>
    <dgm:pt modelId="{350BBF81-6229-437F-8741-FC1954CB48F6}" type="pres">
      <dgm:prSet presAssocID="{3A07C8F8-CFE3-4651-9CAC-6D6A3D639F5E}" presName="hierChild7" presStyleCnt="0"/>
      <dgm:spPr/>
      <dgm:t>
        <a:bodyPr/>
        <a:lstStyle/>
        <a:p>
          <a:endParaRPr lang="en-US"/>
        </a:p>
      </dgm:t>
    </dgm:pt>
    <dgm:pt modelId="{A15AE060-BDD8-4265-93FB-3AF5CA510BEF}" type="pres">
      <dgm:prSet presAssocID="{3C0D54AB-4D4F-4CB1-AD33-85224B4867FC}" presName="Name111" presStyleLbl="parChTrans1D2" presStyleIdx="3" presStyleCnt="4"/>
      <dgm:spPr/>
      <dgm:t>
        <a:bodyPr/>
        <a:lstStyle/>
        <a:p>
          <a:endParaRPr lang="en-ZA"/>
        </a:p>
      </dgm:t>
    </dgm:pt>
    <dgm:pt modelId="{7FAA8B82-3142-446A-B547-C18708430CBD}" type="pres">
      <dgm:prSet presAssocID="{34C732E4-1C26-4E23-AC9F-B1713D111F2F}" presName="hierRoot3" presStyleCnt="0">
        <dgm:presLayoutVars>
          <dgm:hierBranch val="init"/>
        </dgm:presLayoutVars>
      </dgm:prSet>
      <dgm:spPr/>
      <dgm:t>
        <a:bodyPr/>
        <a:lstStyle/>
        <a:p>
          <a:endParaRPr lang="en-US"/>
        </a:p>
      </dgm:t>
    </dgm:pt>
    <dgm:pt modelId="{8BDCADF2-83A1-4D17-AECB-DAC91130EA33}" type="pres">
      <dgm:prSet presAssocID="{34C732E4-1C26-4E23-AC9F-B1713D111F2F}" presName="rootComposite3" presStyleCnt="0"/>
      <dgm:spPr/>
      <dgm:t>
        <a:bodyPr/>
        <a:lstStyle/>
        <a:p>
          <a:endParaRPr lang="en-US"/>
        </a:p>
      </dgm:t>
    </dgm:pt>
    <dgm:pt modelId="{7A63E870-74D9-41CF-BBDA-9C6150B82247}" type="pres">
      <dgm:prSet presAssocID="{34C732E4-1C26-4E23-AC9F-B1713D111F2F}" presName="rootText3" presStyleLbl="asst1" presStyleIdx="2" presStyleCnt="3">
        <dgm:presLayoutVars>
          <dgm:chPref val="3"/>
        </dgm:presLayoutVars>
      </dgm:prSet>
      <dgm:spPr/>
      <dgm:t>
        <a:bodyPr/>
        <a:lstStyle/>
        <a:p>
          <a:endParaRPr lang="en-ZA"/>
        </a:p>
      </dgm:t>
    </dgm:pt>
    <dgm:pt modelId="{845C3D84-0B63-45F0-B986-4C283F910802}" type="pres">
      <dgm:prSet presAssocID="{34C732E4-1C26-4E23-AC9F-B1713D111F2F}" presName="rootConnector3" presStyleLbl="asst1" presStyleIdx="2" presStyleCnt="3"/>
      <dgm:spPr/>
      <dgm:t>
        <a:bodyPr/>
        <a:lstStyle/>
        <a:p>
          <a:endParaRPr lang="en-ZA"/>
        </a:p>
      </dgm:t>
    </dgm:pt>
    <dgm:pt modelId="{BF11CDBF-7FF7-4A3B-8B2F-6FEF0A2A6C29}" type="pres">
      <dgm:prSet presAssocID="{34C732E4-1C26-4E23-AC9F-B1713D111F2F}" presName="hierChild6" presStyleCnt="0"/>
      <dgm:spPr/>
      <dgm:t>
        <a:bodyPr/>
        <a:lstStyle/>
        <a:p>
          <a:endParaRPr lang="en-US"/>
        </a:p>
      </dgm:t>
    </dgm:pt>
    <dgm:pt modelId="{B70741D8-4F0B-41C0-9706-2BB7722C7937}" type="pres">
      <dgm:prSet presAssocID="{34C732E4-1C26-4E23-AC9F-B1713D111F2F}" presName="hierChild7" presStyleCnt="0"/>
      <dgm:spPr/>
      <dgm:t>
        <a:bodyPr/>
        <a:lstStyle/>
        <a:p>
          <a:endParaRPr lang="en-US"/>
        </a:p>
      </dgm:t>
    </dgm:pt>
  </dgm:ptLst>
  <dgm:cxnLst>
    <dgm:cxn modelId="{5259B022-90F9-44E4-8002-EDAC2C3B3371}" type="presOf" srcId="{AF749EA0-D80C-4620-A834-73B9419F084A}" destId="{B90E715E-6E9A-4896-B65F-5B50F7DC8323}" srcOrd="0" destOrd="0" presId="urn:microsoft.com/office/officeart/2005/8/layout/orgChart1"/>
    <dgm:cxn modelId="{9B71FED7-EEAB-4A79-9D75-73325668AA1D}" type="presOf" srcId="{34C732E4-1C26-4E23-AC9F-B1713D111F2F}" destId="{7A63E870-74D9-41CF-BBDA-9C6150B82247}" srcOrd="0" destOrd="0" presId="urn:microsoft.com/office/officeart/2005/8/layout/orgChart1"/>
    <dgm:cxn modelId="{32D2F434-19FF-4541-AC93-FF25AEC4C0A1}" type="presOf" srcId="{4CD6055C-CE18-4C09-B592-BD1867451EDA}" destId="{41B6E0F3-462C-4D81-8233-ED0A86260200}" srcOrd="0" destOrd="0" presId="urn:microsoft.com/office/officeart/2005/8/layout/orgChart1"/>
    <dgm:cxn modelId="{B31A99C1-D064-4DF1-96E8-F05B7A3219A1}" type="presOf" srcId="{92FC92EA-EB71-4770-93D5-0409028E97BD}" destId="{1A9DC065-5FD7-4DCF-9F20-DD9802BE9EA9}" srcOrd="0" destOrd="0" presId="urn:microsoft.com/office/officeart/2005/8/layout/orgChart1"/>
    <dgm:cxn modelId="{9A0B07F1-402C-4606-BC25-4B33D952F3C8}" type="presOf" srcId="{EFFB9882-A06B-49BB-91A5-3ACB92999D60}" destId="{9765C171-13FF-4771-91E9-11A4858F5026}" srcOrd="1" destOrd="0" presId="urn:microsoft.com/office/officeart/2005/8/layout/orgChart1"/>
    <dgm:cxn modelId="{8793DE37-7C35-451F-83B6-EB8BDFC9DBED}" type="presOf" srcId="{0CAB086D-BCA6-4185-8260-37ED74E4A976}" destId="{BDCC5DA0-6CAB-4219-8EB1-B8BA1F495D99}" srcOrd="0" destOrd="0" presId="urn:microsoft.com/office/officeart/2005/8/layout/orgChart1"/>
    <dgm:cxn modelId="{CECFC3C3-52EF-48B4-92F8-60E31686CEA4}" srcId="{829844B7-C926-4314-8852-3C0D95A17F3C}" destId="{EFFB9882-A06B-49BB-91A5-3ACB92999D60}" srcOrd="1" destOrd="0" parTransId="{85EAFFD9-E75D-4C3A-8A8C-C1457BAB538F}" sibTransId="{03F521EF-5943-4B7B-A46F-0E6F180D8DD2}"/>
    <dgm:cxn modelId="{47F203FB-77C1-44DF-9DBD-BEF653409E99}" srcId="{829844B7-C926-4314-8852-3C0D95A17F3C}" destId="{D3C37317-955D-4D1B-A2DE-DB699A327C0B}" srcOrd="0" destOrd="0" parTransId="{8634701D-0E27-42E8-BA6B-6B2B618084BB}" sibTransId="{44B7854A-2CAF-4981-B613-FCABB80A6119}"/>
    <dgm:cxn modelId="{CDE2771E-7581-4B72-9B83-78D3D79AB71E}" type="presOf" srcId="{829844B7-C926-4314-8852-3C0D95A17F3C}" destId="{0C6636F5-3998-409A-9452-C217EA29FE89}" srcOrd="0" destOrd="0" presId="urn:microsoft.com/office/officeart/2005/8/layout/orgChart1"/>
    <dgm:cxn modelId="{8E22E4C3-FC48-4F8E-BA96-9B2496F9B9C4}" type="presOf" srcId="{FF905576-B309-4DF9-AEF2-C3178569B5EE}" destId="{9CE086EE-B60B-4F11-B461-59545C5CDE4F}" srcOrd="0" destOrd="0" presId="urn:microsoft.com/office/officeart/2005/8/layout/orgChart1"/>
    <dgm:cxn modelId="{A19E46FC-74E8-4CFD-AE86-F595298C50B8}" type="presOf" srcId="{EFFB9882-A06B-49BB-91A5-3ACB92999D60}" destId="{BEF8B47C-E383-41F8-8177-65C6127B3164}" srcOrd="0" destOrd="0" presId="urn:microsoft.com/office/officeart/2005/8/layout/orgChart1"/>
    <dgm:cxn modelId="{5FB25A1A-167B-424F-9697-F9002EDA5615}" type="presOf" srcId="{5F1CB8B2-97B3-4094-B0E6-AE5317CFFAA9}" destId="{014BC407-E007-4CCA-B284-5DCAB44AB5F1}" srcOrd="1" destOrd="0" presId="urn:microsoft.com/office/officeart/2005/8/layout/orgChart1"/>
    <dgm:cxn modelId="{7D642BCA-02A3-49CE-AF68-0DD602337D7A}" type="presOf" srcId="{3C0D54AB-4D4F-4CB1-AD33-85224B4867FC}" destId="{A15AE060-BDD8-4265-93FB-3AF5CA510BEF}" srcOrd="0" destOrd="0" presId="urn:microsoft.com/office/officeart/2005/8/layout/orgChart1"/>
    <dgm:cxn modelId="{23FCAD3A-26EC-4765-9CA9-830FC223449F}" type="presOf" srcId="{D3C37317-955D-4D1B-A2DE-DB699A327C0B}" destId="{9C396031-EF02-41DC-993B-79F9CBC678EA}" srcOrd="1" destOrd="0" presId="urn:microsoft.com/office/officeart/2005/8/layout/orgChart1"/>
    <dgm:cxn modelId="{3FD754A4-FC7F-45CC-924F-76E72150F19E}" type="presOf" srcId="{AFA14C1F-5660-4107-9087-0700A5F97EA0}" destId="{157545D7-A85A-42CA-93F8-5AA2DEBB1993}" srcOrd="1" destOrd="0" presId="urn:microsoft.com/office/officeart/2005/8/layout/orgChart1"/>
    <dgm:cxn modelId="{98869F09-F7C1-4DC1-9155-C1FE70221749}" type="presOf" srcId="{0CAB086D-BCA6-4185-8260-37ED74E4A976}" destId="{9E33967D-4716-4E09-A6BA-6F67BD69FD2B}" srcOrd="1" destOrd="0" presId="urn:microsoft.com/office/officeart/2005/8/layout/orgChart1"/>
    <dgm:cxn modelId="{5D38E90D-79DD-4A37-9815-28E27DC0BF03}" type="presOf" srcId="{8F4000B4-B08C-49E0-B894-B9F775336B5A}" destId="{0A2DA3A0-13EF-4CF2-A08C-237EDA689FC9}" srcOrd="0" destOrd="0" presId="urn:microsoft.com/office/officeart/2005/8/layout/orgChart1"/>
    <dgm:cxn modelId="{4E0E8D6E-D593-46D3-977D-C7C462706844}" type="presOf" srcId="{34C732E4-1C26-4E23-AC9F-B1713D111F2F}" destId="{845C3D84-0B63-45F0-B986-4C283F910802}" srcOrd="1" destOrd="0" presId="urn:microsoft.com/office/officeart/2005/8/layout/orgChart1"/>
    <dgm:cxn modelId="{071B7132-199A-4EB0-91BC-E10419ED987D}" type="presOf" srcId="{D3C37317-955D-4D1B-A2DE-DB699A327C0B}" destId="{5C2A7CF0-7002-4115-BEE2-BD17161F2D87}" srcOrd="0" destOrd="0" presId="urn:microsoft.com/office/officeart/2005/8/layout/orgChart1"/>
    <dgm:cxn modelId="{A1137B67-2A06-491D-8717-EB3E4452E915}" type="presOf" srcId="{3C457831-B572-4C72-A3CB-EA369F72EB39}" destId="{069CC07E-B9BE-46EE-BE94-80286D2A9C88}" srcOrd="1" destOrd="0" presId="urn:microsoft.com/office/officeart/2005/8/layout/orgChart1"/>
    <dgm:cxn modelId="{6D04D912-5FF1-4B44-BA9B-40A370CA5E1B}" type="presOf" srcId="{8634701D-0E27-42E8-BA6B-6B2B618084BB}" destId="{95338623-C68D-455B-B115-056CEE1B78C2}" srcOrd="0" destOrd="0" presId="urn:microsoft.com/office/officeart/2005/8/layout/orgChart1"/>
    <dgm:cxn modelId="{5818B4B4-ECEC-407C-8454-4CAB87805706}" srcId="{D3C37317-955D-4D1B-A2DE-DB699A327C0B}" destId="{3A07C8F8-CFE3-4651-9CAC-6D6A3D639F5E}" srcOrd="0" destOrd="0" parTransId="{8F4000B4-B08C-49E0-B894-B9F775336B5A}" sibTransId="{788D9271-737B-41D4-A618-504365C02F4D}"/>
    <dgm:cxn modelId="{B7A9F174-8F3F-4820-BE0C-08D7D701D919}" srcId="{B8EF05F0-903C-42D6-8D84-C3ED60D01796}" destId="{829844B7-C926-4314-8852-3C0D95A17F3C}" srcOrd="0" destOrd="0" parTransId="{BC09F67E-C09E-4E2D-88B9-F52BE225A98C}" sibTransId="{ED52E448-2CF3-42E8-9FA3-CF4509DE26DC}"/>
    <dgm:cxn modelId="{53349D9B-A45B-4578-81B4-0FCF10631CB6}" type="presOf" srcId="{3A07C8F8-CFE3-4651-9CAC-6D6A3D639F5E}" destId="{B9CC1C54-33CF-4017-B603-502CE1E1802D}" srcOrd="0" destOrd="0" presId="urn:microsoft.com/office/officeart/2005/8/layout/orgChart1"/>
    <dgm:cxn modelId="{3F15750C-1716-4FF8-8162-CB1DAED27229}" type="presOf" srcId="{AFA14C1F-5660-4107-9087-0700A5F97EA0}" destId="{F8518173-9447-4BB8-A5DF-CDC228B8C832}" srcOrd="0" destOrd="0" presId="urn:microsoft.com/office/officeart/2005/8/layout/orgChart1"/>
    <dgm:cxn modelId="{98BFFD81-466B-43EA-A18C-3979A61C335B}" srcId="{FF905576-B309-4DF9-AEF2-C3178569B5EE}" destId="{5F1CB8B2-97B3-4094-B0E6-AE5317CFFAA9}" srcOrd="1" destOrd="0" parTransId="{4CD6055C-CE18-4C09-B592-BD1867451EDA}" sibTransId="{3B5E1075-6F6A-4ABC-AE7C-7E37C4E2B925}"/>
    <dgm:cxn modelId="{0667F813-981B-418F-A54E-5BDBB7045988}" type="presOf" srcId="{829844B7-C926-4314-8852-3C0D95A17F3C}" destId="{ACF40161-EE7D-44DC-B22B-F1DC746429F0}" srcOrd="1" destOrd="0" presId="urn:microsoft.com/office/officeart/2005/8/layout/orgChart1"/>
    <dgm:cxn modelId="{3644F1AA-6DAF-4A90-BF4E-8EC604E3435F}" srcId="{FF905576-B309-4DF9-AEF2-C3178569B5EE}" destId="{3C457831-B572-4C72-A3CB-EA369F72EB39}" srcOrd="0" destOrd="0" parTransId="{AAE597C1-969C-4673-8B8A-2F93BBEBBEA4}" sibTransId="{CA5466C3-4229-4C19-AD42-6B551051155A}"/>
    <dgm:cxn modelId="{64517186-52F1-4B4C-B7A1-442F9DFAA924}" srcId="{829844B7-C926-4314-8852-3C0D95A17F3C}" destId="{34C732E4-1C26-4E23-AC9F-B1713D111F2F}" srcOrd="3" destOrd="0" parTransId="{3C0D54AB-4D4F-4CB1-AD33-85224B4867FC}" sibTransId="{2BAF6A1B-EF21-423B-8F00-B74F0180C154}"/>
    <dgm:cxn modelId="{DF7A4460-53A9-47FF-B8FB-48E0DD2CF645}" type="presOf" srcId="{3A07C8F8-CFE3-4651-9CAC-6D6A3D639F5E}" destId="{C9259D4B-9217-47BE-B409-3233F2B62AD0}" srcOrd="1" destOrd="0" presId="urn:microsoft.com/office/officeart/2005/8/layout/orgChart1"/>
    <dgm:cxn modelId="{281C5BF5-B074-4F07-BF93-E2F94258E5BC}" srcId="{FF905576-B309-4DF9-AEF2-C3178569B5EE}" destId="{AFA14C1F-5660-4107-9087-0700A5F97EA0}" srcOrd="2" destOrd="0" parTransId="{332A2472-FB70-478E-AA19-FE6C5009A77A}" sibTransId="{6CF9EC34-B47E-4539-ADF0-203662FCE85B}"/>
    <dgm:cxn modelId="{CCD6C784-3D2D-430D-94BC-ACC053E90CF4}" srcId="{0CAB086D-BCA6-4185-8260-37ED74E4A976}" destId="{FF905576-B309-4DF9-AEF2-C3178569B5EE}" srcOrd="0" destOrd="0" parTransId="{92FC92EA-EB71-4770-93D5-0409028E97BD}" sibTransId="{95CC48A3-3103-4E3A-9EBD-F9538EDE6C68}"/>
    <dgm:cxn modelId="{72B448E4-D32A-4431-BC89-53832793A0D2}" type="presOf" srcId="{332A2472-FB70-478E-AA19-FE6C5009A77A}" destId="{D4502947-DCC5-4503-9A90-C0E341D8D058}" srcOrd="0" destOrd="0" presId="urn:microsoft.com/office/officeart/2005/8/layout/orgChart1"/>
    <dgm:cxn modelId="{2E2F47A4-B262-4297-B0F2-6F80E58B2BA0}" srcId="{829844B7-C926-4314-8852-3C0D95A17F3C}" destId="{0CAB086D-BCA6-4185-8260-37ED74E4A976}" srcOrd="2" destOrd="0" parTransId="{AF749EA0-D80C-4620-A834-73B9419F084A}" sibTransId="{C8AC2CE3-9613-4031-99F3-7EA9B38135FC}"/>
    <dgm:cxn modelId="{BE0CD80A-DD32-4B4D-BD06-E44ADECB4E29}" type="presOf" srcId="{B8EF05F0-903C-42D6-8D84-C3ED60D01796}" destId="{B5C07F0E-4385-42B4-BD92-B1BB294C4797}" srcOrd="0" destOrd="0" presId="urn:microsoft.com/office/officeart/2005/8/layout/orgChart1"/>
    <dgm:cxn modelId="{2B71F3E4-27DA-4D8A-A9D1-3233D186F212}" type="presOf" srcId="{5F1CB8B2-97B3-4094-B0E6-AE5317CFFAA9}" destId="{F1ED2020-5B8C-4745-8F6E-6355AC789D77}" srcOrd="0" destOrd="0" presId="urn:microsoft.com/office/officeart/2005/8/layout/orgChart1"/>
    <dgm:cxn modelId="{2A9FBDA4-3E49-4D0D-B3DC-D696D7970804}" type="presOf" srcId="{FF905576-B309-4DF9-AEF2-C3178569B5EE}" destId="{CC92223D-5F45-4CBA-AF02-816FE5F5BBAA}" srcOrd="1" destOrd="0" presId="urn:microsoft.com/office/officeart/2005/8/layout/orgChart1"/>
    <dgm:cxn modelId="{575301E7-81FA-426E-BF02-C1B44EAE12FD}" type="presOf" srcId="{85EAFFD9-E75D-4C3A-8A8C-C1457BAB538F}" destId="{D444EF28-DE6C-468F-80B2-49326FACCC0B}" srcOrd="0" destOrd="0" presId="urn:microsoft.com/office/officeart/2005/8/layout/orgChart1"/>
    <dgm:cxn modelId="{3416A434-466C-41D1-A525-875FCAADA4C8}" type="presOf" srcId="{3C457831-B572-4C72-A3CB-EA369F72EB39}" destId="{0C866DD6-9E06-42C0-9E05-DD5D74317889}" srcOrd="0" destOrd="0" presId="urn:microsoft.com/office/officeart/2005/8/layout/orgChart1"/>
    <dgm:cxn modelId="{AA514157-DF39-4845-9053-A23E1702A8D2}" type="presOf" srcId="{AAE597C1-969C-4673-8B8A-2F93BBEBBEA4}" destId="{9FC25703-2573-45B5-ACCB-D2EDA7C19133}" srcOrd="0" destOrd="0" presId="urn:microsoft.com/office/officeart/2005/8/layout/orgChart1"/>
    <dgm:cxn modelId="{AAF73175-4F97-484A-AF01-9E9DFC5EF937}" type="presParOf" srcId="{B5C07F0E-4385-42B4-BD92-B1BB294C4797}" destId="{0E175052-CA62-4D49-AC3E-7A9AED2F38D9}" srcOrd="0" destOrd="0" presId="urn:microsoft.com/office/officeart/2005/8/layout/orgChart1"/>
    <dgm:cxn modelId="{9C06BD23-D3DE-4C8A-9650-818C021FC2D7}" type="presParOf" srcId="{0E175052-CA62-4D49-AC3E-7A9AED2F38D9}" destId="{A33A969B-5F0E-476B-B583-07A20E8748F4}" srcOrd="0" destOrd="0" presId="urn:microsoft.com/office/officeart/2005/8/layout/orgChart1"/>
    <dgm:cxn modelId="{3E17D52E-7D64-413B-9B46-2A0F6904C31C}" type="presParOf" srcId="{A33A969B-5F0E-476B-B583-07A20E8748F4}" destId="{0C6636F5-3998-409A-9452-C217EA29FE89}" srcOrd="0" destOrd="0" presId="urn:microsoft.com/office/officeart/2005/8/layout/orgChart1"/>
    <dgm:cxn modelId="{8668DC8E-B308-406F-A75E-C6924FD32635}" type="presParOf" srcId="{A33A969B-5F0E-476B-B583-07A20E8748F4}" destId="{ACF40161-EE7D-44DC-B22B-F1DC746429F0}" srcOrd="1" destOrd="0" presId="urn:microsoft.com/office/officeart/2005/8/layout/orgChart1"/>
    <dgm:cxn modelId="{EE37E539-0B6B-4025-B26E-F972B2691DAD}" type="presParOf" srcId="{0E175052-CA62-4D49-AC3E-7A9AED2F38D9}" destId="{6255A16A-20D1-4692-AC84-9561CD385C95}" srcOrd="1" destOrd="0" presId="urn:microsoft.com/office/officeart/2005/8/layout/orgChart1"/>
    <dgm:cxn modelId="{23F50678-8B4F-4E11-957D-72E0A6FA4EBE}" type="presParOf" srcId="{6255A16A-20D1-4692-AC84-9561CD385C95}" destId="{D444EF28-DE6C-468F-80B2-49326FACCC0B}" srcOrd="0" destOrd="0" presId="urn:microsoft.com/office/officeart/2005/8/layout/orgChart1"/>
    <dgm:cxn modelId="{073A3902-5413-414B-9757-79B79BA57073}" type="presParOf" srcId="{6255A16A-20D1-4692-AC84-9561CD385C95}" destId="{8F0AF9BB-3DC1-4633-BF92-B71F825ECFF2}" srcOrd="1" destOrd="0" presId="urn:microsoft.com/office/officeart/2005/8/layout/orgChart1"/>
    <dgm:cxn modelId="{DA99A760-7265-4245-B899-33C9DE90CABB}" type="presParOf" srcId="{8F0AF9BB-3DC1-4633-BF92-B71F825ECFF2}" destId="{9AC7A2E7-642A-474C-A58D-F7B43F92E28A}" srcOrd="0" destOrd="0" presId="urn:microsoft.com/office/officeart/2005/8/layout/orgChart1"/>
    <dgm:cxn modelId="{CF248B71-F0E7-48DD-BF8B-69C36513C50A}" type="presParOf" srcId="{9AC7A2E7-642A-474C-A58D-F7B43F92E28A}" destId="{BEF8B47C-E383-41F8-8177-65C6127B3164}" srcOrd="0" destOrd="0" presId="urn:microsoft.com/office/officeart/2005/8/layout/orgChart1"/>
    <dgm:cxn modelId="{1FBF7B7C-1EDC-4EEC-B7B9-1C0C3B8DA890}" type="presParOf" srcId="{9AC7A2E7-642A-474C-A58D-F7B43F92E28A}" destId="{9765C171-13FF-4771-91E9-11A4858F5026}" srcOrd="1" destOrd="0" presId="urn:microsoft.com/office/officeart/2005/8/layout/orgChart1"/>
    <dgm:cxn modelId="{CB90FA28-3D05-4C38-8A3A-681E0D66EDF3}" type="presParOf" srcId="{8F0AF9BB-3DC1-4633-BF92-B71F825ECFF2}" destId="{A173D1F6-6198-4414-A812-06A06F273DC6}" srcOrd="1" destOrd="0" presId="urn:microsoft.com/office/officeart/2005/8/layout/orgChart1"/>
    <dgm:cxn modelId="{4506EF8E-514E-4604-B2FE-72D5E179E3E5}" type="presParOf" srcId="{8F0AF9BB-3DC1-4633-BF92-B71F825ECFF2}" destId="{9FC3BB20-BE7F-48DF-AED1-C70B609A7316}" srcOrd="2" destOrd="0" presId="urn:microsoft.com/office/officeart/2005/8/layout/orgChart1"/>
    <dgm:cxn modelId="{84553D8A-8460-4BE0-A739-247E0C085DBF}" type="presParOf" srcId="{6255A16A-20D1-4692-AC84-9561CD385C95}" destId="{B90E715E-6E9A-4896-B65F-5B50F7DC8323}" srcOrd="2" destOrd="0" presId="urn:microsoft.com/office/officeart/2005/8/layout/orgChart1"/>
    <dgm:cxn modelId="{53797032-4ABB-4C50-89EE-24269B7DD59A}" type="presParOf" srcId="{6255A16A-20D1-4692-AC84-9561CD385C95}" destId="{5D8B3FE9-4701-403D-958A-B09F8B3383F7}" srcOrd="3" destOrd="0" presId="urn:microsoft.com/office/officeart/2005/8/layout/orgChart1"/>
    <dgm:cxn modelId="{B7AB455D-B32C-48B6-A01A-221FC9ACFA51}" type="presParOf" srcId="{5D8B3FE9-4701-403D-958A-B09F8B3383F7}" destId="{EC772640-6F0D-48B1-8ADD-9C88DF4D4956}" srcOrd="0" destOrd="0" presId="urn:microsoft.com/office/officeart/2005/8/layout/orgChart1"/>
    <dgm:cxn modelId="{A0345990-7586-4D5B-A7F2-4A40CC50EE9F}" type="presParOf" srcId="{EC772640-6F0D-48B1-8ADD-9C88DF4D4956}" destId="{BDCC5DA0-6CAB-4219-8EB1-B8BA1F495D99}" srcOrd="0" destOrd="0" presId="urn:microsoft.com/office/officeart/2005/8/layout/orgChart1"/>
    <dgm:cxn modelId="{C0640D66-62E3-4A35-B163-D7069B22DCB4}" type="presParOf" srcId="{EC772640-6F0D-48B1-8ADD-9C88DF4D4956}" destId="{9E33967D-4716-4E09-A6BA-6F67BD69FD2B}" srcOrd="1" destOrd="0" presId="urn:microsoft.com/office/officeart/2005/8/layout/orgChart1"/>
    <dgm:cxn modelId="{D0615385-AFB6-419E-ACE2-05E7AE64C3F8}" type="presParOf" srcId="{5D8B3FE9-4701-403D-958A-B09F8B3383F7}" destId="{B27137F1-B88A-465F-8B8D-68ED6EE6E574}" srcOrd="1" destOrd="0" presId="urn:microsoft.com/office/officeart/2005/8/layout/orgChart1"/>
    <dgm:cxn modelId="{7372390F-F6F7-4F84-87E6-F5B25BD22328}" type="presParOf" srcId="{5D8B3FE9-4701-403D-958A-B09F8B3383F7}" destId="{794A1062-7CD1-4D64-B06E-766983FE1B1F}" srcOrd="2" destOrd="0" presId="urn:microsoft.com/office/officeart/2005/8/layout/orgChart1"/>
    <dgm:cxn modelId="{A7BA24F4-4A09-4E84-A3A9-05A81CFC6BB3}" type="presParOf" srcId="{794A1062-7CD1-4D64-B06E-766983FE1B1F}" destId="{1A9DC065-5FD7-4DCF-9F20-DD9802BE9EA9}" srcOrd="0" destOrd="0" presId="urn:microsoft.com/office/officeart/2005/8/layout/orgChart1"/>
    <dgm:cxn modelId="{9CF301AC-FF71-4B94-831A-47FA59078E34}" type="presParOf" srcId="{794A1062-7CD1-4D64-B06E-766983FE1B1F}" destId="{337D38C7-6EC6-4F78-BF48-6DAB68C82297}" srcOrd="1" destOrd="0" presId="urn:microsoft.com/office/officeart/2005/8/layout/orgChart1"/>
    <dgm:cxn modelId="{93C1060A-5F2F-4CAE-841A-D976CB6F06C5}" type="presParOf" srcId="{337D38C7-6EC6-4F78-BF48-6DAB68C82297}" destId="{2E013422-F9FC-43A2-920D-F1A2CD68C766}" srcOrd="0" destOrd="0" presId="urn:microsoft.com/office/officeart/2005/8/layout/orgChart1"/>
    <dgm:cxn modelId="{84E16D6D-60B6-41DA-B273-C552B551260F}" type="presParOf" srcId="{2E013422-F9FC-43A2-920D-F1A2CD68C766}" destId="{9CE086EE-B60B-4F11-B461-59545C5CDE4F}" srcOrd="0" destOrd="0" presId="urn:microsoft.com/office/officeart/2005/8/layout/orgChart1"/>
    <dgm:cxn modelId="{9482DD77-4654-488B-A42B-E1121201F3BA}" type="presParOf" srcId="{2E013422-F9FC-43A2-920D-F1A2CD68C766}" destId="{CC92223D-5F45-4CBA-AF02-816FE5F5BBAA}" srcOrd="1" destOrd="0" presId="urn:microsoft.com/office/officeart/2005/8/layout/orgChart1"/>
    <dgm:cxn modelId="{C0CD5E45-4942-461C-B6BB-8B956D4AFE9A}" type="presParOf" srcId="{337D38C7-6EC6-4F78-BF48-6DAB68C82297}" destId="{C748A0A3-13AB-47F4-971E-162342A48C83}" srcOrd="1" destOrd="0" presId="urn:microsoft.com/office/officeart/2005/8/layout/orgChart1"/>
    <dgm:cxn modelId="{AD51E441-4AB2-4FA0-BA32-F93074A6C513}" type="presParOf" srcId="{C748A0A3-13AB-47F4-971E-162342A48C83}" destId="{9FC25703-2573-45B5-ACCB-D2EDA7C19133}" srcOrd="0" destOrd="0" presId="urn:microsoft.com/office/officeart/2005/8/layout/orgChart1"/>
    <dgm:cxn modelId="{9304C510-8604-403F-8797-8857384D8635}" type="presParOf" srcId="{C748A0A3-13AB-47F4-971E-162342A48C83}" destId="{F1021B0C-FC07-4C5A-8FC6-87C4A45C1CE9}" srcOrd="1" destOrd="0" presId="urn:microsoft.com/office/officeart/2005/8/layout/orgChart1"/>
    <dgm:cxn modelId="{22B358D1-343A-4834-8409-4D4402287410}" type="presParOf" srcId="{F1021B0C-FC07-4C5A-8FC6-87C4A45C1CE9}" destId="{C7A748F7-976F-46DC-AA51-C82304930B05}" srcOrd="0" destOrd="0" presId="urn:microsoft.com/office/officeart/2005/8/layout/orgChart1"/>
    <dgm:cxn modelId="{2112EDDE-8CB7-45F8-9F87-C162D52F2B33}" type="presParOf" srcId="{C7A748F7-976F-46DC-AA51-C82304930B05}" destId="{0C866DD6-9E06-42C0-9E05-DD5D74317889}" srcOrd="0" destOrd="0" presId="urn:microsoft.com/office/officeart/2005/8/layout/orgChart1"/>
    <dgm:cxn modelId="{C197F96A-3C9C-40FD-8170-71DFF669DCE0}" type="presParOf" srcId="{C7A748F7-976F-46DC-AA51-C82304930B05}" destId="{069CC07E-B9BE-46EE-BE94-80286D2A9C88}" srcOrd="1" destOrd="0" presId="urn:microsoft.com/office/officeart/2005/8/layout/orgChart1"/>
    <dgm:cxn modelId="{88EC6126-B22B-45C0-9690-198EE24DD59B}" type="presParOf" srcId="{F1021B0C-FC07-4C5A-8FC6-87C4A45C1CE9}" destId="{CD96DCF6-9453-4FE1-A7A6-A8746942B4EC}" srcOrd="1" destOrd="0" presId="urn:microsoft.com/office/officeart/2005/8/layout/orgChart1"/>
    <dgm:cxn modelId="{FC18F530-E962-4D20-BA62-5F7FB1ABB192}" type="presParOf" srcId="{F1021B0C-FC07-4C5A-8FC6-87C4A45C1CE9}" destId="{0FCA9B41-8276-4102-9C8D-09FA2B3B50DC}" srcOrd="2" destOrd="0" presId="urn:microsoft.com/office/officeart/2005/8/layout/orgChart1"/>
    <dgm:cxn modelId="{EFA14DED-EA88-4673-9E65-ABA19F744550}" type="presParOf" srcId="{C748A0A3-13AB-47F4-971E-162342A48C83}" destId="{41B6E0F3-462C-4D81-8233-ED0A86260200}" srcOrd="2" destOrd="0" presId="urn:microsoft.com/office/officeart/2005/8/layout/orgChart1"/>
    <dgm:cxn modelId="{0A4A9134-0CB9-42DB-A736-625A4D5BC9D1}" type="presParOf" srcId="{C748A0A3-13AB-47F4-971E-162342A48C83}" destId="{7AC898D6-FD8D-45B1-A22E-F8B7F6617E9F}" srcOrd="3" destOrd="0" presId="urn:microsoft.com/office/officeart/2005/8/layout/orgChart1"/>
    <dgm:cxn modelId="{CC972A8C-4418-480A-81D9-F840C5803D49}" type="presParOf" srcId="{7AC898D6-FD8D-45B1-A22E-F8B7F6617E9F}" destId="{B157BEE1-406F-4725-8291-7C696B3E332D}" srcOrd="0" destOrd="0" presId="urn:microsoft.com/office/officeart/2005/8/layout/orgChart1"/>
    <dgm:cxn modelId="{F1D33035-E44D-4D71-8C2C-870172D9047F}" type="presParOf" srcId="{B157BEE1-406F-4725-8291-7C696B3E332D}" destId="{F1ED2020-5B8C-4745-8F6E-6355AC789D77}" srcOrd="0" destOrd="0" presId="urn:microsoft.com/office/officeart/2005/8/layout/orgChart1"/>
    <dgm:cxn modelId="{43DFC91A-598E-4DBE-B502-00DEC6A786CB}" type="presParOf" srcId="{B157BEE1-406F-4725-8291-7C696B3E332D}" destId="{014BC407-E007-4CCA-B284-5DCAB44AB5F1}" srcOrd="1" destOrd="0" presId="urn:microsoft.com/office/officeart/2005/8/layout/orgChart1"/>
    <dgm:cxn modelId="{E5997FA6-9D1D-425F-8061-B5A842D3FF31}" type="presParOf" srcId="{7AC898D6-FD8D-45B1-A22E-F8B7F6617E9F}" destId="{D5654A6A-F78D-4C3C-B3FB-29CACD255EBE}" srcOrd="1" destOrd="0" presId="urn:microsoft.com/office/officeart/2005/8/layout/orgChart1"/>
    <dgm:cxn modelId="{6643D741-5332-4E23-9DC8-6858CCD0AB6C}" type="presParOf" srcId="{7AC898D6-FD8D-45B1-A22E-F8B7F6617E9F}" destId="{6D169AB2-2C61-4A17-9791-B1739D41A183}" srcOrd="2" destOrd="0" presId="urn:microsoft.com/office/officeart/2005/8/layout/orgChart1"/>
    <dgm:cxn modelId="{2A775FD7-C947-4A67-957E-97DC39A7EE2F}" type="presParOf" srcId="{C748A0A3-13AB-47F4-971E-162342A48C83}" destId="{D4502947-DCC5-4503-9A90-C0E341D8D058}" srcOrd="4" destOrd="0" presId="urn:microsoft.com/office/officeart/2005/8/layout/orgChart1"/>
    <dgm:cxn modelId="{FCA6F59F-019C-4EBE-B4D7-3ED5365FAED6}" type="presParOf" srcId="{C748A0A3-13AB-47F4-971E-162342A48C83}" destId="{C372E10B-7912-4168-B5C5-0F4FD825F52D}" srcOrd="5" destOrd="0" presId="urn:microsoft.com/office/officeart/2005/8/layout/orgChart1"/>
    <dgm:cxn modelId="{EF3981AD-C3E6-4A8C-91F0-BBB53489E169}" type="presParOf" srcId="{C372E10B-7912-4168-B5C5-0F4FD825F52D}" destId="{81CC9640-CA88-4889-9F43-3E06FBDDEB2B}" srcOrd="0" destOrd="0" presId="urn:microsoft.com/office/officeart/2005/8/layout/orgChart1"/>
    <dgm:cxn modelId="{9578AAE5-AE97-4EAF-A1BE-38A0E5984353}" type="presParOf" srcId="{81CC9640-CA88-4889-9F43-3E06FBDDEB2B}" destId="{F8518173-9447-4BB8-A5DF-CDC228B8C832}" srcOrd="0" destOrd="0" presId="urn:microsoft.com/office/officeart/2005/8/layout/orgChart1"/>
    <dgm:cxn modelId="{B112E5C0-FEF6-4C6E-9FA6-259D3D80C672}" type="presParOf" srcId="{81CC9640-CA88-4889-9F43-3E06FBDDEB2B}" destId="{157545D7-A85A-42CA-93F8-5AA2DEBB1993}" srcOrd="1" destOrd="0" presId="urn:microsoft.com/office/officeart/2005/8/layout/orgChart1"/>
    <dgm:cxn modelId="{E84FF622-C0A6-421C-B84C-7D17928D41A4}" type="presParOf" srcId="{C372E10B-7912-4168-B5C5-0F4FD825F52D}" destId="{1DF37524-7C2A-4F33-BF97-B681C57ECCAD}" srcOrd="1" destOrd="0" presId="urn:microsoft.com/office/officeart/2005/8/layout/orgChart1"/>
    <dgm:cxn modelId="{B26589AD-1758-4B1F-97B0-7A96F8E4D8B7}" type="presParOf" srcId="{C372E10B-7912-4168-B5C5-0F4FD825F52D}" destId="{F8FF70AC-A928-4B08-B28C-FFEC0FDBCF8D}" srcOrd="2" destOrd="0" presId="urn:microsoft.com/office/officeart/2005/8/layout/orgChart1"/>
    <dgm:cxn modelId="{2F95095C-8583-4DA5-9419-B66EBB6E1DFF}" type="presParOf" srcId="{337D38C7-6EC6-4F78-BF48-6DAB68C82297}" destId="{38013940-AC03-49B3-A9B6-6CF1C62AAB44}" srcOrd="2" destOrd="0" presId="urn:microsoft.com/office/officeart/2005/8/layout/orgChart1"/>
    <dgm:cxn modelId="{75AEC790-BE0E-4CB9-A76A-F7F7A078B823}" type="presParOf" srcId="{0E175052-CA62-4D49-AC3E-7A9AED2F38D9}" destId="{0E947FC6-081E-4647-9851-EC8A8CBACD22}" srcOrd="2" destOrd="0" presId="urn:microsoft.com/office/officeart/2005/8/layout/orgChart1"/>
    <dgm:cxn modelId="{FE2DCDC9-DE0A-444B-BC12-334B6DB1A2DF}" type="presParOf" srcId="{0E947FC6-081E-4647-9851-EC8A8CBACD22}" destId="{95338623-C68D-455B-B115-056CEE1B78C2}" srcOrd="0" destOrd="0" presId="urn:microsoft.com/office/officeart/2005/8/layout/orgChart1"/>
    <dgm:cxn modelId="{CB0953F7-71ED-4686-AA15-53784E58224C}" type="presParOf" srcId="{0E947FC6-081E-4647-9851-EC8A8CBACD22}" destId="{105EF478-B4C9-48C7-AFA1-5DBDB48802F3}" srcOrd="1" destOrd="0" presId="urn:microsoft.com/office/officeart/2005/8/layout/orgChart1"/>
    <dgm:cxn modelId="{69D6BD15-F170-418F-BBC0-08E6F75D1B1D}" type="presParOf" srcId="{105EF478-B4C9-48C7-AFA1-5DBDB48802F3}" destId="{2E6559B0-FDDA-4370-8F7C-E94E12623DB9}" srcOrd="0" destOrd="0" presId="urn:microsoft.com/office/officeart/2005/8/layout/orgChart1"/>
    <dgm:cxn modelId="{F87FC894-18FC-4282-9169-817B801F126F}" type="presParOf" srcId="{2E6559B0-FDDA-4370-8F7C-E94E12623DB9}" destId="{5C2A7CF0-7002-4115-BEE2-BD17161F2D87}" srcOrd="0" destOrd="0" presId="urn:microsoft.com/office/officeart/2005/8/layout/orgChart1"/>
    <dgm:cxn modelId="{A4907728-11D3-46F7-AC12-507387A4759F}" type="presParOf" srcId="{2E6559B0-FDDA-4370-8F7C-E94E12623DB9}" destId="{9C396031-EF02-41DC-993B-79F9CBC678EA}" srcOrd="1" destOrd="0" presId="urn:microsoft.com/office/officeart/2005/8/layout/orgChart1"/>
    <dgm:cxn modelId="{FCE8CA12-D78D-4A1F-A802-BCEE2906F676}" type="presParOf" srcId="{105EF478-B4C9-48C7-AFA1-5DBDB48802F3}" destId="{D05C1E2A-26A7-4AB0-8365-3E3B254A32F6}" srcOrd="1" destOrd="0" presId="urn:microsoft.com/office/officeart/2005/8/layout/orgChart1"/>
    <dgm:cxn modelId="{F3F523FC-5BF1-4BAD-9085-DE92DDF5CBEE}" type="presParOf" srcId="{105EF478-B4C9-48C7-AFA1-5DBDB48802F3}" destId="{CBD13B4A-BF25-42B0-AFCF-98BC2631FE51}" srcOrd="2" destOrd="0" presId="urn:microsoft.com/office/officeart/2005/8/layout/orgChart1"/>
    <dgm:cxn modelId="{A0E47C3D-1E0F-4A49-9B04-E30777D9F4F8}" type="presParOf" srcId="{CBD13B4A-BF25-42B0-AFCF-98BC2631FE51}" destId="{0A2DA3A0-13EF-4CF2-A08C-237EDA689FC9}" srcOrd="0" destOrd="0" presId="urn:microsoft.com/office/officeart/2005/8/layout/orgChart1"/>
    <dgm:cxn modelId="{7137A7BE-3B7E-4A80-8836-79EEAE51C869}" type="presParOf" srcId="{CBD13B4A-BF25-42B0-AFCF-98BC2631FE51}" destId="{A8F671D3-58C6-40FC-B795-77F35F48961C}" srcOrd="1" destOrd="0" presId="urn:microsoft.com/office/officeart/2005/8/layout/orgChart1"/>
    <dgm:cxn modelId="{2D0F332B-EFFB-4A32-9C81-E999B2E26423}" type="presParOf" srcId="{A8F671D3-58C6-40FC-B795-77F35F48961C}" destId="{65F8A7DA-8BF9-4316-93E3-4F01AC1CBC2B}" srcOrd="0" destOrd="0" presId="urn:microsoft.com/office/officeart/2005/8/layout/orgChart1"/>
    <dgm:cxn modelId="{59D5A937-55C7-489F-ADBE-DCFA02451746}" type="presParOf" srcId="{65F8A7DA-8BF9-4316-93E3-4F01AC1CBC2B}" destId="{B9CC1C54-33CF-4017-B603-502CE1E1802D}" srcOrd="0" destOrd="0" presId="urn:microsoft.com/office/officeart/2005/8/layout/orgChart1"/>
    <dgm:cxn modelId="{226A536D-C332-4306-9BBA-C5BBE46E550E}" type="presParOf" srcId="{65F8A7DA-8BF9-4316-93E3-4F01AC1CBC2B}" destId="{C9259D4B-9217-47BE-B409-3233F2B62AD0}" srcOrd="1" destOrd="0" presId="urn:microsoft.com/office/officeart/2005/8/layout/orgChart1"/>
    <dgm:cxn modelId="{D1716B69-064A-4FF8-8EA2-A95A297C7611}" type="presParOf" srcId="{A8F671D3-58C6-40FC-B795-77F35F48961C}" destId="{1AC80F8C-0419-48D3-8FA3-C004F8622A66}" srcOrd="1" destOrd="0" presId="urn:microsoft.com/office/officeart/2005/8/layout/orgChart1"/>
    <dgm:cxn modelId="{D88CE146-6EB7-4873-91D2-0CA4A9B37FA2}" type="presParOf" srcId="{A8F671D3-58C6-40FC-B795-77F35F48961C}" destId="{350BBF81-6229-437F-8741-FC1954CB48F6}" srcOrd="2" destOrd="0" presId="urn:microsoft.com/office/officeart/2005/8/layout/orgChart1"/>
    <dgm:cxn modelId="{021CCA03-0D1C-44BC-856A-1FFA0CFD9C42}" type="presParOf" srcId="{0E947FC6-081E-4647-9851-EC8A8CBACD22}" destId="{A15AE060-BDD8-4265-93FB-3AF5CA510BEF}" srcOrd="2" destOrd="0" presId="urn:microsoft.com/office/officeart/2005/8/layout/orgChart1"/>
    <dgm:cxn modelId="{77926EE3-B116-4B2C-9EAE-F8CA9E05777B}" type="presParOf" srcId="{0E947FC6-081E-4647-9851-EC8A8CBACD22}" destId="{7FAA8B82-3142-446A-B547-C18708430CBD}" srcOrd="3" destOrd="0" presId="urn:microsoft.com/office/officeart/2005/8/layout/orgChart1"/>
    <dgm:cxn modelId="{329B9FEC-081A-466B-A54D-B5A9F6A639FC}" type="presParOf" srcId="{7FAA8B82-3142-446A-B547-C18708430CBD}" destId="{8BDCADF2-83A1-4D17-AECB-DAC91130EA33}" srcOrd="0" destOrd="0" presId="urn:microsoft.com/office/officeart/2005/8/layout/orgChart1"/>
    <dgm:cxn modelId="{41F3DB08-CDF7-41B2-BB43-3643C413ACE0}" type="presParOf" srcId="{8BDCADF2-83A1-4D17-AECB-DAC91130EA33}" destId="{7A63E870-74D9-41CF-BBDA-9C6150B82247}" srcOrd="0" destOrd="0" presId="urn:microsoft.com/office/officeart/2005/8/layout/orgChart1"/>
    <dgm:cxn modelId="{FA43DF26-1A50-4AF5-9FB2-EBA088A49D3F}" type="presParOf" srcId="{8BDCADF2-83A1-4D17-AECB-DAC91130EA33}" destId="{845C3D84-0B63-45F0-B986-4C283F910802}" srcOrd="1" destOrd="0" presId="urn:microsoft.com/office/officeart/2005/8/layout/orgChart1"/>
    <dgm:cxn modelId="{AC2FD1A2-883B-4FEC-A04E-7BF4BFEC7021}" type="presParOf" srcId="{7FAA8B82-3142-446A-B547-C18708430CBD}" destId="{BF11CDBF-7FF7-4A3B-8B2F-6FEF0A2A6C29}" srcOrd="1" destOrd="0" presId="urn:microsoft.com/office/officeart/2005/8/layout/orgChart1"/>
    <dgm:cxn modelId="{3403D5A2-C1ED-4011-AE69-261F9A8782B2}" type="presParOf" srcId="{7FAA8B82-3142-446A-B547-C18708430CBD}" destId="{B70741D8-4F0B-41C0-9706-2BB7722C7937}" srcOrd="2" destOrd="0" presId="urn:microsoft.com/office/officeart/2005/8/layout/orgChart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8951360-631A-4F81-846E-1F15A9257E46}" type="doc">
      <dgm:prSet loTypeId="urn:microsoft.com/office/officeart/2005/8/layout/vList4" loCatId="list" qsTypeId="urn:microsoft.com/office/officeart/2005/8/quickstyle/3d2" qsCatId="3D" csTypeId="urn:microsoft.com/office/officeart/2005/8/colors/colorful2" csCatId="colorful" phldr="1"/>
      <dgm:spPr/>
      <dgm:t>
        <a:bodyPr/>
        <a:lstStyle/>
        <a:p>
          <a:endParaRPr lang="en-ZA"/>
        </a:p>
      </dgm:t>
    </dgm:pt>
    <dgm:pt modelId="{54E438B1-2A06-4E94-AFB6-7DDDFF165576}">
      <dgm:prSet phldrT="[Text]" custT="1"/>
      <dgm:spPr/>
      <dgm:t>
        <a:bodyPr anchor="ctr"/>
        <a:lstStyle/>
        <a:p>
          <a:r>
            <a:rPr lang="en-ZA" sz="1400" b="1" dirty="0" smtClean="0"/>
            <a:t>Sub-Saharan Africa</a:t>
          </a:r>
          <a:endParaRPr lang="en-ZA" sz="1400" b="1" dirty="0"/>
        </a:p>
      </dgm:t>
    </dgm:pt>
    <dgm:pt modelId="{65E3B1AC-6F05-4942-B25E-6F37656BB1DD}" type="parTrans" cxnId="{087928F7-CC92-4D63-AF69-83CF388217AB}">
      <dgm:prSet/>
      <dgm:spPr/>
      <dgm:t>
        <a:bodyPr/>
        <a:lstStyle/>
        <a:p>
          <a:endParaRPr lang="en-ZA" sz="1400"/>
        </a:p>
      </dgm:t>
    </dgm:pt>
    <dgm:pt modelId="{1CB0E297-695B-40DA-9827-1BFC6AA76598}" type="sibTrans" cxnId="{087928F7-CC92-4D63-AF69-83CF388217AB}">
      <dgm:prSet/>
      <dgm:spPr/>
      <dgm:t>
        <a:bodyPr/>
        <a:lstStyle/>
        <a:p>
          <a:endParaRPr lang="en-ZA" sz="1400"/>
        </a:p>
      </dgm:t>
    </dgm:pt>
    <dgm:pt modelId="{1A728933-70C8-478F-B64C-849E7B04EF28}">
      <dgm:prSet phldrT="[Text]" custT="1"/>
      <dgm:spPr/>
      <dgm:t>
        <a:bodyPr anchor="ctr"/>
        <a:lstStyle/>
        <a:p>
          <a:r>
            <a:rPr lang="en-ZA" sz="1400" dirty="0" smtClean="0"/>
            <a:t> 750 + million</a:t>
          </a:r>
          <a:endParaRPr lang="en-ZA" sz="1400" dirty="0"/>
        </a:p>
      </dgm:t>
    </dgm:pt>
    <dgm:pt modelId="{C4DCBA1B-090D-4F70-95E3-7FCB8ABF635E}" type="parTrans" cxnId="{76D1F4BF-D96B-458C-B3CC-AD6753E057E4}">
      <dgm:prSet/>
      <dgm:spPr/>
      <dgm:t>
        <a:bodyPr/>
        <a:lstStyle/>
        <a:p>
          <a:endParaRPr lang="en-ZA" sz="1400"/>
        </a:p>
      </dgm:t>
    </dgm:pt>
    <dgm:pt modelId="{3716D224-4065-4D9A-B32C-A232B1A3F0B7}" type="sibTrans" cxnId="{76D1F4BF-D96B-458C-B3CC-AD6753E057E4}">
      <dgm:prSet/>
      <dgm:spPr/>
      <dgm:t>
        <a:bodyPr/>
        <a:lstStyle/>
        <a:p>
          <a:endParaRPr lang="en-ZA" sz="1400"/>
        </a:p>
      </dgm:t>
    </dgm:pt>
    <dgm:pt modelId="{4C075B0A-5EB8-4C20-AE2A-7F5867C0DB0C}">
      <dgm:prSet phldrT="[Text]" custT="1"/>
      <dgm:spPr/>
      <dgm:t>
        <a:bodyPr anchor="ctr"/>
        <a:lstStyle/>
        <a:p>
          <a:r>
            <a:rPr lang="en-ZA" sz="1400" b="1" dirty="0" smtClean="0"/>
            <a:t>South Africa (Stats SA)</a:t>
          </a:r>
          <a:endParaRPr lang="en-ZA" sz="1400" b="1" dirty="0"/>
        </a:p>
      </dgm:t>
    </dgm:pt>
    <dgm:pt modelId="{C9E46863-D974-4043-B867-B5780CA85DA6}" type="parTrans" cxnId="{A47E55E0-367B-444E-9FB6-A53F8F48900D}">
      <dgm:prSet/>
      <dgm:spPr/>
      <dgm:t>
        <a:bodyPr/>
        <a:lstStyle/>
        <a:p>
          <a:endParaRPr lang="en-ZA" sz="1400"/>
        </a:p>
      </dgm:t>
    </dgm:pt>
    <dgm:pt modelId="{7BF3AF5D-55EB-4349-B3AC-219F2EE08574}" type="sibTrans" cxnId="{A47E55E0-367B-444E-9FB6-A53F8F48900D}">
      <dgm:prSet/>
      <dgm:spPr/>
      <dgm:t>
        <a:bodyPr/>
        <a:lstStyle/>
        <a:p>
          <a:endParaRPr lang="en-ZA" sz="1400"/>
        </a:p>
      </dgm:t>
    </dgm:pt>
    <dgm:pt modelId="{EFD8BF77-6471-4628-89FA-82E91DA20F4C}">
      <dgm:prSet phldrT="[Text]" custT="1"/>
      <dgm:spPr/>
      <dgm:t>
        <a:bodyPr anchor="ctr"/>
        <a:lstStyle/>
        <a:p>
          <a:r>
            <a:rPr lang="en-ZA" sz="1400" dirty="0" smtClean="0"/>
            <a:t> 47 + million</a:t>
          </a:r>
          <a:endParaRPr lang="en-ZA" sz="1400" dirty="0"/>
        </a:p>
      </dgm:t>
    </dgm:pt>
    <dgm:pt modelId="{937C7A81-EA5F-493D-9454-EAE77E54A59F}" type="parTrans" cxnId="{6443D788-0EBE-4A7B-AA64-159D60FE2293}">
      <dgm:prSet/>
      <dgm:spPr/>
      <dgm:t>
        <a:bodyPr/>
        <a:lstStyle/>
        <a:p>
          <a:endParaRPr lang="en-ZA" sz="1400"/>
        </a:p>
      </dgm:t>
    </dgm:pt>
    <dgm:pt modelId="{E446F875-5816-4DF3-8DF9-2F7DF178BF6A}" type="sibTrans" cxnId="{6443D788-0EBE-4A7B-AA64-159D60FE2293}">
      <dgm:prSet/>
      <dgm:spPr/>
      <dgm:t>
        <a:bodyPr/>
        <a:lstStyle/>
        <a:p>
          <a:endParaRPr lang="en-ZA" sz="1400"/>
        </a:p>
      </dgm:t>
    </dgm:pt>
    <dgm:pt modelId="{813441EA-F4EC-4D91-AF78-FE43E922AB29}">
      <dgm:prSet phldrT="[Text]" custT="1"/>
      <dgm:spPr/>
      <dgm:t>
        <a:bodyPr anchor="ctr"/>
        <a:lstStyle/>
        <a:p>
          <a:r>
            <a:rPr lang="en-ZA" sz="1400" b="1" dirty="0" smtClean="0"/>
            <a:t>Central SA</a:t>
          </a:r>
          <a:endParaRPr lang="en-ZA" sz="1400" b="1" dirty="0"/>
        </a:p>
      </dgm:t>
    </dgm:pt>
    <dgm:pt modelId="{42607FAB-51B3-442B-94AD-9FD6D0FC3887}" type="parTrans" cxnId="{FB913ADD-E6C5-48DC-AD9E-9836EC91D61F}">
      <dgm:prSet/>
      <dgm:spPr/>
      <dgm:t>
        <a:bodyPr/>
        <a:lstStyle/>
        <a:p>
          <a:endParaRPr lang="en-ZA" sz="1400"/>
        </a:p>
      </dgm:t>
    </dgm:pt>
    <dgm:pt modelId="{27101D5C-DB08-471E-8801-F86EE3600AF7}" type="sibTrans" cxnId="{FB913ADD-E6C5-48DC-AD9E-9836EC91D61F}">
      <dgm:prSet/>
      <dgm:spPr/>
      <dgm:t>
        <a:bodyPr/>
        <a:lstStyle/>
        <a:p>
          <a:endParaRPr lang="en-ZA" sz="1400"/>
        </a:p>
      </dgm:t>
    </dgm:pt>
    <dgm:pt modelId="{DDEA7068-7598-49F5-83C2-4DE92549D1F1}">
      <dgm:prSet phldrT="[Text]" custT="1"/>
      <dgm:spPr/>
      <dgm:t>
        <a:bodyPr anchor="ctr"/>
        <a:lstStyle/>
        <a:p>
          <a:r>
            <a:rPr lang="en-ZA" sz="1400" dirty="0" smtClean="0"/>
            <a:t>4.2 million</a:t>
          </a:r>
          <a:endParaRPr lang="en-ZA" sz="1400" dirty="0"/>
        </a:p>
      </dgm:t>
    </dgm:pt>
    <dgm:pt modelId="{62974505-A459-4C8A-A673-76F3656157A3}" type="parTrans" cxnId="{E2291FB3-163E-422A-A7DD-13DD774EEB77}">
      <dgm:prSet/>
      <dgm:spPr/>
      <dgm:t>
        <a:bodyPr/>
        <a:lstStyle/>
        <a:p>
          <a:endParaRPr lang="en-ZA" sz="1400"/>
        </a:p>
      </dgm:t>
    </dgm:pt>
    <dgm:pt modelId="{27BAB5F6-E05C-44F5-B80E-AABDCFD2521E}" type="sibTrans" cxnId="{E2291FB3-163E-422A-A7DD-13DD774EEB77}">
      <dgm:prSet/>
      <dgm:spPr/>
      <dgm:t>
        <a:bodyPr/>
        <a:lstStyle/>
        <a:p>
          <a:endParaRPr lang="en-ZA" sz="1400"/>
        </a:p>
      </dgm:t>
    </dgm:pt>
    <dgm:pt modelId="{0D6533C6-0B7D-4CAD-8182-5DEF6F5A7E24}">
      <dgm:prSet custT="1"/>
      <dgm:spPr/>
      <dgm:t>
        <a:bodyPr anchor="ctr"/>
        <a:lstStyle/>
        <a:p>
          <a:r>
            <a:rPr lang="en-ZA" sz="1400" dirty="0" smtClean="0"/>
            <a:t>5.9 million incl. Lesotho</a:t>
          </a:r>
          <a:endParaRPr lang="en-ZA" sz="1400" dirty="0"/>
        </a:p>
      </dgm:t>
    </dgm:pt>
    <dgm:pt modelId="{8EC76759-7C45-489B-A22C-E6CE77E7838D}" type="parTrans" cxnId="{00CF1F2B-3CF1-4E3D-8840-AD16216DFD9A}">
      <dgm:prSet/>
      <dgm:spPr/>
      <dgm:t>
        <a:bodyPr/>
        <a:lstStyle/>
        <a:p>
          <a:endParaRPr lang="en-ZA" sz="1400"/>
        </a:p>
      </dgm:t>
    </dgm:pt>
    <dgm:pt modelId="{C79FDD57-1EE6-4F32-A056-985C29B3A567}" type="sibTrans" cxnId="{00CF1F2B-3CF1-4E3D-8840-AD16216DFD9A}">
      <dgm:prSet/>
      <dgm:spPr/>
      <dgm:t>
        <a:bodyPr/>
        <a:lstStyle/>
        <a:p>
          <a:endParaRPr lang="en-ZA" sz="1400"/>
        </a:p>
      </dgm:t>
    </dgm:pt>
    <dgm:pt modelId="{73F03221-501A-4583-8201-72FBB085EDA3}">
      <dgm:prSet phldrT="[Text]" custT="1"/>
      <dgm:spPr/>
      <dgm:t>
        <a:bodyPr anchor="ctr"/>
        <a:lstStyle/>
        <a:p>
          <a:r>
            <a:rPr lang="en-ZA" sz="1400" b="1" dirty="0" smtClean="0"/>
            <a:t>Free State</a:t>
          </a:r>
          <a:endParaRPr lang="en-ZA" sz="1400" b="1" dirty="0"/>
        </a:p>
      </dgm:t>
    </dgm:pt>
    <dgm:pt modelId="{81F7AE9B-DE95-4859-9773-56E5622FCCDF}" type="parTrans" cxnId="{7E2C0ABB-C59A-49CC-ACEF-25939BBA4580}">
      <dgm:prSet/>
      <dgm:spPr/>
      <dgm:t>
        <a:bodyPr/>
        <a:lstStyle/>
        <a:p>
          <a:endParaRPr lang="en-ZA" sz="1400"/>
        </a:p>
      </dgm:t>
    </dgm:pt>
    <dgm:pt modelId="{5DBB5C38-B38A-46CF-84E6-1E2E87E2E1CD}" type="sibTrans" cxnId="{7E2C0ABB-C59A-49CC-ACEF-25939BBA4580}">
      <dgm:prSet/>
      <dgm:spPr/>
      <dgm:t>
        <a:bodyPr/>
        <a:lstStyle/>
        <a:p>
          <a:endParaRPr lang="en-ZA" sz="1400"/>
        </a:p>
      </dgm:t>
    </dgm:pt>
    <dgm:pt modelId="{8710D435-836A-4C2A-9FBD-8006B7E9DDDD}">
      <dgm:prSet custT="1"/>
      <dgm:spPr/>
      <dgm:t>
        <a:bodyPr anchor="ctr"/>
        <a:lstStyle/>
        <a:p>
          <a:r>
            <a:rPr lang="en-ZA" sz="1400" dirty="0" smtClean="0"/>
            <a:t>2.9 million</a:t>
          </a:r>
          <a:endParaRPr lang="en-ZA" sz="1400" dirty="0"/>
        </a:p>
      </dgm:t>
    </dgm:pt>
    <dgm:pt modelId="{5E39A582-DA52-4B75-AD74-483F1379D66A}" type="parTrans" cxnId="{4E8AC35B-6CC0-49C0-AD8D-2BFB635775DB}">
      <dgm:prSet/>
      <dgm:spPr/>
      <dgm:t>
        <a:bodyPr/>
        <a:lstStyle/>
        <a:p>
          <a:endParaRPr lang="en-ZA" sz="1400"/>
        </a:p>
      </dgm:t>
    </dgm:pt>
    <dgm:pt modelId="{8FB987F1-FE1F-4977-9D3F-689F1781A6BF}" type="sibTrans" cxnId="{4E8AC35B-6CC0-49C0-AD8D-2BFB635775DB}">
      <dgm:prSet/>
      <dgm:spPr/>
      <dgm:t>
        <a:bodyPr/>
        <a:lstStyle/>
        <a:p>
          <a:endParaRPr lang="en-ZA" sz="1400"/>
        </a:p>
      </dgm:t>
    </dgm:pt>
    <dgm:pt modelId="{5EF916EF-F539-4013-9E2B-AF14D5BB3D82}" type="pres">
      <dgm:prSet presAssocID="{C8951360-631A-4F81-846E-1F15A9257E46}" presName="linear" presStyleCnt="0">
        <dgm:presLayoutVars>
          <dgm:dir/>
          <dgm:resizeHandles val="exact"/>
        </dgm:presLayoutVars>
      </dgm:prSet>
      <dgm:spPr/>
      <dgm:t>
        <a:bodyPr/>
        <a:lstStyle/>
        <a:p>
          <a:endParaRPr lang="en-ZA"/>
        </a:p>
      </dgm:t>
    </dgm:pt>
    <dgm:pt modelId="{732377D8-97DD-45B9-B2B3-25540069FE9B}" type="pres">
      <dgm:prSet presAssocID="{54E438B1-2A06-4E94-AFB6-7DDDFF165576}" presName="comp" presStyleCnt="0"/>
      <dgm:spPr/>
    </dgm:pt>
    <dgm:pt modelId="{8B571A3E-1350-4D73-B8E4-A871B43D7CED}" type="pres">
      <dgm:prSet presAssocID="{54E438B1-2A06-4E94-AFB6-7DDDFF165576}" presName="box" presStyleLbl="node1" presStyleIdx="0" presStyleCnt="4"/>
      <dgm:spPr/>
      <dgm:t>
        <a:bodyPr/>
        <a:lstStyle/>
        <a:p>
          <a:endParaRPr lang="en-ZA"/>
        </a:p>
      </dgm:t>
    </dgm:pt>
    <dgm:pt modelId="{CA95B008-509E-4032-95EB-CF3803C0289F}" type="pres">
      <dgm:prSet presAssocID="{54E438B1-2A06-4E94-AFB6-7DDDFF165576}" presName="img" presStyleLbl="fgImgPlace1" presStyleIdx="0" presStyleCnt="4"/>
      <dgm:spPr>
        <a:blipFill rotWithShape="0">
          <a:blip xmlns:r="http://schemas.openxmlformats.org/officeDocument/2006/relationships" r:embed="rId1"/>
          <a:stretch>
            <a:fillRect/>
          </a:stretch>
        </a:blipFill>
      </dgm:spPr>
    </dgm:pt>
    <dgm:pt modelId="{A40D7FC6-2FE3-4679-812D-1713A5D73C0C}" type="pres">
      <dgm:prSet presAssocID="{54E438B1-2A06-4E94-AFB6-7DDDFF165576}" presName="text" presStyleLbl="node1" presStyleIdx="0" presStyleCnt="4">
        <dgm:presLayoutVars>
          <dgm:bulletEnabled val="1"/>
        </dgm:presLayoutVars>
      </dgm:prSet>
      <dgm:spPr/>
      <dgm:t>
        <a:bodyPr/>
        <a:lstStyle/>
        <a:p>
          <a:endParaRPr lang="en-ZA"/>
        </a:p>
      </dgm:t>
    </dgm:pt>
    <dgm:pt modelId="{F47003DE-5B09-4CD3-AA02-EFA9C9F856D6}" type="pres">
      <dgm:prSet presAssocID="{1CB0E297-695B-40DA-9827-1BFC6AA76598}" presName="spacer" presStyleCnt="0"/>
      <dgm:spPr/>
    </dgm:pt>
    <dgm:pt modelId="{3CEDED1F-C912-4910-B758-AB5B8B59AC0B}" type="pres">
      <dgm:prSet presAssocID="{4C075B0A-5EB8-4C20-AE2A-7F5867C0DB0C}" presName="comp" presStyleCnt="0"/>
      <dgm:spPr/>
    </dgm:pt>
    <dgm:pt modelId="{2418BF59-8A2F-42E4-A50C-24CB52076270}" type="pres">
      <dgm:prSet presAssocID="{4C075B0A-5EB8-4C20-AE2A-7F5867C0DB0C}" presName="box" presStyleLbl="node1" presStyleIdx="1" presStyleCnt="4"/>
      <dgm:spPr/>
      <dgm:t>
        <a:bodyPr/>
        <a:lstStyle/>
        <a:p>
          <a:endParaRPr lang="en-ZA"/>
        </a:p>
      </dgm:t>
    </dgm:pt>
    <dgm:pt modelId="{58543AA5-C463-4665-A163-349037859B27}" type="pres">
      <dgm:prSet presAssocID="{4C075B0A-5EB8-4C20-AE2A-7F5867C0DB0C}" presName="img" presStyleLbl="fgImgPlace1" presStyleIdx="1" presStyleCnt="4"/>
      <dgm:spPr>
        <a:blipFill rotWithShape="0">
          <a:blip xmlns:r="http://schemas.openxmlformats.org/officeDocument/2006/relationships" r:embed="rId2"/>
          <a:stretch>
            <a:fillRect/>
          </a:stretch>
        </a:blipFill>
      </dgm:spPr>
    </dgm:pt>
    <dgm:pt modelId="{C474ED67-C702-4851-9644-DDBA8DA0D92C}" type="pres">
      <dgm:prSet presAssocID="{4C075B0A-5EB8-4C20-AE2A-7F5867C0DB0C}" presName="text" presStyleLbl="node1" presStyleIdx="1" presStyleCnt="4">
        <dgm:presLayoutVars>
          <dgm:bulletEnabled val="1"/>
        </dgm:presLayoutVars>
      </dgm:prSet>
      <dgm:spPr/>
      <dgm:t>
        <a:bodyPr/>
        <a:lstStyle/>
        <a:p>
          <a:endParaRPr lang="en-ZA"/>
        </a:p>
      </dgm:t>
    </dgm:pt>
    <dgm:pt modelId="{BF8150EF-F1A5-46E0-AA1B-8FA957CA24C6}" type="pres">
      <dgm:prSet presAssocID="{7BF3AF5D-55EB-4349-B3AC-219F2EE08574}" presName="spacer" presStyleCnt="0"/>
      <dgm:spPr/>
    </dgm:pt>
    <dgm:pt modelId="{8023DD71-47A8-4C64-AFC3-6F43F4A7EC8F}" type="pres">
      <dgm:prSet presAssocID="{813441EA-F4EC-4D91-AF78-FE43E922AB29}" presName="comp" presStyleCnt="0"/>
      <dgm:spPr/>
    </dgm:pt>
    <dgm:pt modelId="{B71EA769-0B15-400E-A70D-42D9894F48AE}" type="pres">
      <dgm:prSet presAssocID="{813441EA-F4EC-4D91-AF78-FE43E922AB29}" presName="box" presStyleLbl="node1" presStyleIdx="2" presStyleCnt="4"/>
      <dgm:spPr/>
      <dgm:t>
        <a:bodyPr/>
        <a:lstStyle/>
        <a:p>
          <a:endParaRPr lang="en-ZA"/>
        </a:p>
      </dgm:t>
    </dgm:pt>
    <dgm:pt modelId="{AA3F7F19-3DF9-4522-B346-0EC66788609E}" type="pres">
      <dgm:prSet presAssocID="{813441EA-F4EC-4D91-AF78-FE43E922AB29}" presName="img" presStyleLbl="fgImgPlace1" presStyleIdx="2" presStyleCnt="4"/>
      <dgm:spPr>
        <a:blipFill rotWithShape="0">
          <a:blip xmlns:r="http://schemas.openxmlformats.org/officeDocument/2006/relationships" r:embed="rId3"/>
          <a:stretch>
            <a:fillRect/>
          </a:stretch>
        </a:blipFill>
      </dgm:spPr>
    </dgm:pt>
    <dgm:pt modelId="{A92CC857-C8EE-42CB-954E-BD5FB699844B}" type="pres">
      <dgm:prSet presAssocID="{813441EA-F4EC-4D91-AF78-FE43E922AB29}" presName="text" presStyleLbl="node1" presStyleIdx="2" presStyleCnt="4">
        <dgm:presLayoutVars>
          <dgm:bulletEnabled val="1"/>
        </dgm:presLayoutVars>
      </dgm:prSet>
      <dgm:spPr/>
      <dgm:t>
        <a:bodyPr/>
        <a:lstStyle/>
        <a:p>
          <a:endParaRPr lang="en-ZA"/>
        </a:p>
      </dgm:t>
    </dgm:pt>
    <dgm:pt modelId="{20C2D37F-2DA3-4232-A136-FEEA8F0DC7FE}" type="pres">
      <dgm:prSet presAssocID="{27101D5C-DB08-471E-8801-F86EE3600AF7}" presName="spacer" presStyleCnt="0"/>
      <dgm:spPr/>
    </dgm:pt>
    <dgm:pt modelId="{D0FA31A4-A03A-472B-A7B3-B0665881CEAA}" type="pres">
      <dgm:prSet presAssocID="{73F03221-501A-4583-8201-72FBB085EDA3}" presName="comp" presStyleCnt="0"/>
      <dgm:spPr/>
    </dgm:pt>
    <dgm:pt modelId="{C437C815-E739-4835-A296-6F4745CCA44B}" type="pres">
      <dgm:prSet presAssocID="{73F03221-501A-4583-8201-72FBB085EDA3}" presName="box" presStyleLbl="node1" presStyleIdx="3" presStyleCnt="4"/>
      <dgm:spPr/>
      <dgm:t>
        <a:bodyPr/>
        <a:lstStyle/>
        <a:p>
          <a:endParaRPr lang="en-ZA"/>
        </a:p>
      </dgm:t>
    </dgm:pt>
    <dgm:pt modelId="{25364574-6DDB-4FC9-B1D6-C4426620E444}" type="pres">
      <dgm:prSet presAssocID="{73F03221-501A-4583-8201-72FBB085EDA3}" presName="img" presStyleLbl="fgImgPlace1" presStyleIdx="3" presStyleCnt="4"/>
      <dgm:spPr>
        <a:blipFill rotWithShape="0">
          <a:blip xmlns:r="http://schemas.openxmlformats.org/officeDocument/2006/relationships" r:embed="rId4"/>
          <a:stretch>
            <a:fillRect/>
          </a:stretch>
        </a:blipFill>
      </dgm:spPr>
    </dgm:pt>
    <dgm:pt modelId="{73FF3081-5929-4A99-B02C-285E3EAAC9AB}" type="pres">
      <dgm:prSet presAssocID="{73F03221-501A-4583-8201-72FBB085EDA3}" presName="text" presStyleLbl="node1" presStyleIdx="3" presStyleCnt="4">
        <dgm:presLayoutVars>
          <dgm:bulletEnabled val="1"/>
        </dgm:presLayoutVars>
      </dgm:prSet>
      <dgm:spPr/>
      <dgm:t>
        <a:bodyPr/>
        <a:lstStyle/>
        <a:p>
          <a:endParaRPr lang="en-ZA"/>
        </a:p>
      </dgm:t>
    </dgm:pt>
  </dgm:ptLst>
  <dgm:cxnLst>
    <dgm:cxn modelId="{2C4EC3B1-3F10-4AFB-80AC-A2FC69637845}" type="presOf" srcId="{0D6533C6-0B7D-4CAD-8182-5DEF6F5A7E24}" destId="{B71EA769-0B15-400E-A70D-42D9894F48AE}" srcOrd="0" destOrd="2" presId="urn:microsoft.com/office/officeart/2005/8/layout/vList4"/>
    <dgm:cxn modelId="{3CFB1474-628A-42D2-BFFB-5F1F986E5756}" type="presOf" srcId="{DDEA7068-7598-49F5-83C2-4DE92549D1F1}" destId="{B71EA769-0B15-400E-A70D-42D9894F48AE}" srcOrd="0" destOrd="1" presId="urn:microsoft.com/office/officeart/2005/8/layout/vList4"/>
    <dgm:cxn modelId="{491A68FB-C3BE-4AA3-B0E7-2264CA73D1E2}" type="presOf" srcId="{4C075B0A-5EB8-4C20-AE2A-7F5867C0DB0C}" destId="{C474ED67-C702-4851-9644-DDBA8DA0D92C}" srcOrd="1" destOrd="0" presId="urn:microsoft.com/office/officeart/2005/8/layout/vList4"/>
    <dgm:cxn modelId="{A47E55E0-367B-444E-9FB6-A53F8F48900D}" srcId="{C8951360-631A-4F81-846E-1F15A9257E46}" destId="{4C075B0A-5EB8-4C20-AE2A-7F5867C0DB0C}" srcOrd="1" destOrd="0" parTransId="{C9E46863-D974-4043-B867-B5780CA85DA6}" sibTransId="{7BF3AF5D-55EB-4349-B3AC-219F2EE08574}"/>
    <dgm:cxn modelId="{AFE04040-5DF8-40E6-A6E4-F1784F3B9721}" type="presOf" srcId="{73F03221-501A-4583-8201-72FBB085EDA3}" destId="{73FF3081-5929-4A99-B02C-285E3EAAC9AB}" srcOrd="1" destOrd="0" presId="urn:microsoft.com/office/officeart/2005/8/layout/vList4"/>
    <dgm:cxn modelId="{9318AB17-1472-4125-B170-DFCF99B09E2A}" type="presOf" srcId="{EFD8BF77-6471-4628-89FA-82E91DA20F4C}" destId="{C474ED67-C702-4851-9644-DDBA8DA0D92C}" srcOrd="1" destOrd="1" presId="urn:microsoft.com/office/officeart/2005/8/layout/vList4"/>
    <dgm:cxn modelId="{074A62BD-5E47-4CCF-BA61-16A87CFED524}" type="presOf" srcId="{0D6533C6-0B7D-4CAD-8182-5DEF6F5A7E24}" destId="{A92CC857-C8EE-42CB-954E-BD5FB699844B}" srcOrd="1" destOrd="2" presId="urn:microsoft.com/office/officeart/2005/8/layout/vList4"/>
    <dgm:cxn modelId="{186BDAA2-06D6-4A1A-B5C7-AB91E14EB3E7}" type="presOf" srcId="{54E438B1-2A06-4E94-AFB6-7DDDFF165576}" destId="{8B571A3E-1350-4D73-B8E4-A871B43D7CED}" srcOrd="0" destOrd="0" presId="urn:microsoft.com/office/officeart/2005/8/layout/vList4"/>
    <dgm:cxn modelId="{7C9A16C1-3BCE-4421-AD81-49129202CE04}" type="presOf" srcId="{8710D435-836A-4C2A-9FBD-8006B7E9DDDD}" destId="{73FF3081-5929-4A99-B02C-285E3EAAC9AB}" srcOrd="1" destOrd="1" presId="urn:microsoft.com/office/officeart/2005/8/layout/vList4"/>
    <dgm:cxn modelId="{FB913ADD-E6C5-48DC-AD9E-9836EC91D61F}" srcId="{C8951360-631A-4F81-846E-1F15A9257E46}" destId="{813441EA-F4EC-4D91-AF78-FE43E922AB29}" srcOrd="2" destOrd="0" parTransId="{42607FAB-51B3-442B-94AD-9FD6D0FC3887}" sibTransId="{27101D5C-DB08-471E-8801-F86EE3600AF7}"/>
    <dgm:cxn modelId="{4E8056F5-4D05-4B31-AC77-ECFE05D460E5}" type="presOf" srcId="{8710D435-836A-4C2A-9FBD-8006B7E9DDDD}" destId="{C437C815-E739-4835-A296-6F4745CCA44B}" srcOrd="0" destOrd="1" presId="urn:microsoft.com/office/officeart/2005/8/layout/vList4"/>
    <dgm:cxn modelId="{35E6155C-FBFE-443B-9B92-96F7831B1B1F}" type="presOf" srcId="{1A728933-70C8-478F-B64C-849E7B04EF28}" destId="{8B571A3E-1350-4D73-B8E4-A871B43D7CED}" srcOrd="0" destOrd="1" presId="urn:microsoft.com/office/officeart/2005/8/layout/vList4"/>
    <dgm:cxn modelId="{0BE734BE-DE49-4E2F-AB1D-6D3EA991A76A}" type="presOf" srcId="{EFD8BF77-6471-4628-89FA-82E91DA20F4C}" destId="{2418BF59-8A2F-42E4-A50C-24CB52076270}" srcOrd="0" destOrd="1" presId="urn:microsoft.com/office/officeart/2005/8/layout/vList4"/>
    <dgm:cxn modelId="{4E8AC35B-6CC0-49C0-AD8D-2BFB635775DB}" srcId="{73F03221-501A-4583-8201-72FBB085EDA3}" destId="{8710D435-836A-4C2A-9FBD-8006B7E9DDDD}" srcOrd="0" destOrd="0" parTransId="{5E39A582-DA52-4B75-AD74-483F1379D66A}" sibTransId="{8FB987F1-FE1F-4977-9D3F-689F1781A6BF}"/>
    <dgm:cxn modelId="{604F2C7B-56F9-4122-BA7F-419D8004EAB0}" type="presOf" srcId="{4C075B0A-5EB8-4C20-AE2A-7F5867C0DB0C}" destId="{2418BF59-8A2F-42E4-A50C-24CB52076270}" srcOrd="0" destOrd="0" presId="urn:microsoft.com/office/officeart/2005/8/layout/vList4"/>
    <dgm:cxn modelId="{E2291FB3-163E-422A-A7DD-13DD774EEB77}" srcId="{813441EA-F4EC-4D91-AF78-FE43E922AB29}" destId="{DDEA7068-7598-49F5-83C2-4DE92549D1F1}" srcOrd="0" destOrd="0" parTransId="{62974505-A459-4C8A-A673-76F3656157A3}" sibTransId="{27BAB5F6-E05C-44F5-B80E-AABDCFD2521E}"/>
    <dgm:cxn modelId="{8128CB79-255B-43E1-891C-6DBD52EF6EBE}" type="presOf" srcId="{C8951360-631A-4F81-846E-1F15A9257E46}" destId="{5EF916EF-F539-4013-9E2B-AF14D5BB3D82}" srcOrd="0" destOrd="0" presId="urn:microsoft.com/office/officeart/2005/8/layout/vList4"/>
    <dgm:cxn modelId="{7E2C0ABB-C59A-49CC-ACEF-25939BBA4580}" srcId="{C8951360-631A-4F81-846E-1F15A9257E46}" destId="{73F03221-501A-4583-8201-72FBB085EDA3}" srcOrd="3" destOrd="0" parTransId="{81F7AE9B-DE95-4859-9773-56E5622FCCDF}" sibTransId="{5DBB5C38-B38A-46CF-84E6-1E2E87E2E1CD}"/>
    <dgm:cxn modelId="{DAE02FA0-1D7B-4C68-B1D3-D313567F12D2}" type="presOf" srcId="{DDEA7068-7598-49F5-83C2-4DE92549D1F1}" destId="{A92CC857-C8EE-42CB-954E-BD5FB699844B}" srcOrd="1" destOrd="1" presId="urn:microsoft.com/office/officeart/2005/8/layout/vList4"/>
    <dgm:cxn modelId="{0150DA68-6224-4F6C-8294-8D650E40002D}" type="presOf" srcId="{73F03221-501A-4583-8201-72FBB085EDA3}" destId="{C437C815-E739-4835-A296-6F4745CCA44B}" srcOrd="0" destOrd="0" presId="urn:microsoft.com/office/officeart/2005/8/layout/vList4"/>
    <dgm:cxn modelId="{00CF1F2B-3CF1-4E3D-8840-AD16216DFD9A}" srcId="{813441EA-F4EC-4D91-AF78-FE43E922AB29}" destId="{0D6533C6-0B7D-4CAD-8182-5DEF6F5A7E24}" srcOrd="1" destOrd="0" parTransId="{8EC76759-7C45-489B-A22C-E6CE77E7838D}" sibTransId="{C79FDD57-1EE6-4F32-A056-985C29B3A567}"/>
    <dgm:cxn modelId="{97727A33-10E3-4FFC-B654-04D1F8418B2B}" type="presOf" srcId="{813441EA-F4EC-4D91-AF78-FE43E922AB29}" destId="{B71EA769-0B15-400E-A70D-42D9894F48AE}" srcOrd="0" destOrd="0" presId="urn:microsoft.com/office/officeart/2005/8/layout/vList4"/>
    <dgm:cxn modelId="{6443D788-0EBE-4A7B-AA64-159D60FE2293}" srcId="{4C075B0A-5EB8-4C20-AE2A-7F5867C0DB0C}" destId="{EFD8BF77-6471-4628-89FA-82E91DA20F4C}" srcOrd="0" destOrd="0" parTransId="{937C7A81-EA5F-493D-9454-EAE77E54A59F}" sibTransId="{E446F875-5816-4DF3-8DF9-2F7DF178BF6A}"/>
    <dgm:cxn modelId="{3CBD3920-AFD9-41AA-B0B1-B1E0FBCECBF1}" type="presOf" srcId="{813441EA-F4EC-4D91-AF78-FE43E922AB29}" destId="{A92CC857-C8EE-42CB-954E-BD5FB699844B}" srcOrd="1" destOrd="0" presId="urn:microsoft.com/office/officeart/2005/8/layout/vList4"/>
    <dgm:cxn modelId="{087928F7-CC92-4D63-AF69-83CF388217AB}" srcId="{C8951360-631A-4F81-846E-1F15A9257E46}" destId="{54E438B1-2A06-4E94-AFB6-7DDDFF165576}" srcOrd="0" destOrd="0" parTransId="{65E3B1AC-6F05-4942-B25E-6F37656BB1DD}" sibTransId="{1CB0E297-695B-40DA-9827-1BFC6AA76598}"/>
    <dgm:cxn modelId="{B713F9F1-0AE3-42F6-9EC6-BB56E44537D4}" type="presOf" srcId="{1A728933-70C8-478F-B64C-849E7B04EF28}" destId="{A40D7FC6-2FE3-4679-812D-1713A5D73C0C}" srcOrd="1" destOrd="1" presId="urn:microsoft.com/office/officeart/2005/8/layout/vList4"/>
    <dgm:cxn modelId="{76D1F4BF-D96B-458C-B3CC-AD6753E057E4}" srcId="{54E438B1-2A06-4E94-AFB6-7DDDFF165576}" destId="{1A728933-70C8-478F-B64C-849E7B04EF28}" srcOrd="0" destOrd="0" parTransId="{C4DCBA1B-090D-4F70-95E3-7FCB8ABF635E}" sibTransId="{3716D224-4065-4D9A-B32C-A232B1A3F0B7}"/>
    <dgm:cxn modelId="{7A132CA7-D8F1-4A71-BAAA-57A01421645C}" type="presOf" srcId="{54E438B1-2A06-4E94-AFB6-7DDDFF165576}" destId="{A40D7FC6-2FE3-4679-812D-1713A5D73C0C}" srcOrd="1" destOrd="0" presId="urn:microsoft.com/office/officeart/2005/8/layout/vList4"/>
    <dgm:cxn modelId="{05920404-91E9-4B74-9935-8F8F1A510EEB}" type="presParOf" srcId="{5EF916EF-F539-4013-9E2B-AF14D5BB3D82}" destId="{732377D8-97DD-45B9-B2B3-25540069FE9B}" srcOrd="0" destOrd="0" presId="urn:microsoft.com/office/officeart/2005/8/layout/vList4"/>
    <dgm:cxn modelId="{9A753A67-7A4D-4C69-8A75-E0B6E33D2C2F}" type="presParOf" srcId="{732377D8-97DD-45B9-B2B3-25540069FE9B}" destId="{8B571A3E-1350-4D73-B8E4-A871B43D7CED}" srcOrd="0" destOrd="0" presId="urn:microsoft.com/office/officeart/2005/8/layout/vList4"/>
    <dgm:cxn modelId="{CCB31936-63B6-4C1E-AFA3-6CAAC899B908}" type="presParOf" srcId="{732377D8-97DD-45B9-B2B3-25540069FE9B}" destId="{CA95B008-509E-4032-95EB-CF3803C0289F}" srcOrd="1" destOrd="0" presId="urn:microsoft.com/office/officeart/2005/8/layout/vList4"/>
    <dgm:cxn modelId="{391437E7-416A-410E-8BC8-AEAF372F02EA}" type="presParOf" srcId="{732377D8-97DD-45B9-B2B3-25540069FE9B}" destId="{A40D7FC6-2FE3-4679-812D-1713A5D73C0C}" srcOrd="2" destOrd="0" presId="urn:microsoft.com/office/officeart/2005/8/layout/vList4"/>
    <dgm:cxn modelId="{79D37592-DAD0-41A2-AA92-374B51051C4A}" type="presParOf" srcId="{5EF916EF-F539-4013-9E2B-AF14D5BB3D82}" destId="{F47003DE-5B09-4CD3-AA02-EFA9C9F856D6}" srcOrd="1" destOrd="0" presId="urn:microsoft.com/office/officeart/2005/8/layout/vList4"/>
    <dgm:cxn modelId="{3914BB0A-B66E-492E-A8D7-F7966637D1E2}" type="presParOf" srcId="{5EF916EF-F539-4013-9E2B-AF14D5BB3D82}" destId="{3CEDED1F-C912-4910-B758-AB5B8B59AC0B}" srcOrd="2" destOrd="0" presId="urn:microsoft.com/office/officeart/2005/8/layout/vList4"/>
    <dgm:cxn modelId="{8E55E437-E14B-4D0C-8CD8-39FEA5CE90D3}" type="presParOf" srcId="{3CEDED1F-C912-4910-B758-AB5B8B59AC0B}" destId="{2418BF59-8A2F-42E4-A50C-24CB52076270}" srcOrd="0" destOrd="0" presId="urn:microsoft.com/office/officeart/2005/8/layout/vList4"/>
    <dgm:cxn modelId="{4F668B4E-3AF1-475B-8E6F-ECB0AAC8D19B}" type="presParOf" srcId="{3CEDED1F-C912-4910-B758-AB5B8B59AC0B}" destId="{58543AA5-C463-4665-A163-349037859B27}" srcOrd="1" destOrd="0" presId="urn:microsoft.com/office/officeart/2005/8/layout/vList4"/>
    <dgm:cxn modelId="{66CB6E03-25F7-41E9-8839-D0FBE235789E}" type="presParOf" srcId="{3CEDED1F-C912-4910-B758-AB5B8B59AC0B}" destId="{C474ED67-C702-4851-9644-DDBA8DA0D92C}" srcOrd="2" destOrd="0" presId="urn:microsoft.com/office/officeart/2005/8/layout/vList4"/>
    <dgm:cxn modelId="{C88CE143-293B-41D9-B1D7-570D6B552349}" type="presParOf" srcId="{5EF916EF-F539-4013-9E2B-AF14D5BB3D82}" destId="{BF8150EF-F1A5-46E0-AA1B-8FA957CA24C6}" srcOrd="3" destOrd="0" presId="urn:microsoft.com/office/officeart/2005/8/layout/vList4"/>
    <dgm:cxn modelId="{BD9E5CDE-F05A-4330-85E6-C5AD5BEA3D4F}" type="presParOf" srcId="{5EF916EF-F539-4013-9E2B-AF14D5BB3D82}" destId="{8023DD71-47A8-4C64-AFC3-6F43F4A7EC8F}" srcOrd="4" destOrd="0" presId="urn:microsoft.com/office/officeart/2005/8/layout/vList4"/>
    <dgm:cxn modelId="{B95CB6ED-08F1-4F41-BD90-AB015D98D2BF}" type="presParOf" srcId="{8023DD71-47A8-4C64-AFC3-6F43F4A7EC8F}" destId="{B71EA769-0B15-400E-A70D-42D9894F48AE}" srcOrd="0" destOrd="0" presId="urn:microsoft.com/office/officeart/2005/8/layout/vList4"/>
    <dgm:cxn modelId="{6AAF4599-602E-4498-A699-35F8655558F6}" type="presParOf" srcId="{8023DD71-47A8-4C64-AFC3-6F43F4A7EC8F}" destId="{AA3F7F19-3DF9-4522-B346-0EC66788609E}" srcOrd="1" destOrd="0" presId="urn:microsoft.com/office/officeart/2005/8/layout/vList4"/>
    <dgm:cxn modelId="{5BDA4D2F-0D4E-43F5-B736-D68865C79D7F}" type="presParOf" srcId="{8023DD71-47A8-4C64-AFC3-6F43F4A7EC8F}" destId="{A92CC857-C8EE-42CB-954E-BD5FB699844B}" srcOrd="2" destOrd="0" presId="urn:microsoft.com/office/officeart/2005/8/layout/vList4"/>
    <dgm:cxn modelId="{E16C73A9-F72D-4086-8FFF-659B1DC5E656}" type="presParOf" srcId="{5EF916EF-F539-4013-9E2B-AF14D5BB3D82}" destId="{20C2D37F-2DA3-4232-A136-FEEA8F0DC7FE}" srcOrd="5" destOrd="0" presId="urn:microsoft.com/office/officeart/2005/8/layout/vList4"/>
    <dgm:cxn modelId="{832BAF21-2745-421C-8674-4F002926C717}" type="presParOf" srcId="{5EF916EF-F539-4013-9E2B-AF14D5BB3D82}" destId="{D0FA31A4-A03A-472B-A7B3-B0665881CEAA}" srcOrd="6" destOrd="0" presId="urn:microsoft.com/office/officeart/2005/8/layout/vList4"/>
    <dgm:cxn modelId="{F7628DA2-AA60-46D9-B478-53DBC4863B60}" type="presParOf" srcId="{D0FA31A4-A03A-472B-A7B3-B0665881CEAA}" destId="{C437C815-E739-4835-A296-6F4745CCA44B}" srcOrd="0" destOrd="0" presId="urn:microsoft.com/office/officeart/2005/8/layout/vList4"/>
    <dgm:cxn modelId="{D995A70C-67BB-47BC-8403-87F7C4D26213}" type="presParOf" srcId="{D0FA31A4-A03A-472B-A7B3-B0665881CEAA}" destId="{25364574-6DDB-4FC9-B1D6-C4426620E444}" srcOrd="1" destOrd="0" presId="urn:microsoft.com/office/officeart/2005/8/layout/vList4"/>
    <dgm:cxn modelId="{7BB5A1EE-7597-4FDD-8EB4-32EF84382727}" type="presParOf" srcId="{D0FA31A4-A03A-472B-A7B3-B0665881CEAA}" destId="{73FF3081-5929-4A99-B02C-285E3EAAC9AB}"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52F5C65-60F7-4BE6-BEBA-B6C924F91D5A}">
      <dsp:nvSpPr>
        <dsp:cNvPr id="0" name=""/>
        <dsp:cNvSpPr/>
      </dsp:nvSpPr>
      <dsp:spPr>
        <a:xfrm>
          <a:off x="330512" y="1185"/>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Sub-Saharan Africa</a:t>
          </a:r>
        </a:p>
        <a:p>
          <a:pPr lvl="0" algn="ctr" defTabSz="622300">
            <a:lnSpc>
              <a:spcPct val="90000"/>
            </a:lnSpc>
            <a:spcBef>
              <a:spcPct val="0"/>
            </a:spcBef>
            <a:spcAft>
              <a:spcPct val="35000"/>
            </a:spcAft>
          </a:pPr>
          <a:r>
            <a:rPr lang="en-GB" sz="1400" kern="1200" dirty="0" smtClean="0">
              <a:solidFill>
                <a:schemeClr val="bg1"/>
              </a:solidFill>
            </a:rPr>
            <a:t>1 008 207</a:t>
          </a:r>
          <a:endParaRPr lang="en-GB" sz="1400" kern="1200" dirty="0">
            <a:solidFill>
              <a:schemeClr val="bg1"/>
            </a:solidFill>
          </a:endParaRPr>
        </a:p>
      </dsp:txBody>
      <dsp:txXfrm>
        <a:off x="330512" y="1185"/>
        <a:ext cx="1891921" cy="1135152"/>
      </dsp:txXfrm>
    </dsp:sp>
    <dsp:sp modelId="{C336A994-4765-4C7B-B8DD-06B9331A034F}">
      <dsp:nvSpPr>
        <dsp:cNvPr id="0" name=""/>
        <dsp:cNvSpPr/>
      </dsp:nvSpPr>
      <dsp:spPr>
        <a:xfrm>
          <a:off x="2411625" y="1185"/>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China</a:t>
          </a:r>
        </a:p>
        <a:p>
          <a:pPr lvl="0" algn="ctr" defTabSz="622300">
            <a:lnSpc>
              <a:spcPct val="90000"/>
            </a:lnSpc>
            <a:spcBef>
              <a:spcPct val="0"/>
            </a:spcBef>
            <a:spcAft>
              <a:spcPct val="35000"/>
            </a:spcAft>
          </a:pPr>
          <a:r>
            <a:rPr lang="en-GB" sz="1400" kern="1200" dirty="0" smtClean="0">
              <a:solidFill>
                <a:schemeClr val="bg1"/>
              </a:solidFill>
            </a:rPr>
            <a:t>176 576</a:t>
          </a:r>
          <a:endParaRPr lang="en-GB" sz="1400" kern="1200" dirty="0">
            <a:solidFill>
              <a:schemeClr val="bg1"/>
            </a:solidFill>
          </a:endParaRPr>
        </a:p>
      </dsp:txBody>
      <dsp:txXfrm>
        <a:off x="2411625" y="1185"/>
        <a:ext cx="1891921" cy="1135152"/>
      </dsp:txXfrm>
    </dsp:sp>
    <dsp:sp modelId="{E16D5837-B01E-43BD-B1ED-E33EB1CDBFF9}">
      <dsp:nvSpPr>
        <dsp:cNvPr id="0" name=""/>
        <dsp:cNvSpPr/>
      </dsp:nvSpPr>
      <dsp:spPr>
        <a:xfrm>
          <a:off x="4492738" y="1185"/>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South-Central Asia</a:t>
          </a:r>
        </a:p>
        <a:p>
          <a:pPr lvl="0" algn="ctr" defTabSz="622300">
            <a:lnSpc>
              <a:spcPct val="90000"/>
            </a:lnSpc>
            <a:spcBef>
              <a:spcPct val="0"/>
            </a:spcBef>
            <a:spcAft>
              <a:spcPct val="35000"/>
            </a:spcAft>
          </a:pPr>
          <a:r>
            <a:rPr lang="en-GB" sz="1400" kern="1200" dirty="0" smtClean="0">
              <a:solidFill>
                <a:schemeClr val="bg1"/>
              </a:solidFill>
            </a:rPr>
            <a:t>734 786</a:t>
          </a:r>
          <a:endParaRPr lang="en-GB" sz="1400" kern="1200" dirty="0">
            <a:solidFill>
              <a:schemeClr val="bg1"/>
            </a:solidFill>
          </a:endParaRPr>
        </a:p>
      </dsp:txBody>
      <dsp:txXfrm>
        <a:off x="4492738" y="1185"/>
        <a:ext cx="1891921" cy="1135152"/>
      </dsp:txXfrm>
    </dsp:sp>
    <dsp:sp modelId="{3A43B604-E654-4895-BA7E-9F6CCCD747D6}">
      <dsp:nvSpPr>
        <dsp:cNvPr id="0" name=""/>
        <dsp:cNvSpPr/>
      </dsp:nvSpPr>
      <dsp:spPr>
        <a:xfrm>
          <a:off x="330512" y="1325530"/>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Asia (other)</a:t>
          </a:r>
        </a:p>
        <a:p>
          <a:pPr lvl="0" algn="ctr" defTabSz="622300">
            <a:lnSpc>
              <a:spcPct val="90000"/>
            </a:lnSpc>
            <a:spcBef>
              <a:spcPct val="0"/>
            </a:spcBef>
            <a:spcAft>
              <a:spcPct val="35000"/>
            </a:spcAft>
          </a:pPr>
          <a:r>
            <a:rPr lang="en-GB" sz="1400" kern="1200" dirty="0" smtClean="0">
              <a:solidFill>
                <a:schemeClr val="bg1"/>
              </a:solidFill>
            </a:rPr>
            <a:t>101 822</a:t>
          </a:r>
          <a:endParaRPr lang="en-GB" sz="1400" kern="1200" dirty="0">
            <a:solidFill>
              <a:schemeClr val="bg1"/>
            </a:solidFill>
          </a:endParaRPr>
        </a:p>
      </dsp:txBody>
      <dsp:txXfrm>
        <a:off x="330512" y="1325530"/>
        <a:ext cx="1891921" cy="1135152"/>
      </dsp:txXfrm>
    </dsp:sp>
    <dsp:sp modelId="{13D58ED8-5EF4-4722-A0DC-CE1D2F805675}">
      <dsp:nvSpPr>
        <dsp:cNvPr id="0" name=""/>
        <dsp:cNvSpPr/>
      </dsp:nvSpPr>
      <dsp:spPr>
        <a:xfrm>
          <a:off x="2411625" y="1325530"/>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Latin America</a:t>
          </a:r>
        </a:p>
        <a:p>
          <a:pPr lvl="0" algn="ctr" defTabSz="622300">
            <a:lnSpc>
              <a:spcPct val="90000"/>
            </a:lnSpc>
            <a:spcBef>
              <a:spcPct val="0"/>
            </a:spcBef>
            <a:spcAft>
              <a:spcPct val="35000"/>
            </a:spcAft>
          </a:pPr>
          <a:r>
            <a:rPr lang="en-GB" sz="1400" kern="1200" dirty="0" smtClean="0">
              <a:solidFill>
                <a:schemeClr val="bg1"/>
              </a:solidFill>
            </a:rPr>
            <a:t>136 971</a:t>
          </a:r>
          <a:endParaRPr lang="en-GB" sz="1400" kern="1200" dirty="0">
            <a:solidFill>
              <a:schemeClr val="bg1"/>
            </a:solidFill>
          </a:endParaRPr>
        </a:p>
      </dsp:txBody>
      <dsp:txXfrm>
        <a:off x="2411625" y="1325530"/>
        <a:ext cx="1891921" cy="1135152"/>
      </dsp:txXfrm>
    </dsp:sp>
    <dsp:sp modelId="{C44991E1-12EB-4865-806E-3EEFA52DD320}">
      <dsp:nvSpPr>
        <dsp:cNvPr id="0" name=""/>
        <dsp:cNvSpPr/>
      </dsp:nvSpPr>
      <dsp:spPr>
        <a:xfrm>
          <a:off x="4492738" y="1325530"/>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Eastern Mediterranean &amp; North Africa</a:t>
          </a:r>
        </a:p>
        <a:p>
          <a:pPr lvl="0" algn="ctr" defTabSz="622300">
            <a:lnSpc>
              <a:spcPct val="90000"/>
            </a:lnSpc>
            <a:spcBef>
              <a:spcPct val="0"/>
            </a:spcBef>
            <a:spcAft>
              <a:spcPct val="35000"/>
            </a:spcAft>
          </a:pPr>
          <a:r>
            <a:rPr lang="en-GB" sz="1400" kern="1200" dirty="0" smtClean="0">
              <a:solidFill>
                <a:schemeClr val="bg1"/>
              </a:solidFill>
            </a:rPr>
            <a:t>153 679</a:t>
          </a:r>
          <a:endParaRPr lang="en-GB" sz="1400" kern="1200" dirty="0">
            <a:solidFill>
              <a:schemeClr val="bg1"/>
            </a:solidFill>
          </a:endParaRPr>
        </a:p>
      </dsp:txBody>
      <dsp:txXfrm>
        <a:off x="4492738" y="1325530"/>
        <a:ext cx="1891921" cy="1135152"/>
      </dsp:txXfrm>
    </dsp:sp>
    <dsp:sp modelId="{2798AF2C-E2CA-45FF-8A31-311111508898}">
      <dsp:nvSpPr>
        <dsp:cNvPr id="0" name=""/>
        <dsp:cNvSpPr/>
      </dsp:nvSpPr>
      <dsp:spPr>
        <a:xfrm>
          <a:off x="330512" y="2649875"/>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Eastern Europe</a:t>
          </a:r>
        </a:p>
        <a:p>
          <a:pPr lvl="0" algn="ctr" defTabSz="622300">
            <a:lnSpc>
              <a:spcPct val="90000"/>
            </a:lnSpc>
            <a:spcBef>
              <a:spcPct val="0"/>
            </a:spcBef>
            <a:spcAft>
              <a:spcPct val="35000"/>
            </a:spcAft>
          </a:pPr>
          <a:r>
            <a:rPr lang="en-GB" sz="1400" kern="1200" dirty="0" smtClean="0">
              <a:solidFill>
                <a:schemeClr val="bg1"/>
              </a:solidFill>
            </a:rPr>
            <a:t>40 366</a:t>
          </a:r>
          <a:endParaRPr lang="en-GB" sz="1400" kern="1200" dirty="0">
            <a:solidFill>
              <a:schemeClr val="bg1"/>
            </a:solidFill>
          </a:endParaRPr>
        </a:p>
      </dsp:txBody>
      <dsp:txXfrm>
        <a:off x="330512" y="2649875"/>
        <a:ext cx="1891921" cy="1135152"/>
      </dsp:txXfrm>
    </dsp:sp>
    <dsp:sp modelId="{CD6ABBB6-155B-48B1-B6C2-BF18A398417C}">
      <dsp:nvSpPr>
        <dsp:cNvPr id="0" name=""/>
        <dsp:cNvSpPr/>
      </dsp:nvSpPr>
      <dsp:spPr>
        <a:xfrm>
          <a:off x="2411625" y="2649875"/>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Pacific</a:t>
          </a:r>
        </a:p>
        <a:p>
          <a:pPr lvl="0" algn="ctr" defTabSz="622300">
            <a:lnSpc>
              <a:spcPct val="90000"/>
            </a:lnSpc>
            <a:spcBef>
              <a:spcPct val="0"/>
            </a:spcBef>
            <a:spcAft>
              <a:spcPct val="35000"/>
            </a:spcAft>
          </a:pPr>
          <a:r>
            <a:rPr lang="en-GB" sz="1400" kern="1200" dirty="0" smtClean="0">
              <a:solidFill>
                <a:schemeClr val="bg1"/>
              </a:solidFill>
            </a:rPr>
            <a:t>7 744</a:t>
          </a:r>
          <a:endParaRPr lang="en-GB" sz="1400" kern="1200" dirty="0">
            <a:solidFill>
              <a:schemeClr val="bg1"/>
            </a:solidFill>
          </a:endParaRPr>
        </a:p>
      </dsp:txBody>
      <dsp:txXfrm>
        <a:off x="2411625" y="2649875"/>
        <a:ext cx="1891921" cy="1135152"/>
      </dsp:txXfrm>
    </dsp:sp>
    <dsp:sp modelId="{66A9E8E5-E3D3-4299-A174-6D154768707D}">
      <dsp:nvSpPr>
        <dsp:cNvPr id="0" name=""/>
        <dsp:cNvSpPr/>
      </dsp:nvSpPr>
      <dsp:spPr>
        <a:xfrm>
          <a:off x="4492738" y="2649875"/>
          <a:ext cx="1891921" cy="1135152"/>
        </a:xfrm>
        <a:prstGeom prst="rect">
          <a:avLst/>
        </a:prstGeom>
        <a:gradFill rotWithShape="0">
          <a:gsLst>
            <a:gs pos="0">
              <a:schemeClr val="accent1">
                <a:hueOff val="0"/>
                <a:satOff val="0"/>
                <a:lumOff val="0"/>
                <a:alphaOff val="0"/>
                <a:tint val="48000"/>
                <a:satMod val="138000"/>
              </a:schemeClr>
            </a:gs>
            <a:gs pos="25000">
              <a:schemeClr val="accent1">
                <a:hueOff val="0"/>
                <a:satOff val="0"/>
                <a:lumOff val="0"/>
                <a:alphaOff val="0"/>
                <a:tint val="85000"/>
              </a:schemeClr>
            </a:gs>
            <a:gs pos="40000">
              <a:schemeClr val="accent1">
                <a:hueOff val="0"/>
                <a:satOff val="0"/>
                <a:lumOff val="0"/>
                <a:alphaOff val="0"/>
                <a:tint val="92000"/>
              </a:schemeClr>
            </a:gs>
            <a:gs pos="50000">
              <a:schemeClr val="accent1">
                <a:hueOff val="0"/>
                <a:satOff val="0"/>
                <a:lumOff val="0"/>
                <a:alphaOff val="0"/>
                <a:tint val="93000"/>
              </a:schemeClr>
            </a:gs>
            <a:gs pos="60000">
              <a:schemeClr val="accent1">
                <a:hueOff val="0"/>
                <a:satOff val="0"/>
                <a:lumOff val="0"/>
                <a:alphaOff val="0"/>
                <a:tint val="92000"/>
              </a:schemeClr>
            </a:gs>
            <a:gs pos="75000">
              <a:schemeClr val="accent1">
                <a:hueOff val="0"/>
                <a:satOff val="0"/>
                <a:lumOff val="0"/>
                <a:alphaOff val="0"/>
                <a:tint val="83000"/>
                <a:satMod val="108000"/>
              </a:schemeClr>
            </a:gs>
            <a:gs pos="100000">
              <a:schemeClr val="accent1">
                <a:hueOff val="0"/>
                <a:satOff val="0"/>
                <a:lumOff val="0"/>
                <a:alphaOff val="0"/>
                <a:tint val="48000"/>
                <a:satMod val="150000"/>
              </a:schemeClr>
            </a:gs>
          </a:gsLst>
          <a:lin ang="5400000" scaled="0"/>
        </a:gradFill>
        <a:ln>
          <a:noFill/>
        </a:ln>
        <a:effectLst>
          <a:glow rad="101500">
            <a:schemeClr val="accent1">
              <a:hueOff val="0"/>
              <a:satOff val="0"/>
              <a:lumOff val="0"/>
              <a:alphaOff val="0"/>
              <a:alpha val="42000"/>
              <a:satMod val="120000"/>
            </a:schemeClr>
          </a:glow>
        </a:effectLst>
        <a:scene3d>
          <a:camera prst="orthographicFront" fov="0">
            <a:rot lat="0" lon="0" rev="0"/>
          </a:camera>
          <a:lightRig rig="glow" dir="t">
            <a:rot lat="0" lon="0" rev="4800000"/>
          </a:lightRig>
        </a:scene3d>
        <a:sp3d prstMaterial="powder">
          <a:bevelT w="50800" h="50800"/>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solidFill>
                <a:schemeClr val="bg1"/>
              </a:solidFill>
            </a:rPr>
            <a:t>Industrialised Countries</a:t>
          </a:r>
        </a:p>
        <a:p>
          <a:pPr lvl="0" algn="ctr" defTabSz="622300">
            <a:lnSpc>
              <a:spcPct val="90000"/>
            </a:lnSpc>
            <a:spcBef>
              <a:spcPct val="0"/>
            </a:spcBef>
            <a:spcAft>
              <a:spcPct val="35000"/>
            </a:spcAft>
          </a:pPr>
          <a:r>
            <a:rPr lang="en-GB" sz="1400" kern="1200" dirty="0" smtClean="0">
              <a:solidFill>
                <a:schemeClr val="bg1"/>
              </a:solidFill>
            </a:rPr>
            <a:t>33 330</a:t>
          </a:r>
          <a:endParaRPr lang="en-GB" sz="1400" kern="1200" dirty="0">
            <a:solidFill>
              <a:schemeClr val="bg1"/>
            </a:solidFill>
          </a:endParaRPr>
        </a:p>
      </dsp:txBody>
      <dsp:txXfrm>
        <a:off x="4492738" y="2649875"/>
        <a:ext cx="1891921" cy="113515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6A9857-4A83-46D7-8C11-AE5855C82BFA}">
      <dsp:nvSpPr>
        <dsp:cNvPr id="0" name=""/>
        <dsp:cNvSpPr/>
      </dsp:nvSpPr>
      <dsp:spPr>
        <a:xfrm>
          <a:off x="1428750" y="428631"/>
          <a:ext cx="5411750" cy="4957172"/>
        </a:xfrm>
        <a:prstGeom prst="blockArc">
          <a:avLst>
            <a:gd name="adj1" fmla="val 10800000"/>
            <a:gd name="adj2" fmla="val 1620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741A34-525F-4B4E-B0DB-F643A0450BF4}">
      <dsp:nvSpPr>
        <dsp:cNvPr id="0" name=""/>
        <dsp:cNvSpPr/>
      </dsp:nvSpPr>
      <dsp:spPr>
        <a:xfrm>
          <a:off x="1411191" y="500059"/>
          <a:ext cx="5446867" cy="4814316"/>
        </a:xfrm>
        <a:prstGeom prst="blockArc">
          <a:avLst>
            <a:gd name="adj1" fmla="val 5400000"/>
            <a:gd name="adj2" fmla="val 1080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CC9B914-56A9-477C-BED3-A205F067A37F}">
      <dsp:nvSpPr>
        <dsp:cNvPr id="0" name=""/>
        <dsp:cNvSpPr/>
      </dsp:nvSpPr>
      <dsp:spPr>
        <a:xfrm>
          <a:off x="1411191" y="500059"/>
          <a:ext cx="5446867" cy="4814316"/>
        </a:xfrm>
        <a:prstGeom prst="blockArc">
          <a:avLst>
            <a:gd name="adj1" fmla="val 0"/>
            <a:gd name="adj2" fmla="val 540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0661D5-CA30-4A49-ADEF-B1368D301D63}">
      <dsp:nvSpPr>
        <dsp:cNvPr id="0" name=""/>
        <dsp:cNvSpPr/>
      </dsp:nvSpPr>
      <dsp:spPr>
        <a:xfrm>
          <a:off x="1411191" y="500059"/>
          <a:ext cx="5446867" cy="4814316"/>
        </a:xfrm>
        <a:prstGeom prst="blockArc">
          <a:avLst>
            <a:gd name="adj1" fmla="val 16200000"/>
            <a:gd name="adj2" fmla="val 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AAAF7B-8365-405A-B3D4-9F58F83374AF}">
      <dsp:nvSpPr>
        <dsp:cNvPr id="0" name=""/>
        <dsp:cNvSpPr/>
      </dsp:nvSpPr>
      <dsp:spPr>
        <a:xfrm>
          <a:off x="3097675" y="1870268"/>
          <a:ext cx="2073899" cy="207389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ZA" sz="1800" kern="1200" dirty="0" smtClean="0"/>
            <a:t>A Model for the Development  of   Thoracic Surgery in CSA</a:t>
          </a:r>
          <a:endParaRPr lang="en-ZA" sz="1800" kern="1200" dirty="0"/>
        </a:p>
      </dsp:txBody>
      <dsp:txXfrm>
        <a:off x="3097675" y="1870268"/>
        <a:ext cx="2073899" cy="2073899"/>
      </dsp:txXfrm>
    </dsp:sp>
    <dsp:sp modelId="{2C804449-C0C6-4867-9FC4-A65786A6ABF3}">
      <dsp:nvSpPr>
        <dsp:cNvPr id="0" name=""/>
        <dsp:cNvSpPr/>
      </dsp:nvSpPr>
      <dsp:spPr>
        <a:xfrm>
          <a:off x="3131349" y="-107292"/>
          <a:ext cx="2006551" cy="162563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ZA" sz="1700" kern="1200" dirty="0" smtClean="0"/>
            <a:t>Burden of Disease </a:t>
          </a:r>
          <a:endParaRPr lang="en-ZA" sz="1700" kern="1200" dirty="0"/>
        </a:p>
      </dsp:txBody>
      <dsp:txXfrm>
        <a:off x="3131349" y="-107292"/>
        <a:ext cx="2006551" cy="1625632"/>
      </dsp:txXfrm>
    </dsp:sp>
    <dsp:sp modelId="{7F194F01-2520-42F7-B95F-351475391199}">
      <dsp:nvSpPr>
        <dsp:cNvPr id="0" name=""/>
        <dsp:cNvSpPr/>
      </dsp:nvSpPr>
      <dsp:spPr>
        <a:xfrm>
          <a:off x="5353332" y="1960632"/>
          <a:ext cx="1965975" cy="1893171"/>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ZA" sz="1700" kern="1200" dirty="0" smtClean="0"/>
            <a:t>Service Provision </a:t>
          </a:r>
          <a:endParaRPr lang="en-ZA" sz="1700" kern="1200" dirty="0"/>
        </a:p>
      </dsp:txBody>
      <dsp:txXfrm>
        <a:off x="5353332" y="1960632"/>
        <a:ext cx="1965975" cy="1893171"/>
      </dsp:txXfrm>
    </dsp:sp>
    <dsp:sp modelId="{2B584549-5921-4348-A56C-3E548969BD9D}">
      <dsp:nvSpPr>
        <dsp:cNvPr id="0" name=""/>
        <dsp:cNvSpPr/>
      </dsp:nvSpPr>
      <dsp:spPr>
        <a:xfrm>
          <a:off x="3170568" y="4252617"/>
          <a:ext cx="1928114" cy="171259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ZA" sz="1700" kern="1200" dirty="0" smtClean="0"/>
            <a:t>Identify constraints </a:t>
          </a:r>
          <a:endParaRPr lang="en-ZA" sz="1700" kern="1200" dirty="0"/>
        </a:p>
      </dsp:txBody>
      <dsp:txXfrm>
        <a:off x="3170568" y="4252617"/>
        <a:ext cx="1928114" cy="1712590"/>
      </dsp:txXfrm>
    </dsp:sp>
    <dsp:sp modelId="{0C03CEB4-3ACD-4DFC-A2E3-FC1396ACB032}">
      <dsp:nvSpPr>
        <dsp:cNvPr id="0" name=""/>
        <dsp:cNvSpPr/>
      </dsp:nvSpPr>
      <dsp:spPr>
        <a:xfrm>
          <a:off x="896061" y="1927046"/>
          <a:ext cx="2073737" cy="196034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ZA" sz="1700" kern="1200" dirty="0" smtClean="0"/>
            <a:t>Apply principles of systems  theory and project management </a:t>
          </a:r>
          <a:endParaRPr lang="en-ZA" sz="1700" kern="1200" dirty="0"/>
        </a:p>
      </dsp:txBody>
      <dsp:txXfrm>
        <a:off x="896061" y="1927046"/>
        <a:ext cx="2073737" cy="196034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15AE060-BDD8-4265-93FB-3AF5CA510BEF}">
      <dsp:nvSpPr>
        <dsp:cNvPr id="0" name=""/>
        <dsp:cNvSpPr/>
      </dsp:nvSpPr>
      <dsp:spPr>
        <a:xfrm>
          <a:off x="2532117" y="516207"/>
          <a:ext cx="106604" cy="399367"/>
        </a:xfrm>
        <a:custGeom>
          <a:avLst/>
          <a:gdLst/>
          <a:ahLst/>
          <a:cxnLst/>
          <a:rect l="0" t="0" r="0" b="0"/>
          <a:pathLst>
            <a:path>
              <a:moveTo>
                <a:pt x="0" y="0"/>
              </a:moveTo>
              <a:lnTo>
                <a:pt x="0" y="399367"/>
              </a:lnTo>
              <a:lnTo>
                <a:pt x="106604" y="39936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2DA3A0-13EF-4CF2-A08C-237EDA689FC9}">
      <dsp:nvSpPr>
        <dsp:cNvPr id="0" name=""/>
        <dsp:cNvSpPr/>
      </dsp:nvSpPr>
      <dsp:spPr>
        <a:xfrm>
          <a:off x="1961957" y="1153872"/>
          <a:ext cx="95766" cy="410162"/>
        </a:xfrm>
        <a:custGeom>
          <a:avLst/>
          <a:gdLst/>
          <a:ahLst/>
          <a:cxnLst/>
          <a:rect l="0" t="0" r="0" b="0"/>
          <a:pathLst>
            <a:path>
              <a:moveTo>
                <a:pt x="0" y="0"/>
              </a:moveTo>
              <a:lnTo>
                <a:pt x="0" y="410162"/>
              </a:lnTo>
              <a:lnTo>
                <a:pt x="95766" y="410162"/>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338623-C68D-455B-B115-056CEE1B78C2}">
      <dsp:nvSpPr>
        <dsp:cNvPr id="0" name=""/>
        <dsp:cNvSpPr/>
      </dsp:nvSpPr>
      <dsp:spPr>
        <a:xfrm>
          <a:off x="2438551" y="516207"/>
          <a:ext cx="93565" cy="399367"/>
        </a:xfrm>
        <a:custGeom>
          <a:avLst/>
          <a:gdLst/>
          <a:ahLst/>
          <a:cxnLst/>
          <a:rect l="0" t="0" r="0" b="0"/>
          <a:pathLst>
            <a:path>
              <a:moveTo>
                <a:pt x="93565" y="0"/>
              </a:moveTo>
              <a:lnTo>
                <a:pt x="93565" y="399367"/>
              </a:lnTo>
              <a:lnTo>
                <a:pt x="0" y="39936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502947-DCC5-4503-9A90-C0E341D8D058}">
      <dsp:nvSpPr>
        <dsp:cNvPr id="0" name=""/>
        <dsp:cNvSpPr/>
      </dsp:nvSpPr>
      <dsp:spPr>
        <a:xfrm>
          <a:off x="1743123" y="3190681"/>
          <a:ext cx="817598" cy="1462841"/>
        </a:xfrm>
        <a:custGeom>
          <a:avLst/>
          <a:gdLst/>
          <a:ahLst/>
          <a:cxnLst/>
          <a:rect l="0" t="0" r="0" b="0"/>
          <a:pathLst>
            <a:path>
              <a:moveTo>
                <a:pt x="817598" y="0"/>
              </a:moveTo>
              <a:lnTo>
                <a:pt x="817598" y="1462841"/>
              </a:lnTo>
              <a:lnTo>
                <a:pt x="0" y="1462841"/>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B6E0F3-462C-4D81-8233-ED0A86260200}">
      <dsp:nvSpPr>
        <dsp:cNvPr id="0" name=""/>
        <dsp:cNvSpPr/>
      </dsp:nvSpPr>
      <dsp:spPr>
        <a:xfrm>
          <a:off x="1748785" y="3190681"/>
          <a:ext cx="811936" cy="904944"/>
        </a:xfrm>
        <a:custGeom>
          <a:avLst/>
          <a:gdLst/>
          <a:ahLst/>
          <a:cxnLst/>
          <a:rect l="0" t="0" r="0" b="0"/>
          <a:pathLst>
            <a:path>
              <a:moveTo>
                <a:pt x="811936" y="0"/>
              </a:moveTo>
              <a:lnTo>
                <a:pt x="811936" y="904944"/>
              </a:lnTo>
              <a:lnTo>
                <a:pt x="0" y="904944"/>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C25703-2573-45B5-ACCB-D2EDA7C19133}">
      <dsp:nvSpPr>
        <dsp:cNvPr id="0" name=""/>
        <dsp:cNvSpPr/>
      </dsp:nvSpPr>
      <dsp:spPr>
        <a:xfrm>
          <a:off x="1747317" y="3190681"/>
          <a:ext cx="813404" cy="375351"/>
        </a:xfrm>
        <a:custGeom>
          <a:avLst/>
          <a:gdLst/>
          <a:ahLst/>
          <a:cxnLst/>
          <a:rect l="0" t="0" r="0" b="0"/>
          <a:pathLst>
            <a:path>
              <a:moveTo>
                <a:pt x="813404" y="0"/>
              </a:moveTo>
              <a:lnTo>
                <a:pt x="813404" y="375351"/>
              </a:lnTo>
              <a:lnTo>
                <a:pt x="0" y="375351"/>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A9DC065-5FD7-4DCF-9F20-DD9802BE9EA9}">
      <dsp:nvSpPr>
        <dsp:cNvPr id="0" name=""/>
        <dsp:cNvSpPr/>
      </dsp:nvSpPr>
      <dsp:spPr>
        <a:xfrm>
          <a:off x="2991597" y="2507402"/>
          <a:ext cx="91440" cy="444982"/>
        </a:xfrm>
        <a:custGeom>
          <a:avLst/>
          <a:gdLst/>
          <a:ahLst/>
          <a:cxnLst/>
          <a:rect l="0" t="0" r="0" b="0"/>
          <a:pathLst>
            <a:path>
              <a:moveTo>
                <a:pt x="123719" y="0"/>
              </a:moveTo>
              <a:lnTo>
                <a:pt x="123719" y="444982"/>
              </a:lnTo>
              <a:lnTo>
                <a:pt x="45720" y="444982"/>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0E715E-6E9A-4896-B65F-5B50F7DC8323}">
      <dsp:nvSpPr>
        <dsp:cNvPr id="0" name=""/>
        <dsp:cNvSpPr/>
      </dsp:nvSpPr>
      <dsp:spPr>
        <a:xfrm>
          <a:off x="2532117" y="516207"/>
          <a:ext cx="583199" cy="1514599"/>
        </a:xfrm>
        <a:custGeom>
          <a:avLst/>
          <a:gdLst/>
          <a:ahLst/>
          <a:cxnLst/>
          <a:rect l="0" t="0" r="0" b="0"/>
          <a:pathLst>
            <a:path>
              <a:moveTo>
                <a:pt x="0" y="0"/>
              </a:moveTo>
              <a:lnTo>
                <a:pt x="0" y="1414514"/>
              </a:lnTo>
              <a:lnTo>
                <a:pt x="583199" y="1414514"/>
              </a:lnTo>
              <a:lnTo>
                <a:pt x="583199" y="151459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44EF28-DE6C-468F-80B2-49326FACCC0B}">
      <dsp:nvSpPr>
        <dsp:cNvPr id="0" name=""/>
        <dsp:cNvSpPr/>
      </dsp:nvSpPr>
      <dsp:spPr>
        <a:xfrm>
          <a:off x="1961957" y="516207"/>
          <a:ext cx="570159" cy="1514599"/>
        </a:xfrm>
        <a:custGeom>
          <a:avLst/>
          <a:gdLst/>
          <a:ahLst/>
          <a:cxnLst/>
          <a:rect l="0" t="0" r="0" b="0"/>
          <a:pathLst>
            <a:path>
              <a:moveTo>
                <a:pt x="570159" y="0"/>
              </a:moveTo>
              <a:lnTo>
                <a:pt x="570159" y="1414514"/>
              </a:lnTo>
              <a:lnTo>
                <a:pt x="0" y="1414514"/>
              </a:lnTo>
              <a:lnTo>
                <a:pt x="0" y="151459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6636F5-3998-409A-9452-C217EA29FE89}">
      <dsp:nvSpPr>
        <dsp:cNvPr id="0" name=""/>
        <dsp:cNvSpPr/>
      </dsp:nvSpPr>
      <dsp:spPr>
        <a:xfrm>
          <a:off x="2055522" y="39612"/>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60 PATIENTS WITH ASC</a:t>
          </a:r>
        </a:p>
      </dsp:txBody>
      <dsp:txXfrm>
        <a:off x="2055522" y="39612"/>
        <a:ext cx="953189" cy="476594"/>
      </dsp:txXfrm>
    </dsp:sp>
    <dsp:sp modelId="{BEF8B47C-E383-41F8-8177-65C6127B3164}">
      <dsp:nvSpPr>
        <dsp:cNvPr id="0" name=""/>
        <dsp:cNvSpPr/>
      </dsp:nvSpPr>
      <dsp:spPr>
        <a:xfrm>
          <a:off x="1485362" y="2030807"/>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GOOD:</a:t>
          </a:r>
        </a:p>
        <a:p>
          <a:pPr lvl="0" algn="ctr" defTabSz="266700">
            <a:lnSpc>
              <a:spcPct val="90000"/>
            </a:lnSpc>
            <a:spcBef>
              <a:spcPct val="0"/>
            </a:spcBef>
            <a:spcAft>
              <a:spcPct val="35000"/>
            </a:spcAft>
          </a:pPr>
          <a:r>
            <a:rPr lang="en-ZA" sz="600" kern="1200" dirty="0"/>
            <a:t>&lt; 20% / </a:t>
          </a:r>
          <a:r>
            <a:rPr lang="en-ZA" sz="600" kern="1200" dirty="0">
              <a:latin typeface="Times New Roman"/>
              <a:cs typeface="Times New Roman"/>
            </a:rPr>
            <a:t>≥ 50</a:t>
          </a:r>
          <a:endParaRPr lang="en-ZA" sz="600" kern="1200" dirty="0"/>
        </a:p>
      </dsp:txBody>
      <dsp:txXfrm>
        <a:off x="1485362" y="2030807"/>
        <a:ext cx="953189" cy="476594"/>
      </dsp:txXfrm>
    </dsp:sp>
    <dsp:sp modelId="{BDCC5DA0-6CAB-4219-8EB1-B8BA1F495D99}">
      <dsp:nvSpPr>
        <dsp:cNvPr id="0" name=""/>
        <dsp:cNvSpPr/>
      </dsp:nvSpPr>
      <dsp:spPr>
        <a:xfrm>
          <a:off x="2638721" y="2030807"/>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BAD:</a:t>
          </a:r>
        </a:p>
        <a:p>
          <a:pPr lvl="0" algn="ctr" defTabSz="266700">
            <a:lnSpc>
              <a:spcPct val="90000"/>
            </a:lnSpc>
            <a:spcBef>
              <a:spcPct val="0"/>
            </a:spcBef>
            <a:spcAft>
              <a:spcPct val="35000"/>
            </a:spcAft>
          </a:pPr>
          <a:r>
            <a:rPr lang="en-ZA" sz="600" kern="1200" dirty="0"/>
            <a:t>&gt; 20% / &lt;</a:t>
          </a:r>
          <a:r>
            <a:rPr lang="en-ZA" sz="600" kern="1200" dirty="0">
              <a:latin typeface="Times New Roman"/>
              <a:cs typeface="Times New Roman"/>
            </a:rPr>
            <a:t> 50</a:t>
          </a:r>
          <a:endParaRPr lang="en-ZA" sz="600" kern="1200" dirty="0"/>
        </a:p>
      </dsp:txBody>
      <dsp:txXfrm>
        <a:off x="2638721" y="2030807"/>
        <a:ext cx="953189" cy="476594"/>
      </dsp:txXfrm>
    </dsp:sp>
    <dsp:sp modelId="{9CE086EE-B60B-4F11-B461-59545C5CDE4F}">
      <dsp:nvSpPr>
        <dsp:cNvPr id="0" name=""/>
        <dsp:cNvSpPr/>
      </dsp:nvSpPr>
      <dsp:spPr>
        <a:xfrm>
          <a:off x="2084127" y="2714086"/>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OXYGEN DELIVERY:</a:t>
          </a:r>
        </a:p>
        <a:p>
          <a:pPr lvl="0" algn="ctr" defTabSz="266700">
            <a:lnSpc>
              <a:spcPct val="90000"/>
            </a:lnSpc>
            <a:spcBef>
              <a:spcPct val="0"/>
            </a:spcBef>
            <a:spcAft>
              <a:spcPct val="35000"/>
            </a:spcAft>
          </a:pPr>
          <a:r>
            <a:rPr lang="en-ZA" sz="600" kern="1200" dirty="0"/>
            <a:t>pO2, O2 SATS, </a:t>
          </a:r>
          <a:r>
            <a:rPr lang="en-ZA" sz="600" kern="1200" dirty="0" err="1"/>
            <a:t>Hb</a:t>
          </a:r>
          <a:r>
            <a:rPr lang="en-ZA" sz="600" kern="1200" dirty="0"/>
            <a:t>, BLOOD PRESSURE, HEART RATE, CARDIAC OUTPUT</a:t>
          </a:r>
        </a:p>
      </dsp:txBody>
      <dsp:txXfrm>
        <a:off x="2084127" y="2714086"/>
        <a:ext cx="953189" cy="476594"/>
      </dsp:txXfrm>
    </dsp:sp>
    <dsp:sp modelId="{0C866DD6-9E06-42C0-9E05-DD5D74317889}">
      <dsp:nvSpPr>
        <dsp:cNvPr id="0" name=""/>
        <dsp:cNvSpPr/>
      </dsp:nvSpPr>
      <dsp:spPr>
        <a:xfrm>
          <a:off x="794128" y="3327736"/>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MMSE:</a:t>
          </a:r>
        </a:p>
        <a:p>
          <a:pPr lvl="0" algn="ctr" defTabSz="266700">
            <a:lnSpc>
              <a:spcPct val="90000"/>
            </a:lnSpc>
            <a:spcBef>
              <a:spcPct val="0"/>
            </a:spcBef>
            <a:spcAft>
              <a:spcPct val="35000"/>
            </a:spcAft>
          </a:pPr>
          <a:r>
            <a:rPr lang="en-ZA" sz="600" kern="1200" dirty="0"/>
            <a:t>PRE- AND POST-OPERATIVE</a:t>
          </a:r>
        </a:p>
      </dsp:txBody>
      <dsp:txXfrm>
        <a:off x="794128" y="3327736"/>
        <a:ext cx="953189" cy="476594"/>
      </dsp:txXfrm>
    </dsp:sp>
    <dsp:sp modelId="{F1ED2020-5B8C-4745-8F6E-6355AC789D77}">
      <dsp:nvSpPr>
        <dsp:cNvPr id="0" name=""/>
        <dsp:cNvSpPr/>
      </dsp:nvSpPr>
      <dsp:spPr>
        <a:xfrm>
          <a:off x="795595" y="3857328"/>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RENAL FUNCTION:</a:t>
          </a:r>
        </a:p>
        <a:p>
          <a:pPr lvl="0" algn="ctr" defTabSz="266700">
            <a:lnSpc>
              <a:spcPct val="90000"/>
            </a:lnSpc>
            <a:spcBef>
              <a:spcPct val="0"/>
            </a:spcBef>
            <a:spcAft>
              <a:spcPct val="35000"/>
            </a:spcAft>
          </a:pPr>
          <a:r>
            <a:rPr lang="en-ZA" sz="600" kern="1200" dirty="0"/>
            <a:t>U&amp;E AND CREATININE, URINE OUTPUT</a:t>
          </a:r>
        </a:p>
      </dsp:txBody>
      <dsp:txXfrm>
        <a:off x="795595" y="3857328"/>
        <a:ext cx="953189" cy="476594"/>
      </dsp:txXfrm>
    </dsp:sp>
    <dsp:sp modelId="{F8518173-9447-4BB8-A5DF-CDC228B8C832}">
      <dsp:nvSpPr>
        <dsp:cNvPr id="0" name=""/>
        <dsp:cNvSpPr/>
      </dsp:nvSpPr>
      <dsp:spPr>
        <a:xfrm>
          <a:off x="789934" y="4415225"/>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COMPLICATIONS;</a:t>
          </a:r>
        </a:p>
        <a:p>
          <a:pPr lvl="0" algn="ctr" defTabSz="266700">
            <a:lnSpc>
              <a:spcPct val="90000"/>
            </a:lnSpc>
            <a:spcBef>
              <a:spcPct val="0"/>
            </a:spcBef>
            <a:spcAft>
              <a:spcPct val="35000"/>
            </a:spcAft>
          </a:pPr>
          <a:r>
            <a:rPr lang="en-ZA" sz="600" kern="1200" dirty="0"/>
            <a:t>CLINICAL, INFLAMMATORY</a:t>
          </a:r>
        </a:p>
      </dsp:txBody>
      <dsp:txXfrm>
        <a:off x="789934" y="4415225"/>
        <a:ext cx="953189" cy="476594"/>
      </dsp:txXfrm>
    </dsp:sp>
    <dsp:sp modelId="{5C2A7CF0-7002-4115-BEE2-BD17161F2D87}">
      <dsp:nvSpPr>
        <dsp:cNvPr id="0" name=""/>
        <dsp:cNvSpPr/>
      </dsp:nvSpPr>
      <dsp:spPr>
        <a:xfrm>
          <a:off x="1485362" y="677277"/>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30 ON-PUMP</a:t>
          </a:r>
        </a:p>
      </dsp:txBody>
      <dsp:txXfrm>
        <a:off x="1485362" y="677277"/>
        <a:ext cx="953189" cy="476594"/>
      </dsp:txXfrm>
    </dsp:sp>
    <dsp:sp modelId="{B9CC1C54-33CF-4017-B603-502CE1E1802D}">
      <dsp:nvSpPr>
        <dsp:cNvPr id="0" name=""/>
        <dsp:cNvSpPr/>
      </dsp:nvSpPr>
      <dsp:spPr>
        <a:xfrm>
          <a:off x="2057724" y="1325737"/>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NIRS</a:t>
          </a:r>
        </a:p>
      </dsp:txBody>
      <dsp:txXfrm>
        <a:off x="2057724" y="1325737"/>
        <a:ext cx="953189" cy="476594"/>
      </dsp:txXfrm>
    </dsp:sp>
    <dsp:sp modelId="{7A63E870-74D9-41CF-BBDA-9C6150B82247}">
      <dsp:nvSpPr>
        <dsp:cNvPr id="0" name=""/>
        <dsp:cNvSpPr/>
      </dsp:nvSpPr>
      <dsp:spPr>
        <a:xfrm>
          <a:off x="2638721" y="677277"/>
          <a:ext cx="953189" cy="476594"/>
        </a:xfrm>
        <a:prstGeom prst="rect">
          <a:avLst/>
        </a:prstGeom>
        <a:gradFill rotWithShape="0">
          <a:gsLst>
            <a:gs pos="0">
              <a:schemeClr val="lt1">
                <a:hueOff val="0"/>
                <a:satOff val="0"/>
                <a:lumOff val="0"/>
                <a:alphaOff val="0"/>
                <a:tint val="25000"/>
                <a:satMod val="125000"/>
              </a:schemeClr>
            </a:gs>
            <a:gs pos="40000">
              <a:schemeClr val="lt1">
                <a:hueOff val="0"/>
                <a:satOff val="0"/>
                <a:lumOff val="0"/>
                <a:alphaOff val="0"/>
                <a:tint val="55000"/>
                <a:satMod val="130000"/>
              </a:schemeClr>
            </a:gs>
            <a:gs pos="50000">
              <a:schemeClr val="lt1">
                <a:hueOff val="0"/>
                <a:satOff val="0"/>
                <a:lumOff val="0"/>
                <a:alphaOff val="0"/>
                <a:tint val="59000"/>
                <a:satMod val="130000"/>
              </a:schemeClr>
            </a:gs>
            <a:gs pos="65000">
              <a:schemeClr val="lt1">
                <a:hueOff val="0"/>
                <a:satOff val="0"/>
                <a:lumOff val="0"/>
                <a:alphaOff val="0"/>
                <a:tint val="55000"/>
                <a:satMod val="130000"/>
              </a:schemeClr>
            </a:gs>
            <a:gs pos="100000">
              <a:schemeClr val="lt1">
                <a:hueOff val="0"/>
                <a:satOff val="0"/>
                <a:lumOff val="0"/>
                <a:alphaOff val="0"/>
                <a:tint val="20000"/>
                <a:satMod val="125000"/>
              </a:schemeClr>
            </a:gs>
          </a:gsLst>
          <a:lin ang="5400000" scaled="0"/>
        </a:gradFill>
        <a:ln>
          <a:noFill/>
        </a:ln>
        <a:effectLst>
          <a:glow rad="63500">
            <a:schemeClr val="lt1">
              <a:hueOff val="0"/>
              <a:satOff val="0"/>
              <a:lumOff val="0"/>
              <a:alphaOff val="0"/>
              <a:alpha val="45000"/>
              <a:satMod val="120000"/>
            </a:schemeClr>
          </a:glo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ZA" sz="600" kern="1200" dirty="0"/>
            <a:t>30 OFF-PUMP</a:t>
          </a:r>
        </a:p>
      </dsp:txBody>
      <dsp:txXfrm>
        <a:off x="2638721" y="677277"/>
        <a:ext cx="953189" cy="47659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571A3E-1350-4D73-B8E4-A871B43D7CED}">
      <dsp:nvSpPr>
        <dsp:cNvPr id="0" name=""/>
        <dsp:cNvSpPr/>
      </dsp:nvSpPr>
      <dsp:spPr>
        <a:xfrm>
          <a:off x="0" y="0"/>
          <a:ext cx="3116256" cy="1074439"/>
        </a:xfrm>
        <a:prstGeom prst="roundRect">
          <a:avLst>
            <a:gd name="adj" fmla="val 10000"/>
          </a:avLst>
        </a:prstGeom>
        <a:gradFill rotWithShape="0">
          <a:gsLst>
            <a:gs pos="0">
              <a:schemeClr val="accent2">
                <a:hueOff val="0"/>
                <a:satOff val="0"/>
                <a:lumOff val="0"/>
                <a:alphaOff val="0"/>
                <a:tint val="48000"/>
                <a:satMod val="138000"/>
              </a:schemeClr>
            </a:gs>
            <a:gs pos="25000">
              <a:schemeClr val="accent2">
                <a:hueOff val="0"/>
                <a:satOff val="0"/>
                <a:lumOff val="0"/>
                <a:alphaOff val="0"/>
                <a:tint val="85000"/>
              </a:schemeClr>
            </a:gs>
            <a:gs pos="40000">
              <a:schemeClr val="accent2">
                <a:hueOff val="0"/>
                <a:satOff val="0"/>
                <a:lumOff val="0"/>
                <a:alphaOff val="0"/>
                <a:tint val="92000"/>
              </a:schemeClr>
            </a:gs>
            <a:gs pos="50000">
              <a:schemeClr val="accent2">
                <a:hueOff val="0"/>
                <a:satOff val="0"/>
                <a:lumOff val="0"/>
                <a:alphaOff val="0"/>
                <a:tint val="93000"/>
              </a:schemeClr>
            </a:gs>
            <a:gs pos="60000">
              <a:schemeClr val="accent2">
                <a:hueOff val="0"/>
                <a:satOff val="0"/>
                <a:lumOff val="0"/>
                <a:alphaOff val="0"/>
                <a:tint val="92000"/>
              </a:schemeClr>
            </a:gs>
            <a:gs pos="75000">
              <a:schemeClr val="accent2">
                <a:hueOff val="0"/>
                <a:satOff val="0"/>
                <a:lumOff val="0"/>
                <a:alphaOff val="0"/>
                <a:tint val="83000"/>
                <a:satMod val="108000"/>
              </a:schemeClr>
            </a:gs>
            <a:gs pos="100000">
              <a:schemeClr val="accent2">
                <a:hueOff val="0"/>
                <a:satOff val="0"/>
                <a:lumOff val="0"/>
                <a:alphaOff val="0"/>
                <a:tint val="48000"/>
                <a:satMod val="150000"/>
              </a:schemeClr>
            </a:gs>
          </a:gsLst>
          <a:lin ang="5400000" scaled="0"/>
        </a:gradFill>
        <a:ln>
          <a:noFill/>
        </a:ln>
        <a:effectLst>
          <a:glow rad="63500">
            <a:schemeClr val="accent2">
              <a:hueOff val="0"/>
              <a:satOff val="0"/>
              <a:lumOff val="0"/>
              <a:alphaOff val="0"/>
              <a:alpha val="45000"/>
              <a:satMod val="12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ZA" sz="1400" b="1" kern="1200" dirty="0" smtClean="0"/>
            <a:t>Sub-Saharan Africa</a:t>
          </a:r>
          <a:endParaRPr lang="en-ZA" sz="1400" b="1" kern="1200" dirty="0"/>
        </a:p>
        <a:p>
          <a:pPr marL="114300" lvl="1" indent="-114300" algn="l" defTabSz="622300">
            <a:lnSpc>
              <a:spcPct val="90000"/>
            </a:lnSpc>
            <a:spcBef>
              <a:spcPct val="0"/>
            </a:spcBef>
            <a:spcAft>
              <a:spcPct val="15000"/>
            </a:spcAft>
            <a:buChar char="••"/>
          </a:pPr>
          <a:r>
            <a:rPr lang="en-ZA" sz="1400" kern="1200" dirty="0" smtClean="0"/>
            <a:t> 750 + million</a:t>
          </a:r>
          <a:endParaRPr lang="en-ZA" sz="1400" kern="1200" dirty="0"/>
        </a:p>
      </dsp:txBody>
      <dsp:txXfrm>
        <a:off x="730695" y="0"/>
        <a:ext cx="2385560" cy="1074439"/>
      </dsp:txXfrm>
    </dsp:sp>
    <dsp:sp modelId="{CA95B008-509E-4032-95EB-CF3803C0289F}">
      <dsp:nvSpPr>
        <dsp:cNvPr id="0" name=""/>
        <dsp:cNvSpPr/>
      </dsp:nvSpPr>
      <dsp:spPr>
        <a:xfrm>
          <a:off x="107443" y="107443"/>
          <a:ext cx="623251" cy="859551"/>
        </a:xfrm>
        <a:prstGeom prst="roundRect">
          <a:avLst>
            <a:gd name="adj" fmla="val 10000"/>
          </a:avLst>
        </a:prstGeom>
        <a:blipFill rotWithShape="0">
          <a:blip xmlns:r="http://schemas.openxmlformats.org/officeDocument/2006/relationships" r:embed="rId1"/>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2418BF59-8A2F-42E4-A50C-24CB52076270}">
      <dsp:nvSpPr>
        <dsp:cNvPr id="0" name=""/>
        <dsp:cNvSpPr/>
      </dsp:nvSpPr>
      <dsp:spPr>
        <a:xfrm>
          <a:off x="0" y="1181883"/>
          <a:ext cx="3116256" cy="1074439"/>
        </a:xfrm>
        <a:prstGeom prst="roundRect">
          <a:avLst>
            <a:gd name="adj" fmla="val 10000"/>
          </a:avLst>
        </a:prstGeom>
        <a:gradFill rotWithShape="0">
          <a:gsLst>
            <a:gs pos="0">
              <a:schemeClr val="accent2">
                <a:hueOff val="-5775273"/>
                <a:satOff val="5219"/>
                <a:lumOff val="589"/>
                <a:alphaOff val="0"/>
                <a:tint val="48000"/>
                <a:satMod val="138000"/>
              </a:schemeClr>
            </a:gs>
            <a:gs pos="25000">
              <a:schemeClr val="accent2">
                <a:hueOff val="-5775273"/>
                <a:satOff val="5219"/>
                <a:lumOff val="589"/>
                <a:alphaOff val="0"/>
                <a:tint val="85000"/>
              </a:schemeClr>
            </a:gs>
            <a:gs pos="40000">
              <a:schemeClr val="accent2">
                <a:hueOff val="-5775273"/>
                <a:satOff val="5219"/>
                <a:lumOff val="589"/>
                <a:alphaOff val="0"/>
                <a:tint val="92000"/>
              </a:schemeClr>
            </a:gs>
            <a:gs pos="50000">
              <a:schemeClr val="accent2">
                <a:hueOff val="-5775273"/>
                <a:satOff val="5219"/>
                <a:lumOff val="589"/>
                <a:alphaOff val="0"/>
                <a:tint val="93000"/>
              </a:schemeClr>
            </a:gs>
            <a:gs pos="60000">
              <a:schemeClr val="accent2">
                <a:hueOff val="-5775273"/>
                <a:satOff val="5219"/>
                <a:lumOff val="589"/>
                <a:alphaOff val="0"/>
                <a:tint val="92000"/>
              </a:schemeClr>
            </a:gs>
            <a:gs pos="75000">
              <a:schemeClr val="accent2">
                <a:hueOff val="-5775273"/>
                <a:satOff val="5219"/>
                <a:lumOff val="589"/>
                <a:alphaOff val="0"/>
                <a:tint val="83000"/>
                <a:satMod val="108000"/>
              </a:schemeClr>
            </a:gs>
            <a:gs pos="100000">
              <a:schemeClr val="accent2">
                <a:hueOff val="-5775273"/>
                <a:satOff val="5219"/>
                <a:lumOff val="589"/>
                <a:alphaOff val="0"/>
                <a:tint val="48000"/>
                <a:satMod val="150000"/>
              </a:schemeClr>
            </a:gs>
          </a:gsLst>
          <a:lin ang="5400000" scaled="0"/>
        </a:gradFill>
        <a:ln>
          <a:noFill/>
        </a:ln>
        <a:effectLst>
          <a:glow rad="63500">
            <a:schemeClr val="accent2">
              <a:hueOff val="-5775273"/>
              <a:satOff val="5219"/>
              <a:lumOff val="589"/>
              <a:alphaOff val="0"/>
              <a:alpha val="45000"/>
              <a:satMod val="12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ZA" sz="1400" b="1" kern="1200" dirty="0" smtClean="0"/>
            <a:t>South Africa (Stats SA)</a:t>
          </a:r>
          <a:endParaRPr lang="en-ZA" sz="1400" b="1" kern="1200" dirty="0"/>
        </a:p>
        <a:p>
          <a:pPr marL="114300" lvl="1" indent="-114300" algn="l" defTabSz="622300">
            <a:lnSpc>
              <a:spcPct val="90000"/>
            </a:lnSpc>
            <a:spcBef>
              <a:spcPct val="0"/>
            </a:spcBef>
            <a:spcAft>
              <a:spcPct val="15000"/>
            </a:spcAft>
            <a:buChar char="••"/>
          </a:pPr>
          <a:r>
            <a:rPr lang="en-ZA" sz="1400" kern="1200" dirty="0" smtClean="0"/>
            <a:t> 47 + million</a:t>
          </a:r>
          <a:endParaRPr lang="en-ZA" sz="1400" kern="1200" dirty="0"/>
        </a:p>
      </dsp:txBody>
      <dsp:txXfrm>
        <a:off x="730695" y="1181883"/>
        <a:ext cx="2385560" cy="1074439"/>
      </dsp:txXfrm>
    </dsp:sp>
    <dsp:sp modelId="{58543AA5-C463-4665-A163-349037859B27}">
      <dsp:nvSpPr>
        <dsp:cNvPr id="0" name=""/>
        <dsp:cNvSpPr/>
      </dsp:nvSpPr>
      <dsp:spPr>
        <a:xfrm>
          <a:off x="107443" y="1289327"/>
          <a:ext cx="623251" cy="859551"/>
        </a:xfrm>
        <a:prstGeom prst="roundRect">
          <a:avLst>
            <a:gd name="adj" fmla="val 10000"/>
          </a:avLst>
        </a:prstGeom>
        <a:blipFill rotWithShape="0">
          <a:blip xmlns:r="http://schemas.openxmlformats.org/officeDocument/2006/relationships" r:embed="rId2"/>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B71EA769-0B15-400E-A70D-42D9894F48AE}">
      <dsp:nvSpPr>
        <dsp:cNvPr id="0" name=""/>
        <dsp:cNvSpPr/>
      </dsp:nvSpPr>
      <dsp:spPr>
        <a:xfrm>
          <a:off x="0" y="2363767"/>
          <a:ext cx="3116256" cy="1074439"/>
        </a:xfrm>
        <a:prstGeom prst="roundRect">
          <a:avLst>
            <a:gd name="adj" fmla="val 10000"/>
          </a:avLst>
        </a:prstGeom>
        <a:gradFill rotWithShape="0">
          <a:gsLst>
            <a:gs pos="0">
              <a:schemeClr val="accent2">
                <a:hueOff val="-11550546"/>
                <a:satOff val="10438"/>
                <a:lumOff val="1179"/>
                <a:alphaOff val="0"/>
                <a:tint val="48000"/>
                <a:satMod val="138000"/>
              </a:schemeClr>
            </a:gs>
            <a:gs pos="25000">
              <a:schemeClr val="accent2">
                <a:hueOff val="-11550546"/>
                <a:satOff val="10438"/>
                <a:lumOff val="1179"/>
                <a:alphaOff val="0"/>
                <a:tint val="85000"/>
              </a:schemeClr>
            </a:gs>
            <a:gs pos="40000">
              <a:schemeClr val="accent2">
                <a:hueOff val="-11550546"/>
                <a:satOff val="10438"/>
                <a:lumOff val="1179"/>
                <a:alphaOff val="0"/>
                <a:tint val="92000"/>
              </a:schemeClr>
            </a:gs>
            <a:gs pos="50000">
              <a:schemeClr val="accent2">
                <a:hueOff val="-11550546"/>
                <a:satOff val="10438"/>
                <a:lumOff val="1179"/>
                <a:alphaOff val="0"/>
                <a:tint val="93000"/>
              </a:schemeClr>
            </a:gs>
            <a:gs pos="60000">
              <a:schemeClr val="accent2">
                <a:hueOff val="-11550546"/>
                <a:satOff val="10438"/>
                <a:lumOff val="1179"/>
                <a:alphaOff val="0"/>
                <a:tint val="92000"/>
              </a:schemeClr>
            </a:gs>
            <a:gs pos="75000">
              <a:schemeClr val="accent2">
                <a:hueOff val="-11550546"/>
                <a:satOff val="10438"/>
                <a:lumOff val="1179"/>
                <a:alphaOff val="0"/>
                <a:tint val="83000"/>
                <a:satMod val="108000"/>
              </a:schemeClr>
            </a:gs>
            <a:gs pos="100000">
              <a:schemeClr val="accent2">
                <a:hueOff val="-11550546"/>
                <a:satOff val="10438"/>
                <a:lumOff val="1179"/>
                <a:alphaOff val="0"/>
                <a:tint val="48000"/>
                <a:satMod val="150000"/>
              </a:schemeClr>
            </a:gs>
          </a:gsLst>
          <a:lin ang="5400000" scaled="0"/>
        </a:gradFill>
        <a:ln>
          <a:noFill/>
        </a:ln>
        <a:effectLst>
          <a:glow rad="63500">
            <a:schemeClr val="accent2">
              <a:hueOff val="-11550546"/>
              <a:satOff val="10438"/>
              <a:lumOff val="1179"/>
              <a:alphaOff val="0"/>
              <a:alpha val="45000"/>
              <a:satMod val="12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ZA" sz="1400" b="1" kern="1200" dirty="0" smtClean="0"/>
            <a:t>Central SA</a:t>
          </a:r>
          <a:endParaRPr lang="en-ZA" sz="1400" b="1" kern="1200" dirty="0"/>
        </a:p>
        <a:p>
          <a:pPr marL="114300" lvl="1" indent="-114300" algn="l" defTabSz="622300">
            <a:lnSpc>
              <a:spcPct val="90000"/>
            </a:lnSpc>
            <a:spcBef>
              <a:spcPct val="0"/>
            </a:spcBef>
            <a:spcAft>
              <a:spcPct val="15000"/>
            </a:spcAft>
            <a:buChar char="••"/>
          </a:pPr>
          <a:r>
            <a:rPr lang="en-ZA" sz="1400" kern="1200" dirty="0" smtClean="0"/>
            <a:t>4.2 million</a:t>
          </a:r>
          <a:endParaRPr lang="en-ZA" sz="1400" kern="1200" dirty="0"/>
        </a:p>
        <a:p>
          <a:pPr marL="114300" lvl="1" indent="-114300" algn="l" defTabSz="622300">
            <a:lnSpc>
              <a:spcPct val="90000"/>
            </a:lnSpc>
            <a:spcBef>
              <a:spcPct val="0"/>
            </a:spcBef>
            <a:spcAft>
              <a:spcPct val="15000"/>
            </a:spcAft>
            <a:buChar char="••"/>
          </a:pPr>
          <a:r>
            <a:rPr lang="en-ZA" sz="1400" kern="1200" dirty="0" smtClean="0"/>
            <a:t>5.9 million incl. Lesotho</a:t>
          </a:r>
          <a:endParaRPr lang="en-ZA" sz="1400" kern="1200" dirty="0"/>
        </a:p>
      </dsp:txBody>
      <dsp:txXfrm>
        <a:off x="730695" y="2363767"/>
        <a:ext cx="2385560" cy="1074439"/>
      </dsp:txXfrm>
    </dsp:sp>
    <dsp:sp modelId="{AA3F7F19-3DF9-4522-B346-0EC66788609E}">
      <dsp:nvSpPr>
        <dsp:cNvPr id="0" name=""/>
        <dsp:cNvSpPr/>
      </dsp:nvSpPr>
      <dsp:spPr>
        <a:xfrm>
          <a:off x="107443" y="2471211"/>
          <a:ext cx="623251" cy="859551"/>
        </a:xfrm>
        <a:prstGeom prst="roundRect">
          <a:avLst>
            <a:gd name="adj" fmla="val 10000"/>
          </a:avLst>
        </a:prstGeom>
        <a:blipFill rotWithShape="0">
          <a:blip xmlns:r="http://schemas.openxmlformats.org/officeDocument/2006/relationships" r:embed="rId3"/>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C437C815-E739-4835-A296-6F4745CCA44B}">
      <dsp:nvSpPr>
        <dsp:cNvPr id="0" name=""/>
        <dsp:cNvSpPr/>
      </dsp:nvSpPr>
      <dsp:spPr>
        <a:xfrm>
          <a:off x="0" y="3545651"/>
          <a:ext cx="3116256" cy="1074439"/>
        </a:xfrm>
        <a:prstGeom prst="roundRect">
          <a:avLst>
            <a:gd name="adj" fmla="val 10000"/>
          </a:avLst>
        </a:prstGeom>
        <a:gradFill rotWithShape="0">
          <a:gsLst>
            <a:gs pos="0">
              <a:schemeClr val="accent2">
                <a:hueOff val="-17325818"/>
                <a:satOff val="15657"/>
                <a:lumOff val="1768"/>
                <a:alphaOff val="0"/>
                <a:tint val="48000"/>
                <a:satMod val="138000"/>
              </a:schemeClr>
            </a:gs>
            <a:gs pos="25000">
              <a:schemeClr val="accent2">
                <a:hueOff val="-17325818"/>
                <a:satOff val="15657"/>
                <a:lumOff val="1768"/>
                <a:alphaOff val="0"/>
                <a:tint val="85000"/>
              </a:schemeClr>
            </a:gs>
            <a:gs pos="40000">
              <a:schemeClr val="accent2">
                <a:hueOff val="-17325818"/>
                <a:satOff val="15657"/>
                <a:lumOff val="1768"/>
                <a:alphaOff val="0"/>
                <a:tint val="92000"/>
              </a:schemeClr>
            </a:gs>
            <a:gs pos="50000">
              <a:schemeClr val="accent2">
                <a:hueOff val="-17325818"/>
                <a:satOff val="15657"/>
                <a:lumOff val="1768"/>
                <a:alphaOff val="0"/>
                <a:tint val="93000"/>
              </a:schemeClr>
            </a:gs>
            <a:gs pos="60000">
              <a:schemeClr val="accent2">
                <a:hueOff val="-17325818"/>
                <a:satOff val="15657"/>
                <a:lumOff val="1768"/>
                <a:alphaOff val="0"/>
                <a:tint val="92000"/>
              </a:schemeClr>
            </a:gs>
            <a:gs pos="75000">
              <a:schemeClr val="accent2">
                <a:hueOff val="-17325818"/>
                <a:satOff val="15657"/>
                <a:lumOff val="1768"/>
                <a:alphaOff val="0"/>
                <a:tint val="83000"/>
                <a:satMod val="108000"/>
              </a:schemeClr>
            </a:gs>
            <a:gs pos="100000">
              <a:schemeClr val="accent2">
                <a:hueOff val="-17325818"/>
                <a:satOff val="15657"/>
                <a:lumOff val="1768"/>
                <a:alphaOff val="0"/>
                <a:tint val="48000"/>
                <a:satMod val="150000"/>
              </a:schemeClr>
            </a:gs>
          </a:gsLst>
          <a:lin ang="5400000" scaled="0"/>
        </a:gradFill>
        <a:ln>
          <a:noFill/>
        </a:ln>
        <a:effectLst>
          <a:glow rad="63500">
            <a:schemeClr val="accent2">
              <a:hueOff val="-17325818"/>
              <a:satOff val="15657"/>
              <a:lumOff val="1768"/>
              <a:alphaOff val="0"/>
              <a:alpha val="45000"/>
              <a:satMod val="12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ZA" sz="1400" b="1" kern="1200" dirty="0" smtClean="0"/>
            <a:t>Free State</a:t>
          </a:r>
          <a:endParaRPr lang="en-ZA" sz="1400" b="1" kern="1200" dirty="0"/>
        </a:p>
        <a:p>
          <a:pPr marL="114300" lvl="1" indent="-114300" algn="l" defTabSz="622300">
            <a:lnSpc>
              <a:spcPct val="90000"/>
            </a:lnSpc>
            <a:spcBef>
              <a:spcPct val="0"/>
            </a:spcBef>
            <a:spcAft>
              <a:spcPct val="15000"/>
            </a:spcAft>
            <a:buChar char="••"/>
          </a:pPr>
          <a:r>
            <a:rPr lang="en-ZA" sz="1400" kern="1200" dirty="0" smtClean="0"/>
            <a:t>2.9 million</a:t>
          </a:r>
          <a:endParaRPr lang="en-ZA" sz="1400" kern="1200" dirty="0"/>
        </a:p>
      </dsp:txBody>
      <dsp:txXfrm>
        <a:off x="730695" y="3545651"/>
        <a:ext cx="2385560" cy="1074439"/>
      </dsp:txXfrm>
    </dsp:sp>
    <dsp:sp modelId="{25364574-6DDB-4FC9-B1D6-C4426620E444}">
      <dsp:nvSpPr>
        <dsp:cNvPr id="0" name=""/>
        <dsp:cNvSpPr/>
      </dsp:nvSpPr>
      <dsp:spPr>
        <a:xfrm>
          <a:off x="107443" y="3653095"/>
          <a:ext cx="623251" cy="859551"/>
        </a:xfrm>
        <a:prstGeom prst="roundRect">
          <a:avLst>
            <a:gd name="adj" fmla="val 10000"/>
          </a:avLst>
        </a:prstGeom>
        <a:blipFill rotWithShape="0">
          <a:blip xmlns:r="http://schemas.openxmlformats.org/officeDocument/2006/relationships" r:embed="rId4"/>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8679" cy="503158"/>
          </a:xfrm>
          <a:prstGeom prst="rect">
            <a:avLst/>
          </a:prstGeom>
        </p:spPr>
        <p:txBody>
          <a:bodyPr vert="horz" lIns="96780" tIns="48390" rIns="96780" bIns="48390" rtlCol="0"/>
          <a:lstStyle>
            <a:lvl1pPr algn="l">
              <a:defRPr sz="1300"/>
            </a:lvl1pPr>
          </a:lstStyle>
          <a:p>
            <a:endParaRPr lang="en-US"/>
          </a:p>
        </p:txBody>
      </p:sp>
      <p:sp>
        <p:nvSpPr>
          <p:cNvPr id="3" name="Date Placeholder 2"/>
          <p:cNvSpPr>
            <a:spLocks noGrp="1"/>
          </p:cNvSpPr>
          <p:nvPr>
            <p:ph type="dt" sz="quarter" idx="1"/>
          </p:nvPr>
        </p:nvSpPr>
        <p:spPr>
          <a:xfrm>
            <a:off x="3893605" y="0"/>
            <a:ext cx="2978679" cy="503158"/>
          </a:xfrm>
          <a:prstGeom prst="rect">
            <a:avLst/>
          </a:prstGeom>
        </p:spPr>
        <p:txBody>
          <a:bodyPr vert="horz" lIns="96780" tIns="48390" rIns="96780" bIns="48390" rtlCol="0"/>
          <a:lstStyle>
            <a:lvl1pPr algn="r">
              <a:defRPr sz="1300"/>
            </a:lvl1pPr>
          </a:lstStyle>
          <a:p>
            <a:fld id="{7A6A6FD8-46D4-4619-A1AE-E156CE60F750}" type="datetimeFigureOut">
              <a:rPr lang="en-US" smtClean="0"/>
              <a:pPr/>
              <a:t>4/28/2010</a:t>
            </a:fld>
            <a:endParaRPr lang="en-US"/>
          </a:p>
        </p:txBody>
      </p:sp>
      <p:sp>
        <p:nvSpPr>
          <p:cNvPr id="4" name="Footer Placeholder 3"/>
          <p:cNvSpPr>
            <a:spLocks noGrp="1"/>
          </p:cNvSpPr>
          <p:nvPr>
            <p:ph type="ftr" sz="quarter" idx="2"/>
          </p:nvPr>
        </p:nvSpPr>
        <p:spPr>
          <a:xfrm>
            <a:off x="0" y="9558258"/>
            <a:ext cx="2978679" cy="503158"/>
          </a:xfrm>
          <a:prstGeom prst="rect">
            <a:avLst/>
          </a:prstGeom>
        </p:spPr>
        <p:txBody>
          <a:bodyPr vert="horz" lIns="96780" tIns="48390" rIns="96780" bIns="48390" rtlCol="0" anchor="b"/>
          <a:lstStyle>
            <a:lvl1pPr algn="l">
              <a:defRPr sz="1300"/>
            </a:lvl1pPr>
          </a:lstStyle>
          <a:p>
            <a:endParaRPr lang="en-US"/>
          </a:p>
        </p:txBody>
      </p:sp>
      <p:sp>
        <p:nvSpPr>
          <p:cNvPr id="5" name="Slide Number Placeholder 4"/>
          <p:cNvSpPr>
            <a:spLocks noGrp="1"/>
          </p:cNvSpPr>
          <p:nvPr>
            <p:ph type="sldNum" sz="quarter" idx="3"/>
          </p:nvPr>
        </p:nvSpPr>
        <p:spPr>
          <a:xfrm>
            <a:off x="3893605" y="9558258"/>
            <a:ext cx="2978679" cy="503158"/>
          </a:xfrm>
          <a:prstGeom prst="rect">
            <a:avLst/>
          </a:prstGeom>
        </p:spPr>
        <p:txBody>
          <a:bodyPr vert="horz" lIns="96780" tIns="48390" rIns="96780" bIns="48390" rtlCol="0" anchor="b"/>
          <a:lstStyle>
            <a:lvl1pPr algn="r">
              <a:defRPr sz="1300"/>
            </a:lvl1pPr>
          </a:lstStyle>
          <a:p>
            <a:fld id="{20FC18F0-1A72-4479-A59E-D6CDEA84FEA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8679" cy="503158"/>
          </a:xfrm>
          <a:prstGeom prst="rect">
            <a:avLst/>
          </a:prstGeom>
        </p:spPr>
        <p:txBody>
          <a:bodyPr vert="horz" lIns="96780" tIns="48390" rIns="96780" bIns="48390" rtlCol="0"/>
          <a:lstStyle>
            <a:lvl1pPr algn="l">
              <a:defRPr sz="1300"/>
            </a:lvl1pPr>
          </a:lstStyle>
          <a:p>
            <a:endParaRPr lang="en-US"/>
          </a:p>
        </p:txBody>
      </p:sp>
      <p:sp>
        <p:nvSpPr>
          <p:cNvPr id="3" name="Date Placeholder 2"/>
          <p:cNvSpPr>
            <a:spLocks noGrp="1"/>
          </p:cNvSpPr>
          <p:nvPr>
            <p:ph type="dt" idx="1"/>
          </p:nvPr>
        </p:nvSpPr>
        <p:spPr>
          <a:xfrm>
            <a:off x="3893605" y="0"/>
            <a:ext cx="2978679" cy="503158"/>
          </a:xfrm>
          <a:prstGeom prst="rect">
            <a:avLst/>
          </a:prstGeom>
        </p:spPr>
        <p:txBody>
          <a:bodyPr vert="horz" lIns="96780" tIns="48390" rIns="96780" bIns="48390" rtlCol="0"/>
          <a:lstStyle>
            <a:lvl1pPr algn="r">
              <a:defRPr sz="1300"/>
            </a:lvl1pPr>
          </a:lstStyle>
          <a:p>
            <a:fld id="{C2D083A7-A74E-4C4F-B8E9-6FA9C22AB052}" type="datetimeFigureOut">
              <a:rPr lang="en-US" smtClean="0"/>
              <a:pPr/>
              <a:t>4/28/2010</a:t>
            </a:fld>
            <a:endParaRPr lang="en-US"/>
          </a:p>
        </p:txBody>
      </p:sp>
      <p:sp>
        <p:nvSpPr>
          <p:cNvPr id="4" name="Slide Image Placeholder 3"/>
          <p:cNvSpPr>
            <a:spLocks noGrp="1" noRot="1" noChangeAspect="1"/>
          </p:cNvSpPr>
          <p:nvPr>
            <p:ph type="sldImg" idx="2"/>
          </p:nvPr>
        </p:nvSpPr>
        <p:spPr>
          <a:xfrm>
            <a:off x="920750" y="754063"/>
            <a:ext cx="5032375" cy="3775075"/>
          </a:xfrm>
          <a:prstGeom prst="rect">
            <a:avLst/>
          </a:prstGeom>
          <a:noFill/>
          <a:ln w="12700">
            <a:solidFill>
              <a:prstClr val="black"/>
            </a:solidFill>
          </a:ln>
        </p:spPr>
        <p:txBody>
          <a:bodyPr vert="horz" lIns="96780" tIns="48390" rIns="96780" bIns="48390" rtlCol="0" anchor="ctr"/>
          <a:lstStyle/>
          <a:p>
            <a:endParaRPr lang="en-US"/>
          </a:p>
        </p:txBody>
      </p:sp>
      <p:sp>
        <p:nvSpPr>
          <p:cNvPr id="5" name="Notes Placeholder 4"/>
          <p:cNvSpPr>
            <a:spLocks noGrp="1"/>
          </p:cNvSpPr>
          <p:nvPr>
            <p:ph type="body" sz="quarter" idx="3"/>
          </p:nvPr>
        </p:nvSpPr>
        <p:spPr>
          <a:xfrm>
            <a:off x="687388" y="4780003"/>
            <a:ext cx="5499100" cy="4528423"/>
          </a:xfrm>
          <a:prstGeom prst="rect">
            <a:avLst/>
          </a:prstGeom>
        </p:spPr>
        <p:txBody>
          <a:bodyPr vert="horz" lIns="96780" tIns="48390" rIns="96780" bIns="483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558258"/>
            <a:ext cx="2978679" cy="503158"/>
          </a:xfrm>
          <a:prstGeom prst="rect">
            <a:avLst/>
          </a:prstGeom>
        </p:spPr>
        <p:txBody>
          <a:bodyPr vert="horz" lIns="96780" tIns="48390" rIns="96780" bIns="48390" rtlCol="0" anchor="b"/>
          <a:lstStyle>
            <a:lvl1pPr algn="l">
              <a:defRPr sz="1300"/>
            </a:lvl1pPr>
          </a:lstStyle>
          <a:p>
            <a:endParaRPr lang="en-US"/>
          </a:p>
        </p:txBody>
      </p:sp>
      <p:sp>
        <p:nvSpPr>
          <p:cNvPr id="7" name="Slide Number Placeholder 6"/>
          <p:cNvSpPr>
            <a:spLocks noGrp="1"/>
          </p:cNvSpPr>
          <p:nvPr>
            <p:ph type="sldNum" sz="quarter" idx="5"/>
          </p:nvPr>
        </p:nvSpPr>
        <p:spPr>
          <a:xfrm>
            <a:off x="3893605" y="9558258"/>
            <a:ext cx="2978679" cy="503158"/>
          </a:xfrm>
          <a:prstGeom prst="rect">
            <a:avLst/>
          </a:prstGeom>
        </p:spPr>
        <p:txBody>
          <a:bodyPr vert="horz" lIns="96780" tIns="48390" rIns="96780" bIns="48390" rtlCol="0" anchor="b"/>
          <a:lstStyle>
            <a:lvl1pPr algn="r">
              <a:defRPr sz="1300"/>
            </a:lvl1pPr>
          </a:lstStyle>
          <a:p>
            <a:fld id="{0DFFFC62-B9D0-4606-B043-34D4DE15AC8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Vice rector Prof </a:t>
            </a:r>
            <a:r>
              <a:rPr lang="en-ZA" sz="1800" dirty="0" err="1" smtClean="0"/>
              <a:t>Driekie</a:t>
            </a:r>
            <a:r>
              <a:rPr lang="en-ZA" sz="1800" dirty="0" smtClean="0"/>
              <a:t> Hays, Prof </a:t>
            </a:r>
            <a:r>
              <a:rPr lang="en-ZA" sz="1800" dirty="0" err="1" smtClean="0"/>
              <a:t>Gert</a:t>
            </a:r>
            <a:r>
              <a:rPr lang="en-ZA" sz="1800" dirty="0" smtClean="0"/>
              <a:t> van </a:t>
            </a:r>
            <a:r>
              <a:rPr lang="en-ZA" sz="1800" dirty="0" err="1" smtClean="0"/>
              <a:t>Zyl</a:t>
            </a:r>
            <a:r>
              <a:rPr lang="en-ZA" sz="1800" dirty="0" smtClean="0"/>
              <a:t>, Dean Faculty of Health Sciences , Deans of other faculties present, Prof </a:t>
            </a:r>
            <a:r>
              <a:rPr lang="en-ZA" sz="1800" dirty="0" err="1" smtClean="0"/>
              <a:t>Stulting</a:t>
            </a:r>
            <a:r>
              <a:rPr lang="en-ZA" sz="1800" baseline="0" dirty="0" smtClean="0"/>
              <a:t> , Head of the Medical School, Heads of departments and members of the senate, colleagues, family and friends,</a:t>
            </a:r>
          </a:p>
          <a:p>
            <a:endParaRPr lang="en-ZA" sz="1800" baseline="0" dirty="0" smtClean="0"/>
          </a:p>
          <a:p>
            <a:r>
              <a:rPr lang="en-ZA" sz="1800" baseline="0" dirty="0" smtClean="0"/>
              <a:t>I want to thank the UFS for allowing me the privilege of presenting this paper on Cardiothoracic surgery, Complex simplicity or simple complexity</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Prof </a:t>
            </a:r>
            <a:r>
              <a:rPr lang="en-ZA" sz="1800" dirty="0" err="1" smtClean="0"/>
              <a:t>Linegar</a:t>
            </a:r>
            <a:r>
              <a:rPr lang="en-ZA" sz="1800" dirty="0" smtClean="0"/>
              <a:t> completed his PhD in 2009  in our department on the Development of Thoracic</a:t>
            </a:r>
            <a:r>
              <a:rPr lang="en-ZA" sz="1800" baseline="0" dirty="0" smtClean="0"/>
              <a:t> services in Central SA.</a:t>
            </a:r>
          </a:p>
          <a:p>
            <a:endParaRPr lang="en-ZA" sz="1800" baseline="0" dirty="0" smtClean="0"/>
          </a:p>
          <a:p>
            <a:r>
              <a:rPr lang="en-ZA" sz="1800" baseline="0" dirty="0" smtClean="0"/>
              <a:t>In selected common thoracic diseases , he identified the burden of disease, the actual service provision level  and the constraints in our delivery system. He then applied principles of systems theory and project management to design  the ATLAS model, which we are now implementing with the generous support from the Life Health Group.</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Stepwise, this entails situational</a:t>
            </a:r>
            <a:r>
              <a:rPr lang="en-ZA" sz="1800" baseline="0" dirty="0" smtClean="0"/>
              <a:t> analyses, operational planning and implementation, regional hospital action, referral chain actions and the establishment of a firm base in UTH. </a:t>
            </a:r>
          </a:p>
          <a:p>
            <a:endParaRPr lang="en-ZA" sz="1800" baseline="0" dirty="0" smtClean="0"/>
          </a:p>
          <a:p>
            <a:r>
              <a:rPr lang="en-ZA" sz="1800" baseline="0" dirty="0" smtClean="0"/>
              <a:t>This addresses OPD, Theatre and all functional aspects in UTH in an organised way as well as  the development of databases  and performance management tools.</a:t>
            </a:r>
          </a:p>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In</a:t>
            </a:r>
            <a:r>
              <a:rPr lang="en-ZA" sz="1800" baseline="0" dirty="0" smtClean="0"/>
              <a:t> a broader sense , I have initiated and developed the SAHA Cardiothoracic Databases since 2000, it is hosted in our department and we have obtained ethical approval for the analyses of this data. This is now an ongoing national project, funded by SAHA, and </a:t>
            </a:r>
            <a:r>
              <a:rPr lang="en-ZA" sz="1800" baseline="0" dirty="0" err="1" smtClean="0"/>
              <a:t>prof</a:t>
            </a:r>
            <a:r>
              <a:rPr lang="en-ZA" sz="1800" baseline="0" dirty="0" smtClean="0"/>
              <a:t> </a:t>
            </a:r>
            <a:r>
              <a:rPr lang="en-ZA" sz="1800" baseline="0" dirty="0" err="1" smtClean="0"/>
              <a:t>Linegar</a:t>
            </a:r>
            <a:r>
              <a:rPr lang="en-ZA" sz="1800" baseline="0" dirty="0" smtClean="0"/>
              <a:t> has ably taken over the management thereof since his appointment in 2009.</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 now want to give you a brief overview of some of our more important  clinical research projects.</a:t>
            </a:r>
          </a:p>
          <a:p>
            <a:endParaRPr lang="en-ZA" sz="1800" dirty="0" smtClean="0"/>
          </a:p>
          <a:p>
            <a:r>
              <a:rPr lang="en-ZA" sz="1800" dirty="0" smtClean="0"/>
              <a:t>Firstly, in paediatric cardiac</a:t>
            </a:r>
            <a:r>
              <a:rPr lang="en-ZA" sz="1800" baseline="0" dirty="0" smtClean="0"/>
              <a:t> surgery we have a constant problem with advanced pulmonary hypertension associated with certain congenital cardiac lesions. This is due to the late ............</a:t>
            </a:r>
          </a:p>
          <a:p>
            <a:endParaRPr lang="en-ZA" sz="1800" baseline="0" dirty="0" smtClean="0"/>
          </a:p>
          <a:p>
            <a:r>
              <a:rPr lang="en-ZA" sz="1800" baseline="0" dirty="0" smtClean="0"/>
              <a:t>In the industrialised world less than 1 % of congenital heart disease present with established pulmonary hypertension.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We are therefore studying the Pathophysiology of pulmonary hypertension,</a:t>
            </a:r>
            <a:r>
              <a:rPr lang="en-ZA" sz="1800" baseline="0" dirty="0" smtClean="0"/>
              <a:t> and specifically the reversibility thereof and limitations of preoperative  evaluation. </a:t>
            </a:r>
          </a:p>
          <a:p>
            <a:endParaRPr lang="en-ZA" sz="1800" baseline="0" dirty="0" smtClean="0"/>
          </a:p>
          <a:p>
            <a:r>
              <a:rPr lang="en-ZA" sz="1800" baseline="0" dirty="0" smtClean="0"/>
              <a:t>Promising surgical results in advanced cases validates this work. This issue is addressed by very few institutions in the world. We therefore are obligated to make a contribution in this field. We are currently working on designing a  laboratory model  to try and investigate this further in our large animal laboratory.</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Coronary artery surgery</a:t>
            </a:r>
            <a:r>
              <a:rPr lang="en-ZA" sz="1800" baseline="0" dirty="0" smtClean="0"/>
              <a:t> is one of the most common performed cardiac surgery procedures today. This unit, under </a:t>
            </a:r>
            <a:r>
              <a:rPr lang="en-ZA" sz="1800" baseline="0" dirty="0" err="1" smtClean="0"/>
              <a:t>Hannes</a:t>
            </a:r>
            <a:r>
              <a:rPr lang="en-ZA" sz="1800" baseline="0" dirty="0" smtClean="0"/>
              <a:t> Meyer, has always been a leader in this field, and we intend to keep it that way.</a:t>
            </a:r>
          </a:p>
          <a:p>
            <a:endParaRPr lang="en-ZA" sz="1800" baseline="0" dirty="0" smtClean="0"/>
          </a:p>
          <a:p>
            <a:r>
              <a:rPr lang="en-ZA" sz="1800" baseline="0" dirty="0" smtClean="0"/>
              <a:t>We are now completing 4 masters degrees in this field and this project has NRF and Medical Research Council funding.</a:t>
            </a:r>
          </a:p>
          <a:p>
            <a:endParaRPr lang="en-ZA" sz="1800" baseline="0" dirty="0" smtClean="0"/>
          </a:p>
          <a:p>
            <a:r>
              <a:rPr lang="en-ZA" sz="1800" baseline="0" dirty="0" smtClean="0"/>
              <a:t>We are investigating patients presenting with acute coronary syndrome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ZA" sz="1800" dirty="0" smtClean="0"/>
              <a:t>All surgeons know intuitively that intra-operative events can influence the outcomes of any procedure. To put it bluntly, bad intra-operative</a:t>
            </a:r>
            <a:r>
              <a:rPr lang="en-ZA" sz="1800" baseline="0" dirty="0" smtClean="0"/>
              <a:t> events can kill or maim patients.</a:t>
            </a:r>
          </a:p>
          <a:p>
            <a:endParaRPr lang="en-ZA" sz="1800" baseline="0" dirty="0" smtClean="0"/>
          </a:p>
          <a:p>
            <a:r>
              <a:rPr lang="en-ZA" sz="1800" baseline="0" dirty="0" smtClean="0"/>
              <a:t>Although pre-operative factors are well linked to outcomes in various scoring systems (like the Euro-score system) and further </a:t>
            </a:r>
            <a:r>
              <a:rPr lang="en-ZA" sz="1800" baseline="0" dirty="0" err="1" smtClean="0"/>
              <a:t>uni</a:t>
            </a:r>
            <a:r>
              <a:rPr lang="en-ZA" sz="1800" baseline="0" dirty="0" smtClean="0"/>
              <a:t>-and multi variant studies elucidate the relationship  of  intra-operative events to outcomes, very few studies have attempted to design an integrated risk predictive system that can guide the surgeon, family and health economists to outcomes taking all factors in account.</a:t>
            </a:r>
          </a:p>
          <a:p>
            <a:endParaRPr lang="en-ZA" sz="1800" baseline="0" dirty="0" smtClean="0"/>
          </a:p>
          <a:p>
            <a:r>
              <a:rPr lang="en-ZA" sz="1800" baseline="0" dirty="0" smtClean="0"/>
              <a:t>In this pilot study,  we attempt to design an integrated model that would reflect the true risk taking into account all events determining the outcome. Hopefully this can result in a staged mathematical model eventually.</a:t>
            </a:r>
          </a:p>
          <a:p>
            <a:endParaRPr lang="en-ZA" sz="1800" baseline="0" dirty="0" smtClean="0"/>
          </a:p>
          <a:p>
            <a:r>
              <a:rPr lang="en-ZA" sz="1800" baseline="0" dirty="0" smtClean="0"/>
              <a:t>So far it has had immediate effects on the quality of intra-op management.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We</a:t>
            </a:r>
            <a:r>
              <a:rPr lang="en-ZA" sz="1800" baseline="0" dirty="0" smtClean="0"/>
              <a:t> believe that one of the most important factors in determining the magnitude of post-operative SIRS is the quality of oxygen delivery to the body during the procedure. We therefore assessed the effective micro-circulation by using NIRS and assessing flows to the brain and kidney in two cohorts of patients, either undergoing on or off pump CABG.</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Ultimately the cells are either happy or not, as assessed by the effect of anaerobic metabolism</a:t>
            </a:r>
            <a:r>
              <a:rPr lang="en-ZA" sz="1800" baseline="0" dirty="0" smtClean="0"/>
              <a:t> or the stress response. We assessed this by using lactate and glucose as markers.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Subclinical responses might give</a:t>
            </a:r>
            <a:r>
              <a:rPr lang="en-ZA" sz="1800" baseline="0" dirty="0" smtClean="0"/>
              <a:t> us very good clues and therefore we assessed the inflammatory marker response to different procedures and intra-op events.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ZA" sz="1800" dirty="0" smtClean="0"/>
              <a:t>I think we all would agree</a:t>
            </a:r>
            <a:r>
              <a:rPr lang="en-ZA" sz="1800" baseline="0" dirty="0" smtClean="0"/>
              <a:t> that we live in a complex world and that some things just do not make any sense.</a:t>
            </a:r>
          </a:p>
          <a:p>
            <a:endParaRPr lang="en-ZA" sz="1800" baseline="0" dirty="0" smtClean="0"/>
          </a:p>
          <a:p>
            <a:r>
              <a:rPr lang="en-ZA" sz="1800" dirty="0" smtClean="0"/>
              <a:t>In this paper I want to apply</a:t>
            </a:r>
            <a:r>
              <a:rPr lang="en-ZA" sz="1800" baseline="0" dirty="0" smtClean="0"/>
              <a:t> some </a:t>
            </a:r>
            <a:r>
              <a:rPr lang="en-ZA" sz="1800" dirty="0" smtClean="0"/>
              <a:t>of the principles and methodology  of Complexity</a:t>
            </a:r>
            <a:r>
              <a:rPr lang="en-ZA" sz="1800" baseline="0" dirty="0" smtClean="0"/>
              <a:t> theory to cardiothoracic surgery  not only in South Africa , but Africa at large, to try and gain a greater understanding of the world of Cardiothoracic surgery and hopefully maybe even making some sense.</a:t>
            </a:r>
          </a:p>
          <a:p>
            <a:r>
              <a:rPr lang="en-ZA" sz="1800" baseline="0" dirty="0" smtClean="0"/>
              <a:t> </a:t>
            </a:r>
          </a:p>
          <a:p>
            <a:r>
              <a:rPr lang="en-ZA" sz="1800" baseline="0" dirty="0" smtClean="0"/>
              <a:t>Complexity theory  </a:t>
            </a:r>
            <a:r>
              <a:rPr lang="en-ZA" sz="1800" dirty="0" smtClean="0"/>
              <a:t>is a set of concepts .........</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Having a heart attack is not</a:t>
            </a:r>
            <a:r>
              <a:rPr lang="en-ZA" sz="1800" baseline="0" dirty="0" smtClean="0"/>
              <a:t> only</a:t>
            </a:r>
            <a:r>
              <a:rPr lang="en-ZA" sz="1800" dirty="0" smtClean="0"/>
              <a:t> potentially lethal , but is also potentially a debilitating event.</a:t>
            </a:r>
          </a:p>
          <a:p>
            <a:endParaRPr lang="en-ZA" sz="1800" dirty="0" smtClean="0"/>
          </a:p>
          <a:p>
            <a:r>
              <a:rPr lang="en-ZA" sz="1800" dirty="0" smtClean="0"/>
              <a:t>You might survive the event, but this is an example of what your</a:t>
            </a:r>
            <a:r>
              <a:rPr lang="en-ZA" sz="1800" baseline="0" dirty="0" smtClean="0"/>
              <a:t> heart might look like. Unfortunately, more and more patients survive the initial event, only to end up like this. </a:t>
            </a:r>
          </a:p>
          <a:p>
            <a:endParaRPr lang="en-ZA" sz="1800" baseline="0" dirty="0" smtClean="0"/>
          </a:p>
          <a:p>
            <a:r>
              <a:rPr lang="en-ZA" sz="1800" baseline="0" dirty="0" smtClean="0"/>
              <a:t>Note the loss of muscle and scarring present.</a:t>
            </a:r>
          </a:p>
          <a:p>
            <a:endParaRPr lang="en-ZA" sz="1800" baseline="0" dirty="0" smtClean="0"/>
          </a:p>
          <a:p>
            <a:r>
              <a:rPr lang="en-ZA" sz="1800" baseline="0" dirty="0" smtClean="0"/>
              <a:t>The papillary muscle is displace downwards, outwards and posteriorly  pulling on the mitral leaflets and resulting in restrictive leaflet motion in systole.</a:t>
            </a:r>
          </a:p>
          <a:p>
            <a:endParaRPr lang="en-ZA" sz="1800" baseline="0" dirty="0" smtClean="0"/>
          </a:p>
          <a:p>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pPr>
              <a:defRPr/>
            </a:pPr>
            <a:fld id="{8B0D50F9-197F-42A0-8786-651E6F7E8C2D}" type="slidenum">
              <a:rPr lang="en-US" smtClean="0"/>
              <a:pPr>
                <a:defRPr/>
              </a:pPr>
              <a:t>21</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GB" sz="1800" dirty="0" smtClean="0">
                <a:latin typeface="Arial" pitchFamily="34" charset="0"/>
                <a:cs typeface="Arial" pitchFamily="34" charset="0"/>
              </a:rPr>
              <a:t>This slide shows the mechanism that causes an in –ability of the leaflets to co-apt in systole</a:t>
            </a:r>
            <a:r>
              <a:rPr lang="en-GB" sz="1800" baseline="0" dirty="0" smtClean="0">
                <a:latin typeface="Arial" pitchFamily="34" charset="0"/>
                <a:cs typeface="Arial" pitchFamily="34" charset="0"/>
              </a:rPr>
              <a:t> because of </a:t>
            </a:r>
            <a:r>
              <a:rPr lang="en-GB" sz="1800" dirty="0" smtClean="0">
                <a:latin typeface="Arial" pitchFamily="34" charset="0"/>
                <a:cs typeface="Arial" pitchFamily="34" charset="0"/>
              </a:rPr>
              <a:t>restrictive</a:t>
            </a:r>
            <a:r>
              <a:rPr lang="en-GB" sz="1800" baseline="0" dirty="0" smtClean="0">
                <a:latin typeface="Arial" pitchFamily="34" charset="0"/>
                <a:cs typeface="Arial" pitchFamily="34" charset="0"/>
              </a:rPr>
              <a:t> leaflet positioning, resulting in ischemic mitral regurgitation. </a:t>
            </a:r>
          </a:p>
          <a:p>
            <a:pPr eaLnBrk="1" hangingPunct="1"/>
            <a:endParaRPr lang="en-GB" sz="1800" baseline="0" dirty="0" smtClean="0">
              <a:latin typeface="Arial" pitchFamily="34" charset="0"/>
              <a:cs typeface="Arial" pitchFamily="34" charset="0"/>
            </a:endParaRPr>
          </a:p>
          <a:p>
            <a:pPr eaLnBrk="1" hangingPunct="1"/>
            <a:r>
              <a:rPr lang="en-GB" sz="1800" baseline="0" dirty="0" smtClean="0">
                <a:latin typeface="Arial" pitchFamily="34" charset="0"/>
                <a:cs typeface="Arial" pitchFamily="34" charset="0"/>
              </a:rPr>
              <a:t>Show mechanism......</a:t>
            </a:r>
          </a:p>
          <a:p>
            <a:pPr eaLnBrk="1" hangingPunct="1"/>
            <a:endParaRPr lang="en-GB" sz="1800" baseline="0" dirty="0" smtClean="0">
              <a:latin typeface="Arial" pitchFamily="34" charset="0"/>
              <a:cs typeface="Arial" pitchFamily="34" charset="0"/>
            </a:endParaRPr>
          </a:p>
          <a:p>
            <a:pPr eaLnBrk="1" hangingPunct="1"/>
            <a:r>
              <a:rPr lang="en-GB" sz="1800" baseline="0" dirty="0" smtClean="0">
                <a:latin typeface="Arial" pitchFamily="34" charset="0"/>
                <a:cs typeface="Arial" pitchFamily="34" charset="0"/>
              </a:rPr>
              <a:t>This increases short and long-term mortality dramatically.</a:t>
            </a:r>
            <a:endParaRPr lang="en-GB" sz="1800" dirty="0"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Several techniques have been described to  address</a:t>
            </a:r>
            <a:r>
              <a:rPr lang="en-ZA" sz="1800" baseline="0" dirty="0" smtClean="0"/>
              <a:t> </a:t>
            </a:r>
            <a:r>
              <a:rPr lang="en-ZA" sz="1800" dirty="0" smtClean="0"/>
              <a:t> this</a:t>
            </a:r>
            <a:r>
              <a:rPr lang="en-ZA" sz="1800" baseline="0" dirty="0" smtClean="0"/>
              <a:t> surgically. Unfortunately results have been mixed. </a:t>
            </a:r>
          </a:p>
          <a:p>
            <a:endParaRPr lang="en-ZA" sz="1800" baseline="0" dirty="0" smtClean="0"/>
          </a:p>
          <a:p>
            <a:r>
              <a:rPr lang="en-ZA" sz="1800" baseline="0" dirty="0" smtClean="0"/>
              <a:t>Issues of durability, specific techniques , the role of CABG, muscle viability and remodelling as well as re-synchronisation therapy have greatly confused the issue.</a:t>
            </a:r>
          </a:p>
          <a:p>
            <a:endParaRPr lang="en-ZA" sz="1800" baseline="0" dirty="0" smtClean="0"/>
          </a:p>
          <a:p>
            <a:r>
              <a:rPr lang="en-ZA" sz="1800" baseline="0" dirty="0" smtClean="0"/>
              <a:t>This slide shows one technique attempting to address this. It must be clear that in the final analyses the ventricle component determines the final outcome of these attempts.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Also, in what one can see as an extension of this process </a:t>
            </a:r>
            <a:r>
              <a:rPr lang="en-ZA" sz="1800" baseline="0" dirty="0" smtClean="0"/>
              <a:t>a process of remodelling occurs in some patients ( about 30%) after an infarct.  This results in a more globular and dilated ventricle.</a:t>
            </a:r>
            <a:endParaRPr lang="en-ZA" sz="1800" dirty="0" smtClean="0"/>
          </a:p>
          <a:p>
            <a:endParaRPr lang="en-ZA" sz="1800" dirty="0" smtClean="0"/>
          </a:p>
          <a:p>
            <a:r>
              <a:rPr lang="en-ZA" sz="1800" dirty="0" smtClean="0"/>
              <a:t>The impact of increased volume on survival has been known for a long time.</a:t>
            </a:r>
            <a:r>
              <a:rPr lang="en-ZA" sz="1800" baseline="0" dirty="0" smtClean="0"/>
              <a:t> In this classic paper by White the relationship of increased LV volume to survival is clearly demonstrated as well as the limited value of LVEF as a predictor of outcomes.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Addressing the ventricle by surgical ventricular reconstruction techniques</a:t>
            </a:r>
            <a:r>
              <a:rPr lang="en-ZA" sz="1800" baseline="0" dirty="0" smtClean="0"/>
              <a:t> (SVR)  needs to be judiciously added to the surgical approach in order to fully address the pathology. </a:t>
            </a:r>
          </a:p>
          <a:p>
            <a:endParaRPr lang="en-ZA" sz="1800" baseline="0" dirty="0" smtClean="0"/>
          </a:p>
          <a:p>
            <a:r>
              <a:rPr lang="en-ZA" sz="1800" baseline="0" dirty="0" smtClean="0"/>
              <a:t>This slide demonstrates ..........</a:t>
            </a:r>
          </a:p>
          <a:p>
            <a:endParaRPr lang="en-ZA" sz="1800" baseline="0" dirty="0" smtClean="0"/>
          </a:p>
          <a:p>
            <a:r>
              <a:rPr lang="en-ZA" sz="1800" baseline="0" dirty="0" smtClean="0"/>
              <a:t>This field is of ongoing interest to our department as we see a disproportionate number of these patients due to bad initial management of ACS at primary an secondary healthcare delivery points.  Combing techniques of addressing ischemic mitral regurgitation with SVR might yield more satisfactory results.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 mentioned the high incidence of rheumatic heart valve disease in the beginning.</a:t>
            </a:r>
          </a:p>
          <a:p>
            <a:endParaRPr lang="en-ZA" sz="1800" dirty="0" smtClean="0"/>
          </a:p>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Our heart valve population are much younger because</a:t>
            </a:r>
            <a:r>
              <a:rPr lang="en-ZA" sz="1800" baseline="0" dirty="0" smtClean="0"/>
              <a:t> of rheumatic heart disease than those of the industrialised world.</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Mechanical valves last, but the anti-coagulation</a:t>
            </a:r>
            <a:r>
              <a:rPr lang="en-ZA" sz="1800" baseline="0" dirty="0" smtClean="0"/>
              <a:t> therapy requirements makes their use in the developing world just dangerous with catastrophic bleeding and embolic events a  constant companion.</a:t>
            </a:r>
          </a:p>
          <a:p>
            <a:endParaRPr lang="en-ZA" sz="1800" baseline="0" dirty="0" smtClean="0"/>
          </a:p>
          <a:p>
            <a:r>
              <a:rPr lang="en-ZA" sz="1800" baseline="0" dirty="0" smtClean="0"/>
              <a:t>Effectively monitoring </a:t>
            </a:r>
            <a:r>
              <a:rPr lang="en-ZA" sz="1800" baseline="0" dirty="0" err="1" smtClean="0"/>
              <a:t>warfarin</a:t>
            </a:r>
            <a:r>
              <a:rPr lang="en-ZA" sz="1800" baseline="0" dirty="0" smtClean="0"/>
              <a:t> therapy in rural and slum areas, where high incidences of rheumatic heart valve disease occur, is daunting  to say the least, and biological valves (bovine pericardium and porcine valves) have unacceptable failure rates in the younger (&lt;65year old ) patients as was well described in in South Africa by </a:t>
            </a:r>
            <a:r>
              <a:rPr lang="en-ZA" sz="1800" baseline="0" dirty="0" err="1" smtClean="0"/>
              <a:t>Antunes</a:t>
            </a:r>
            <a:r>
              <a:rPr lang="en-ZA" sz="1800" baseline="0" dirty="0" smtClean="0"/>
              <a:t> and </a:t>
            </a:r>
            <a:r>
              <a:rPr lang="en-ZA" sz="1800" baseline="0" dirty="0" err="1" smtClean="0"/>
              <a:t>Oddell</a:t>
            </a:r>
            <a:r>
              <a:rPr lang="en-ZA" sz="1800" baseline="0" dirty="0" smtClean="0"/>
              <a:t>.</a:t>
            </a:r>
          </a:p>
          <a:p>
            <a:endParaRPr lang="en-ZA" sz="1800" baseline="0" dirty="0" smtClean="0"/>
          </a:p>
          <a:p>
            <a:r>
              <a:rPr lang="en-ZA" sz="1800" dirty="0" smtClean="0"/>
              <a:t>Homografts</a:t>
            </a:r>
            <a:r>
              <a:rPr lang="en-ZA" sz="1800" baseline="0" dirty="0" smtClean="0"/>
              <a:t> (human valves ) have some promise and could be an excellent compromise, but availability is the most important limiting factor.</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So therefore</a:t>
            </a:r>
            <a:r>
              <a:rPr lang="en-ZA" sz="1800" baseline="0" dirty="0" smtClean="0"/>
              <a:t> , a homograft bank was established in 1986 by </a:t>
            </a:r>
            <a:r>
              <a:rPr lang="en-ZA" sz="1800" baseline="0" dirty="0" err="1" smtClean="0"/>
              <a:t>Proff</a:t>
            </a:r>
            <a:r>
              <a:rPr lang="en-ZA" sz="1800" baseline="0" dirty="0" smtClean="0"/>
              <a:t>  </a:t>
            </a:r>
            <a:r>
              <a:rPr lang="en-ZA" sz="1800" baseline="0" dirty="0" err="1" smtClean="0"/>
              <a:t>Hannes</a:t>
            </a:r>
            <a:r>
              <a:rPr lang="en-ZA" sz="1800" baseline="0" dirty="0" smtClean="0"/>
              <a:t>  Meyer and </a:t>
            </a:r>
            <a:r>
              <a:rPr lang="en-ZA" sz="1800" baseline="0" dirty="0" err="1" smtClean="0"/>
              <a:t>Japie</a:t>
            </a:r>
            <a:r>
              <a:rPr lang="en-ZA" sz="1800" baseline="0" dirty="0" smtClean="0"/>
              <a:t> Hough to take advantage of this technique, initially described by Donald Ross, a Kimberley Boys High product , working in London.</a:t>
            </a:r>
          </a:p>
          <a:p>
            <a:endParaRPr lang="en-ZA" sz="1800" baseline="0" dirty="0" smtClean="0"/>
          </a:p>
          <a:p>
            <a:r>
              <a:rPr lang="en-ZA" sz="1800" baseline="0" dirty="0" smtClean="0"/>
              <a:t>Our bank depends on cadaver donations in collaboration with forensic pathology, and fortunately tissue donation issues might have been addressed by our recent participation in the chapter 8 revisions of the Health Act addressing issues pertaining to tissue donation  and presumed consent in 70 000 unnatural death forensic post mortems annually in SA.</a:t>
            </a:r>
          </a:p>
          <a:p>
            <a:endParaRPr lang="en-ZA" sz="1800" baseline="0" dirty="0" smtClean="0"/>
          </a:p>
          <a:p>
            <a:r>
              <a:rPr lang="en-ZA" sz="1800" baseline="0" dirty="0" smtClean="0"/>
              <a:t>We have </a:t>
            </a:r>
            <a:r>
              <a:rPr lang="en-ZA" sz="1800" baseline="0" dirty="0" err="1" smtClean="0"/>
              <a:t>pocessed</a:t>
            </a:r>
            <a:r>
              <a:rPr lang="en-ZA" sz="1800" baseline="0" dirty="0" smtClean="0"/>
              <a:t>  ..........</a:t>
            </a:r>
          </a:p>
        </p:txBody>
      </p:sp>
      <p:sp>
        <p:nvSpPr>
          <p:cNvPr id="4" name="Slide Number Placeholder 3"/>
          <p:cNvSpPr>
            <a:spLocks noGrp="1"/>
          </p:cNvSpPr>
          <p:nvPr>
            <p:ph type="sldNum" sz="quarter" idx="10"/>
          </p:nvPr>
        </p:nvSpPr>
        <p:spPr/>
        <p:txBody>
          <a:bodyPr/>
          <a:lstStyle/>
          <a:p>
            <a:fld id="{0DFFFC62-B9D0-4606-B043-34D4DE15AC89}"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We are the biggest homograft</a:t>
            </a:r>
            <a:r>
              <a:rPr lang="en-ZA" sz="1800" baseline="0" dirty="0" smtClean="0"/>
              <a:t> bank in SA and supply the vast majority of Homografts to all centres. We also use the majority of valves in our own institution in both adult and paediatric patients.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ZA" sz="1800" dirty="0" smtClean="0"/>
              <a:t>Why do we need cardiac</a:t>
            </a:r>
            <a:r>
              <a:rPr lang="en-ZA" sz="1800" baseline="0" dirty="0" smtClean="0"/>
              <a:t> surgery in Africa?</a:t>
            </a:r>
          </a:p>
          <a:p>
            <a:endParaRPr lang="en-ZA" sz="1800" baseline="0" dirty="0" smtClean="0"/>
          </a:p>
          <a:p>
            <a:r>
              <a:rPr lang="en-ZA" sz="1800" baseline="0" dirty="0" smtClean="0"/>
              <a:t>Well, firstly  we have a lot of cardiac problems. </a:t>
            </a:r>
          </a:p>
          <a:p>
            <a:endParaRPr lang="en-ZA" sz="1800" baseline="0" dirty="0" smtClean="0"/>
          </a:p>
          <a:p>
            <a:r>
              <a:rPr lang="en-ZA" sz="1800" baseline="0" dirty="0" smtClean="0"/>
              <a:t>Sub-Saharan Africa is home to the largest population of rheumatic heart disease patients (by nearly exponential factors)  in the world and therefore hosts the largest rheumatic heart valve population in the world.</a:t>
            </a:r>
          </a:p>
          <a:p>
            <a:endParaRPr lang="en-ZA" sz="1800" baseline="0" dirty="0" smtClean="0"/>
          </a:p>
          <a:p>
            <a:r>
              <a:rPr lang="en-ZA" sz="1800" baseline="0" dirty="0" smtClean="0"/>
              <a:t>Over 1 million in fact compared to 33 000 in the whole of the industrialised world</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normAutofit fontScale="92500" lnSpcReduction="20000"/>
          </a:bodyPr>
          <a:lstStyle/>
          <a:p>
            <a:pPr algn="just" eaLnBrk="1" hangingPunct="1">
              <a:spcBef>
                <a:spcPct val="0"/>
              </a:spcBef>
              <a:buFont typeface="Wingdings 2" pitchFamily="18" charset="2"/>
              <a:buNone/>
            </a:pPr>
            <a:r>
              <a:rPr lang="en-US" sz="1800" dirty="0" smtClean="0">
                <a:latin typeface="Century Gothic" pitchFamily="34" charset="0"/>
              </a:rPr>
              <a:t>Viability</a:t>
            </a:r>
            <a:r>
              <a:rPr lang="en-US" sz="1800" baseline="0" dirty="0" smtClean="0">
                <a:latin typeface="Century Gothic" pitchFamily="34" charset="0"/>
              </a:rPr>
              <a:t> of homografts have been shown by </a:t>
            </a:r>
            <a:r>
              <a:rPr lang="en-US" sz="1800" baseline="0" dirty="0" err="1" smtClean="0">
                <a:latin typeface="Century Gothic" pitchFamily="34" charset="0"/>
              </a:rPr>
              <a:t>O”Brien</a:t>
            </a:r>
            <a:r>
              <a:rPr lang="en-US" sz="1800" baseline="0" dirty="0" smtClean="0">
                <a:latin typeface="Century Gothic" pitchFamily="34" charset="0"/>
              </a:rPr>
              <a:t> to enhance long-term outcomes in cry-preserved valves.. He arbitrarily suggested that a cut-off time of 24 hours should be used for harvesting. Our mean time however is 33 hours. </a:t>
            </a:r>
          </a:p>
          <a:p>
            <a:pPr algn="just" eaLnBrk="1" hangingPunct="1">
              <a:spcBef>
                <a:spcPct val="0"/>
              </a:spcBef>
              <a:buFont typeface="Wingdings 2" pitchFamily="18" charset="2"/>
              <a:buNone/>
            </a:pPr>
            <a:endParaRPr lang="en-US" sz="1800" baseline="0" dirty="0" smtClean="0">
              <a:latin typeface="Century Gothic" pitchFamily="34" charset="0"/>
            </a:endParaRPr>
          </a:p>
          <a:p>
            <a:pPr algn="just" eaLnBrk="1" hangingPunct="1">
              <a:spcBef>
                <a:spcPct val="0"/>
              </a:spcBef>
              <a:buFont typeface="Wingdings 2" pitchFamily="18" charset="2"/>
              <a:buNone/>
            </a:pPr>
            <a:r>
              <a:rPr lang="en-US" sz="1800" baseline="0" dirty="0" smtClean="0">
                <a:latin typeface="Century Gothic" pitchFamily="34" charset="0"/>
              </a:rPr>
              <a:t>Using historical data of fresh sterilized 4 degrees Celsius stored valves this does not make sense.</a:t>
            </a:r>
          </a:p>
          <a:p>
            <a:pPr algn="just" eaLnBrk="1" hangingPunct="1">
              <a:spcBef>
                <a:spcPct val="0"/>
              </a:spcBef>
              <a:buFont typeface="Wingdings 2" pitchFamily="18" charset="2"/>
              <a:buNone/>
            </a:pPr>
            <a:endParaRPr lang="en-US" sz="1800" baseline="0" dirty="0" smtClean="0">
              <a:latin typeface="Century Gothic" pitchFamily="34" charset="0"/>
            </a:endParaRPr>
          </a:p>
          <a:p>
            <a:pPr algn="just" eaLnBrk="1" hangingPunct="1">
              <a:spcBef>
                <a:spcPct val="0"/>
              </a:spcBef>
              <a:buFont typeface="Wingdings 2" pitchFamily="18" charset="2"/>
              <a:buNone/>
            </a:pPr>
            <a:r>
              <a:rPr lang="en-US" sz="1800" baseline="0" dirty="0" smtClean="0">
                <a:latin typeface="Century Gothic" pitchFamily="34" charset="0"/>
              </a:rPr>
              <a:t>We therefore embarked on a scientific study to assess processes involved and autolysis in homografts, in order to establish scientific criteria for harvesting time and to study the effect of ischemic time before cryopreservation on homografts. </a:t>
            </a:r>
          </a:p>
          <a:p>
            <a:pPr algn="just" eaLnBrk="1" hangingPunct="1">
              <a:spcBef>
                <a:spcPct val="0"/>
              </a:spcBef>
              <a:buFont typeface="Wingdings 2" pitchFamily="18" charset="2"/>
              <a:buNone/>
            </a:pPr>
            <a:endParaRPr lang="en-US" sz="1800" baseline="0" dirty="0" smtClean="0">
              <a:latin typeface="Century Gothic" pitchFamily="34" charset="0"/>
            </a:endParaRPr>
          </a:p>
          <a:p>
            <a:pPr algn="just" eaLnBrk="1" hangingPunct="1">
              <a:spcBef>
                <a:spcPct val="0"/>
              </a:spcBef>
              <a:buFont typeface="Wingdings 2" pitchFamily="18" charset="2"/>
              <a:buNone/>
            </a:pPr>
            <a:r>
              <a:rPr lang="en-US" sz="1800" baseline="0" dirty="0" smtClean="0">
                <a:latin typeface="Century Gothic" pitchFamily="34" charset="0"/>
              </a:rPr>
              <a:t> A masters degree was completed to evaluate in vitro effects of 24, 48 and 72 hour ischemic times on homograft </a:t>
            </a:r>
            <a:r>
              <a:rPr lang="en-US" sz="1800" baseline="0" dirty="0" err="1" smtClean="0">
                <a:latin typeface="Century Gothic" pitchFamily="34" charset="0"/>
              </a:rPr>
              <a:t>autololysis</a:t>
            </a:r>
            <a:r>
              <a:rPr lang="en-US" sz="1800" baseline="0" dirty="0" smtClean="0">
                <a:latin typeface="Century Gothic" pitchFamily="34" charset="0"/>
              </a:rPr>
              <a:t>. This study  showed no differences in tensile strength, DSC or Histology  between the groups independent of SEM appearance of endothelial cells. A knew SEM based classification is being evaluated (M Tech cum laude) Dreyer  …….</a:t>
            </a:r>
          </a:p>
          <a:p>
            <a:pPr algn="just" eaLnBrk="1" hangingPunct="1">
              <a:spcBef>
                <a:spcPct val="0"/>
              </a:spcBef>
              <a:buFont typeface="Wingdings 2" pitchFamily="18" charset="2"/>
              <a:buNone/>
            </a:pPr>
            <a:endParaRPr lang="en-ZA" sz="1800" baseline="0" dirty="0" smtClean="0">
              <a:latin typeface="Century Gothic" pitchFamily="34" charset="0"/>
            </a:endParaRPr>
          </a:p>
          <a:p>
            <a:pPr algn="just" eaLnBrk="1" hangingPunct="1">
              <a:spcBef>
                <a:spcPct val="0"/>
              </a:spcBef>
              <a:buFont typeface="Wingdings 2" pitchFamily="18" charset="2"/>
              <a:buNone/>
            </a:pPr>
            <a:r>
              <a:rPr lang="en-ZA" sz="1800" baseline="0" dirty="0" err="1" smtClean="0">
                <a:latin typeface="Century Gothic" pitchFamily="34" charset="0"/>
              </a:rPr>
              <a:t>ln</a:t>
            </a:r>
            <a:r>
              <a:rPr lang="en-ZA" sz="1800" baseline="0" dirty="0" smtClean="0">
                <a:latin typeface="Century Gothic" pitchFamily="34" charset="0"/>
              </a:rPr>
              <a:t> vivo evaluation has now been completed and results will address outcomes of different groups( 24, 48, 72) after implantation in sheep as well as modes of degeneration.</a:t>
            </a:r>
          </a:p>
          <a:p>
            <a:pPr algn="just" eaLnBrk="1" hangingPunct="1">
              <a:spcBef>
                <a:spcPct val="0"/>
              </a:spcBef>
              <a:buFont typeface="Wingdings 2" pitchFamily="18" charset="2"/>
              <a:buNone/>
            </a:pPr>
            <a:endParaRPr lang="en-ZA" sz="1800" baseline="0" dirty="0" smtClean="0">
              <a:latin typeface="Century Gothic" pitchFamily="34" charset="0"/>
            </a:endParaRPr>
          </a:p>
          <a:p>
            <a:pPr algn="just" eaLnBrk="1" hangingPunct="1">
              <a:spcBef>
                <a:spcPct val="0"/>
              </a:spcBef>
              <a:buFont typeface="Wingdings 2" pitchFamily="18" charset="2"/>
              <a:buNone/>
            </a:pPr>
            <a:r>
              <a:rPr lang="en-ZA" sz="1800" baseline="0" dirty="0" smtClean="0">
                <a:latin typeface="Century Gothic" pitchFamily="34" charset="0"/>
              </a:rPr>
              <a:t>The results will be presented in my PhD.</a:t>
            </a:r>
          </a:p>
          <a:p>
            <a:pPr algn="just" eaLnBrk="1" hangingPunct="1">
              <a:spcBef>
                <a:spcPct val="0"/>
              </a:spcBef>
              <a:buFont typeface="Wingdings 2" pitchFamily="18" charset="2"/>
              <a:buNone/>
            </a:pPr>
            <a:endParaRPr lang="en-ZA" sz="1800" baseline="0" dirty="0" smtClean="0">
              <a:latin typeface="Century Gothic" pitchFamily="34" charset="0"/>
            </a:endParaRPr>
          </a:p>
          <a:p>
            <a:pPr algn="just" eaLnBrk="1" hangingPunct="1">
              <a:spcBef>
                <a:spcPct val="0"/>
              </a:spcBef>
              <a:buFont typeface="Wingdings 2" pitchFamily="18" charset="2"/>
              <a:buNone/>
            </a:pPr>
            <a:r>
              <a:rPr lang="en-ZA" sz="1800" baseline="0" dirty="0" smtClean="0">
                <a:latin typeface="Century Gothic" pitchFamily="34" charset="0"/>
              </a:rPr>
              <a:t>This could have a profound impact on homograft availability.</a:t>
            </a:r>
            <a:endParaRPr lang="en-US" sz="1800" baseline="0" dirty="0" smtClean="0">
              <a:latin typeface="Century Gothic" pitchFamily="34" charset="0"/>
            </a:endParaRPr>
          </a:p>
          <a:p>
            <a:pPr algn="just" eaLnBrk="1" hangingPunct="1">
              <a:spcBef>
                <a:spcPct val="0"/>
              </a:spcBef>
              <a:buFont typeface="Wingdings 2" pitchFamily="18" charset="2"/>
              <a:buNone/>
            </a:pPr>
            <a:endParaRPr lang="en-US" sz="1800" dirty="0" smtClean="0">
              <a:latin typeface="Century Gothic" pitchFamily="34" charset="0"/>
            </a:endParaRPr>
          </a:p>
          <a:p>
            <a:pPr eaLnBrk="1" hangingPunct="1">
              <a:spcBef>
                <a:spcPct val="0"/>
              </a:spcBef>
            </a:pPr>
            <a:endParaRPr lang="en-US" sz="1800" dirty="0"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D14BD1-CAAD-4FB1-B528-72A988FA8370}" type="slidenum">
              <a:rPr lang="en-US" smtClean="0">
                <a:latin typeface="Arial" pitchFamily="34" charset="0"/>
                <a:cs typeface="Arial" pitchFamily="34" charset="0"/>
              </a:rPr>
              <a:pPr/>
              <a:t>30</a:t>
            </a:fld>
            <a:endParaRPr lang="en-US" smtClean="0">
              <a:latin typeface="Arial" pitchFamily="34" charset="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ZA" sz="1800" dirty="0" smtClean="0"/>
              <a:t>Bovine</a:t>
            </a:r>
            <a:r>
              <a:rPr lang="en-ZA" sz="1800" baseline="0" dirty="0" smtClean="0"/>
              <a:t> pericardium is extensively used in bio prosthetic valve substitutes. However this tissue tends to calcify quite aggressively in young patients, especially in children and women of child bearing age, causing bio prosthesis failure requiring re-operation.</a:t>
            </a:r>
          </a:p>
          <a:p>
            <a:endParaRPr lang="en-ZA" sz="1800" baseline="0" dirty="0" smtClean="0"/>
          </a:p>
          <a:p>
            <a:r>
              <a:rPr lang="en-ZA" sz="1800" baseline="0" dirty="0" smtClean="0"/>
              <a:t>Trying to modify the behaviour of this tissue has been an ongoing challenge since the 1970’s, when gluteraldehyde fixation was described and used in the initial manufacturing processes.</a:t>
            </a:r>
          </a:p>
          <a:p>
            <a:endParaRPr lang="en-ZA" sz="1800" baseline="0" dirty="0" smtClean="0"/>
          </a:p>
          <a:p>
            <a:r>
              <a:rPr lang="en-ZA" sz="1800" baseline="0" dirty="0" smtClean="0"/>
              <a:t>We have made several contributions in this field over the years,  including the use of aluminium based  buffers. In 2008  Hans v d </a:t>
            </a:r>
            <a:r>
              <a:rPr lang="en-ZA" sz="1800" baseline="0" dirty="0" err="1" smtClean="0"/>
              <a:t>Heever</a:t>
            </a:r>
            <a:r>
              <a:rPr lang="en-ZA" sz="1800" baseline="0" dirty="0" smtClean="0"/>
              <a:t> completed his M.SC (cum laude)  in this field. He addressed the use of GAG’s in a rat model. It also compared reasonably well with a commercial product form </a:t>
            </a:r>
            <a:r>
              <a:rPr lang="en-ZA" sz="1800" baseline="0" dirty="0" err="1" smtClean="0"/>
              <a:t>Glycar</a:t>
            </a:r>
            <a:r>
              <a:rPr lang="en-ZA" sz="1800" baseline="0" dirty="0" smtClean="0"/>
              <a:t>  (using a polypropylene capped technique).</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Linking GAGS to the tissue is a challenge as it binds to the outer surface of the tissue effectively</a:t>
            </a:r>
            <a:r>
              <a:rPr lang="en-ZA" sz="1800" baseline="0" dirty="0" smtClean="0"/>
              <a:t> blocking calcification, but does not penetrate to deeper layers and bindings are  not permanent.  </a:t>
            </a:r>
          </a:p>
          <a:p>
            <a:endParaRPr lang="en-ZA" sz="1800" baseline="0" dirty="0" smtClean="0"/>
          </a:p>
          <a:p>
            <a:r>
              <a:rPr lang="en-ZA" sz="1800" baseline="0" dirty="0" smtClean="0"/>
              <a:t>This work does make a further contribution to the search of the holy grail in anti-calcification therapies.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David Wheatley from Glasgow, a special professor in our department, is an international</a:t>
            </a:r>
            <a:r>
              <a:rPr lang="en-ZA" sz="1800" baseline="0" dirty="0" smtClean="0"/>
              <a:t> leader in the development of a polymeric heart valves.</a:t>
            </a:r>
          </a:p>
          <a:p>
            <a:r>
              <a:rPr lang="en-ZA" sz="1800" baseline="0" dirty="0" smtClean="0"/>
              <a:t>This material has several theoretical advantages compared to traditional bio prosthetic material in use at the moment. </a:t>
            </a:r>
          </a:p>
          <a:p>
            <a:endParaRPr lang="en-ZA" sz="1800" baseline="0" dirty="0" smtClean="0"/>
          </a:p>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His initial work produced promising results as is illustrated here comparing in a comparative study in sheep between a standard porcine valve and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A </a:t>
            </a:r>
            <a:r>
              <a:rPr lang="en-ZA" sz="1800" dirty="0" err="1" smtClean="0"/>
              <a:t>polyurethrane</a:t>
            </a:r>
            <a:r>
              <a:rPr lang="en-ZA" sz="1800" dirty="0" smtClean="0"/>
              <a:t> valve.</a:t>
            </a:r>
          </a:p>
          <a:p>
            <a:endParaRPr lang="en-ZA" sz="1800" dirty="0" smtClean="0"/>
          </a:p>
          <a:p>
            <a:r>
              <a:rPr lang="en-ZA" sz="1800" dirty="0" smtClean="0"/>
              <a:t>This</a:t>
            </a:r>
            <a:r>
              <a:rPr lang="en-ZA" sz="1800" baseline="0" dirty="0" smtClean="0"/>
              <a:t> material might be very important in manufacturing valves for Africa especially if it does prove to be more durable than  other materials in a younger population. Although IP does not seed with us , we are rapidly learning more about this exciting field and hopefully would be able to make a contribution in this field in the near future.</a:t>
            </a:r>
          </a:p>
          <a:p>
            <a:endParaRPr lang="en-ZA" sz="1800" baseline="0" dirty="0" smtClean="0"/>
          </a:p>
          <a:p>
            <a:r>
              <a:rPr lang="en-ZA" sz="1800" baseline="0" dirty="0" smtClean="0"/>
              <a:t>Equipment on loan from Glasgow University enables us to conduct pulse duplication as well as fatigue testing locally.</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Recent</a:t>
            </a:r>
            <a:r>
              <a:rPr lang="en-ZA" sz="1800" baseline="0" dirty="0" smtClean="0"/>
              <a:t> highlighting of the effect of flow characteristics and clotting mechanisms, activation of von Willebrand factor, tissue factor and platelets related to shear stress has renewed an interest in fluidics in our research division. We are extremely privileged to have a department of Haematology that shares these interests and their vast experience in this field as well as in the animal laboratory is a major asset.</a:t>
            </a:r>
          </a:p>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Combining all our efforts with the experience of Bob </a:t>
            </a:r>
            <a:r>
              <a:rPr lang="en-ZA" sz="1800" dirty="0" err="1" smtClean="0"/>
              <a:t>Frater</a:t>
            </a:r>
            <a:r>
              <a:rPr lang="en-ZA" sz="1800" dirty="0" smtClean="0"/>
              <a:t>, a pioneer in cardiac surgery from the Einstein and </a:t>
            </a:r>
            <a:r>
              <a:rPr lang="en-ZA" sz="1800" dirty="0" err="1" smtClean="0"/>
              <a:t>Montefiori</a:t>
            </a:r>
            <a:r>
              <a:rPr lang="en-ZA" sz="1800" dirty="0" smtClean="0"/>
              <a:t> University of New York, another ex-South African, and having access to a SA based expert</a:t>
            </a:r>
            <a:r>
              <a:rPr lang="en-ZA" sz="1800" baseline="0" dirty="0" smtClean="0"/>
              <a:t> fluidics and finite engineering company, we are now embarking on a very exiting re-evaluation of the UCT valve of the 1960’s where our primary interest is to study the interaction of fluidics, resulting shear stress and clotting. </a:t>
            </a:r>
          </a:p>
          <a:p>
            <a:endParaRPr lang="en-ZA" sz="1800" baseline="0" dirty="0" smtClean="0"/>
          </a:p>
          <a:p>
            <a:r>
              <a:rPr lang="en-ZA" sz="1800" baseline="0" dirty="0" smtClean="0"/>
              <a:t>Hopefully this will help establish more or new design principles in mechanical heart valves design, reducing anti-coagulation requirements.</a:t>
            </a:r>
          </a:p>
        </p:txBody>
      </p:sp>
      <p:sp>
        <p:nvSpPr>
          <p:cNvPr id="4" name="Slide Number Placeholder 3"/>
          <p:cNvSpPr>
            <a:spLocks noGrp="1"/>
          </p:cNvSpPr>
          <p:nvPr>
            <p:ph type="sldNum" sz="quarter" idx="10"/>
          </p:nvPr>
        </p:nvSpPr>
        <p:spPr/>
        <p:txBody>
          <a:bodyPr/>
          <a:lstStyle/>
          <a:p>
            <a:fld id="{0DFFFC62-B9D0-4606-B043-34D4DE15AC89}"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Can we get to this?  Trans-apical tissue valve replacement without by-pass</a:t>
            </a:r>
            <a:r>
              <a:rPr lang="en-ZA" sz="1800" baseline="0" dirty="0" smtClean="0"/>
              <a:t> including the mitral valve ?</a:t>
            </a:r>
            <a:endParaRPr lang="en-ZA" sz="1800" dirty="0" smtClean="0"/>
          </a:p>
          <a:p>
            <a:endParaRPr lang="en-ZA" sz="1800" dirty="0" smtClean="0"/>
          </a:p>
          <a:p>
            <a:r>
              <a:rPr lang="en-ZA" sz="1800" dirty="0" smtClean="0"/>
              <a:t>We</a:t>
            </a:r>
            <a:r>
              <a:rPr lang="en-ZA" sz="1800" baseline="0" dirty="0" smtClean="0"/>
              <a:t>  are now  in a position to test and evaluate heart valves on par with only a handful specialised units in the world. We live here. We have  ideas and increasing expertise.</a:t>
            </a:r>
          </a:p>
          <a:p>
            <a:endParaRPr lang="en-ZA" sz="1800" baseline="0" dirty="0" smtClean="0"/>
          </a:p>
          <a:p>
            <a:r>
              <a:rPr lang="en-ZA" sz="1800" baseline="0" dirty="0" smtClean="0"/>
              <a:t>Why not?</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ZA" sz="1800" dirty="0" smtClean="0"/>
              <a:t>Although the previous</a:t>
            </a:r>
            <a:r>
              <a:rPr lang="en-ZA" sz="1800" baseline="0" dirty="0" smtClean="0"/>
              <a:t> part of this presentation addresses some issues and challenges in cardiothoracic surgery, it is certainly not our only or even main challenge. </a:t>
            </a:r>
          </a:p>
          <a:p>
            <a:endParaRPr lang="en-ZA" sz="1800" baseline="0" dirty="0" smtClean="0"/>
          </a:p>
          <a:p>
            <a:r>
              <a:rPr lang="en-ZA" sz="1800" baseline="0" dirty="0" smtClean="0"/>
              <a:t>Our main challenge in my mind  has become  sustainability  and I believe that  that,  firstly, needs to be addressed through education.</a:t>
            </a:r>
          </a:p>
          <a:p>
            <a:endParaRPr lang="en-ZA" sz="1800" baseline="0" dirty="0" smtClean="0"/>
          </a:p>
          <a:p>
            <a:r>
              <a:rPr lang="en-ZA" sz="1800" baseline="0" dirty="0" smtClean="0"/>
              <a:t>Making cardiothoracic surgery part of everyday surgery in Africa through alternative education programs, will make our specialty relevant at all levels of healthcare and in doing so make us more relevant to our continents' political masters.</a:t>
            </a:r>
          </a:p>
          <a:p>
            <a:endParaRPr lang="en-ZA" sz="1800" baseline="0" dirty="0" smtClean="0"/>
          </a:p>
          <a:p>
            <a:r>
              <a:rPr lang="en-ZA" sz="1800" baseline="0" dirty="0" smtClean="0"/>
              <a:t>Secondly, we also have to actively  participate in the ongoing debate about the relationship between Medicine and Society in SA and Africa thereby addressing resource allocation to medicine in general and cardiothoracic surgery specifically.</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We are also sitting on a time bomb of ischemic heart disease with the WHO estimating that CAD</a:t>
            </a:r>
            <a:r>
              <a:rPr lang="en-ZA" sz="1800" baseline="0" dirty="0" smtClean="0"/>
              <a:t> will become the number one killer in our area by 2020.  For reference, HIV/AIDS is expected to go down to number 7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ZA" sz="1800" dirty="0" smtClean="0"/>
              <a:t>What</a:t>
            </a:r>
            <a:r>
              <a:rPr lang="en-ZA" sz="1800" baseline="0" dirty="0" smtClean="0"/>
              <a:t> should the African surgeon be like?</a:t>
            </a:r>
          </a:p>
          <a:p>
            <a:endParaRPr lang="en-ZA" sz="1800" baseline="0" dirty="0" smtClean="0"/>
          </a:p>
          <a:p>
            <a:r>
              <a:rPr lang="en-ZA" sz="1800" baseline="0" dirty="0" smtClean="0"/>
              <a:t>We should make the maximum impact at the lowest possible cost to as many people in a society as possible.</a:t>
            </a:r>
          </a:p>
          <a:p>
            <a:endParaRPr lang="en-ZA" sz="1800" baseline="0" dirty="0" smtClean="0"/>
          </a:p>
          <a:p>
            <a:r>
              <a:rPr lang="en-ZA" sz="1800" baseline="0" dirty="0" smtClean="0"/>
              <a:t> Our training in fields like intensive care and  insight into pulmonology, gastroenterology and cardiology give us the possibility of expanding our roles in African medicine. We must also remember that we are trained physicians as well.</a:t>
            </a:r>
          </a:p>
          <a:p>
            <a:endParaRPr lang="en-ZA" sz="1800" baseline="0" dirty="0" smtClean="0"/>
          </a:p>
          <a:p>
            <a:r>
              <a:rPr lang="en-ZA" sz="1800" baseline="0" dirty="0" smtClean="0"/>
              <a:t>Using surprisingly widely available diagnostic  equipment and tests, we must re-evaluate our dependence on pulmonologists and cardiologists and very expensive </a:t>
            </a:r>
            <a:r>
              <a:rPr lang="en-ZA" sz="1800" baseline="0" dirty="0" err="1" smtClean="0"/>
              <a:t>cathlabs</a:t>
            </a:r>
            <a:r>
              <a:rPr lang="en-ZA" sz="1800" baseline="0" dirty="0" smtClean="0"/>
              <a:t>. </a:t>
            </a:r>
          </a:p>
          <a:p>
            <a:endParaRPr lang="en-ZA" sz="1800" baseline="0" dirty="0" smtClean="0"/>
          </a:p>
          <a:p>
            <a:r>
              <a:rPr lang="en-ZA" sz="1800" baseline="0" dirty="0" smtClean="0"/>
              <a:t>Should people die or suffer tremendously while we can train a group of surgical specialists or retraining general surgeons to expand our impact on cardiothoracic disease in Africa using available technology maybe more creatively ? </a:t>
            </a:r>
          </a:p>
          <a:p>
            <a:endParaRPr lang="en-ZA" sz="1800" baseline="0" dirty="0" smtClean="0"/>
          </a:p>
          <a:p>
            <a:r>
              <a:rPr lang="en-ZA" sz="1800" baseline="0" dirty="0" smtClean="0"/>
              <a:t>I think this warrants serious debate.</a:t>
            </a:r>
          </a:p>
          <a:p>
            <a:endParaRPr lang="en-ZA" sz="1800" baseline="0" dirty="0" smtClean="0"/>
          </a:p>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What am</a:t>
            </a:r>
            <a:r>
              <a:rPr lang="en-ZA" sz="1800" baseline="0" dirty="0" smtClean="0"/>
              <a:t> I suggesting?</a:t>
            </a:r>
          </a:p>
          <a:p>
            <a:endParaRPr lang="en-ZA" sz="1800" baseline="0" dirty="0" smtClean="0"/>
          </a:p>
          <a:p>
            <a:r>
              <a:rPr lang="en-ZA" sz="1800" baseline="0" dirty="0" smtClean="0"/>
              <a:t>Start off with  training in  cardio pulmonary pathophysiology  and improve interpretation  and performance of diagnostic tests thereby improving clinical insight and judgement.</a:t>
            </a:r>
          </a:p>
          <a:p>
            <a:endParaRPr lang="en-ZA" sz="1800" baseline="0" dirty="0" smtClean="0"/>
          </a:p>
          <a:p>
            <a:r>
              <a:rPr lang="en-ZA" sz="1800" baseline="0" dirty="0" smtClean="0"/>
              <a:t>Where better to start than in general thoracic surgery?  </a:t>
            </a:r>
          </a:p>
          <a:p>
            <a:endParaRPr lang="en-ZA" sz="1800" baseline="0" dirty="0" smtClean="0"/>
          </a:p>
          <a:p>
            <a:endParaRPr lang="en-ZA" sz="1800" baseline="0" dirty="0" smtClean="0"/>
          </a:p>
          <a:p>
            <a:endParaRPr lang="en-ZA" sz="1800" baseline="0" dirty="0" smtClean="0"/>
          </a:p>
          <a:p>
            <a:endParaRPr lang="en-ZA" sz="1800" baseline="0" dirty="0" smtClean="0"/>
          </a:p>
          <a:p>
            <a:endParaRPr lang="en-ZA" sz="1800" baseline="0" dirty="0" smtClean="0"/>
          </a:p>
          <a:p>
            <a:r>
              <a:rPr lang="en-ZA" sz="1800" baseline="0" dirty="0" smtClean="0"/>
              <a:t>............</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ZA" sz="1800" dirty="0" smtClean="0"/>
              <a:t>To this end , We have made great progress in establishing</a:t>
            </a:r>
            <a:r>
              <a:rPr lang="en-ZA" sz="1800" baseline="0" dirty="0" smtClean="0"/>
              <a:t> an African School for Cardiothoracic Surgery.</a:t>
            </a:r>
          </a:p>
          <a:p>
            <a:endParaRPr lang="en-ZA" sz="1800" baseline="0" dirty="0" smtClean="0"/>
          </a:p>
          <a:p>
            <a:r>
              <a:rPr lang="en-ZA" sz="1800" baseline="0" dirty="0" smtClean="0"/>
              <a:t>We need to consolidate the experience gained in presenting the Annual </a:t>
            </a:r>
            <a:r>
              <a:rPr lang="en-ZA" sz="1800" baseline="0" dirty="0" err="1" smtClean="0"/>
              <a:t>Hannes</a:t>
            </a:r>
            <a:r>
              <a:rPr lang="en-ZA" sz="1800" baseline="0" dirty="0" smtClean="0"/>
              <a:t> Meyer National Registrar Symposium since 2004 (except 2009) that culminated in the wonderful privilege of having  an eight strong international panel sponsored  by the ICC of EACTS to present a scientific course as well as advanced surgical techniques in conjunction with the </a:t>
            </a:r>
            <a:r>
              <a:rPr lang="en-ZA" sz="1800" baseline="0" dirty="0" err="1" smtClean="0"/>
              <a:t>Hannes</a:t>
            </a:r>
            <a:r>
              <a:rPr lang="en-ZA" sz="1800" baseline="0" dirty="0" smtClean="0"/>
              <a:t> Meyer Symposium in 2010. This group   included three past presidents of EACTS and editors of the top internationals journals. The symposium was attended by delegates from eight African countries.</a:t>
            </a:r>
          </a:p>
          <a:p>
            <a:endParaRPr lang="en-ZA" sz="1800" baseline="0" dirty="0" smtClean="0"/>
          </a:p>
          <a:p>
            <a:r>
              <a:rPr lang="en-ZA" sz="1800" baseline="0" dirty="0" smtClean="0"/>
              <a:t>The  Educational role of </a:t>
            </a:r>
            <a:r>
              <a:rPr lang="en-ZA" sz="1800" baseline="0" dirty="0" err="1" smtClean="0"/>
              <a:t>CTSnet</a:t>
            </a:r>
            <a:r>
              <a:rPr lang="en-ZA" sz="1800" baseline="0" dirty="0" smtClean="0"/>
              <a:t> in Africa, which is now my responsibility , should not be underestimated. </a:t>
            </a:r>
          </a:p>
          <a:p>
            <a:endParaRPr lang="en-ZA" sz="1800" baseline="0" dirty="0" smtClean="0"/>
          </a:p>
          <a:p>
            <a:r>
              <a:rPr lang="en-ZA" sz="1800" baseline="0" dirty="0" smtClean="0"/>
              <a:t>Our involvement in Ethiopia, Tanzania, Kenya, Uganda and especially Ghana is coming to fruition as well and they , as well as provinces in SA without </a:t>
            </a:r>
          </a:p>
          <a:p>
            <a:endParaRPr lang="en-ZA" sz="1800" baseline="0" dirty="0" smtClean="0"/>
          </a:p>
          <a:p>
            <a:r>
              <a:rPr lang="en-ZA" sz="1800" baseline="0" dirty="0" smtClean="0"/>
              <a:t>The curriculum should address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What about SA, the  driving force</a:t>
            </a:r>
            <a:r>
              <a:rPr lang="en-ZA" sz="1800" baseline="0" dirty="0" smtClean="0"/>
              <a:t> in CTS in Sub Saharan Africa. </a:t>
            </a:r>
          </a:p>
          <a:p>
            <a:endParaRPr lang="en-ZA" sz="1800" baseline="0" dirty="0" smtClean="0"/>
          </a:p>
          <a:p>
            <a:r>
              <a:rPr lang="en-ZA" sz="1800" baseline="0" dirty="0" smtClean="0"/>
              <a:t>We are the only country that has the knowledge, technology and skills base to act as the springboard for the development of Cardiothoracic surgery in Africa.</a:t>
            </a:r>
          </a:p>
          <a:p>
            <a:endParaRPr lang="en-ZA" sz="1800" baseline="0" dirty="0" smtClean="0"/>
          </a:p>
          <a:p>
            <a:r>
              <a:rPr lang="en-ZA" sz="1800" baseline="0" dirty="0" smtClean="0"/>
              <a:t>Well, We have problems. Look at the role players?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ZA" sz="1800" dirty="0" smtClean="0"/>
              <a:t>We</a:t>
            </a:r>
            <a:r>
              <a:rPr lang="en-ZA" sz="1800" baseline="0" dirty="0" smtClean="0"/>
              <a:t> have doubled our mortality</a:t>
            </a:r>
            <a:r>
              <a:rPr lang="en-ZA" sz="1800" dirty="0" smtClean="0"/>
              <a:t>!</a:t>
            </a:r>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080C9A-8418-4574-B2CA-92456C849E05}" type="slidenum">
              <a:rPr lang="en-ZA" smtClean="0"/>
              <a:pPr/>
              <a:t>44</a:t>
            </a:fld>
            <a:endParaRPr lang="en-ZA"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Half the population in the FS dies by</a:t>
            </a:r>
            <a:r>
              <a:rPr lang="en-ZA" sz="1800" baseline="0" dirty="0" smtClean="0"/>
              <a:t> the 40 -44 year old age bracket.</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Not all of us are dying.</a:t>
            </a:r>
          </a:p>
          <a:p>
            <a:endParaRPr lang="en-ZA" sz="1800" baseline="0" dirty="0" smtClean="0"/>
          </a:p>
          <a:p>
            <a:r>
              <a:rPr lang="en-ZA" sz="1800" dirty="0" smtClean="0"/>
              <a:t>DALY’s (Disability adjusted life years) reflect</a:t>
            </a:r>
            <a:r>
              <a:rPr lang="en-ZA" sz="1800" baseline="0" dirty="0" smtClean="0"/>
              <a:t> years lost due to disability and </a:t>
            </a:r>
            <a:r>
              <a:rPr lang="en-ZA" sz="1800" dirty="0" smtClean="0"/>
              <a:t>more accurately depicts the effect of disease on quality of life and  also the impact of disease on the poverty cycle.</a:t>
            </a:r>
          </a:p>
          <a:p>
            <a:endParaRPr lang="en-ZA" sz="1800" dirty="0" smtClean="0"/>
          </a:p>
          <a:p>
            <a:r>
              <a:rPr lang="en-ZA" sz="1800" dirty="0" smtClean="0"/>
              <a:t>What are the</a:t>
            </a:r>
            <a:r>
              <a:rPr lang="en-ZA" sz="1800" baseline="0" dirty="0" smtClean="0"/>
              <a:t> quadrants?  HIV/TB, Non HIV/TB infection and maternal , perinatal problems, non- communicable diseases........ And lastly neuropsychiatric and unintentional and intentional injuries.</a:t>
            </a:r>
          </a:p>
          <a:p>
            <a:endParaRPr lang="en-ZA" sz="1800" baseline="0" dirty="0" smtClean="0"/>
          </a:p>
          <a:p>
            <a:r>
              <a:rPr lang="en-ZA" sz="1800" baseline="0" dirty="0" smtClean="0"/>
              <a:t>Note that 60 percent are socio-economic and social behaviour linked.</a:t>
            </a:r>
          </a:p>
          <a:p>
            <a:endParaRPr lang="en-ZA" sz="1800" baseline="0" dirty="0" smtClean="0"/>
          </a:p>
          <a:p>
            <a:r>
              <a:rPr lang="en-ZA" sz="1800" baseline="0" dirty="0" smtClean="0"/>
              <a:t>............................</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This is a summary of </a:t>
            </a:r>
            <a:r>
              <a:rPr lang="en-ZA" sz="1800" baseline="0" dirty="0" smtClean="0"/>
              <a:t>  the South Africa Series  published in The Lancet by a panel of  recognised South African academics.</a:t>
            </a:r>
          </a:p>
          <a:p>
            <a:endParaRPr lang="en-ZA" sz="1800" baseline="0" dirty="0" smtClean="0"/>
          </a:p>
          <a:p>
            <a:r>
              <a:rPr lang="en-ZA" sz="1800" baseline="0" dirty="0" smtClean="0"/>
              <a:t>4 key messages are presented.</a:t>
            </a:r>
          </a:p>
          <a:p>
            <a:endParaRPr lang="en-ZA" sz="1800" baseline="0" dirty="0" smtClean="0"/>
          </a:p>
          <a:p>
            <a:r>
              <a:rPr lang="en-ZA" sz="1800" baseline="0" dirty="0" smtClean="0"/>
              <a:t>...........</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How do we get better?</a:t>
            </a:r>
          </a:p>
          <a:p>
            <a:endParaRPr lang="en-ZA" sz="1800" dirty="0" smtClean="0"/>
          </a:p>
          <a:p>
            <a:r>
              <a:rPr lang="en-ZA" sz="1800" dirty="0" smtClean="0"/>
              <a:t>We need some point of departure.</a:t>
            </a:r>
          </a:p>
          <a:p>
            <a:endParaRPr lang="en-ZA" sz="1800" dirty="0" smtClean="0"/>
          </a:p>
          <a:p>
            <a:r>
              <a:rPr lang="en-ZA" sz="1800" dirty="0" smtClean="0"/>
              <a:t>How about the constitution?</a:t>
            </a:r>
          </a:p>
          <a:p>
            <a:endParaRPr lang="en-ZA" sz="1800" dirty="0" smtClean="0"/>
          </a:p>
          <a:p>
            <a:endParaRPr lang="en-ZA" sz="1800" dirty="0" smtClean="0"/>
          </a:p>
          <a:p>
            <a:r>
              <a:rPr lang="en-ZA" sz="1800" dirty="0" smtClean="0"/>
              <a:t>....................</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ZA" sz="1800" dirty="0" smtClean="0"/>
              <a:t>Contrary to every reasonable</a:t>
            </a:r>
            <a:r>
              <a:rPr lang="en-ZA" sz="1800" baseline="0" dirty="0" smtClean="0"/>
              <a:t> expectation, we are doing very little about it. We do not have a clear or co-ordinated program to address this expected epidemic and tend to regard CAD disease as expensive, confined to Caucasians in the industrialised world . We are ignoring alarming statistics about incidences of adult obesity, diabetes and endemic hypertension in our black  population and a rising incidence of Coronary artery interventions and incidents in our indigenous population.</a:t>
            </a:r>
          </a:p>
          <a:p>
            <a:endParaRPr lang="en-ZA" sz="1800" baseline="0" dirty="0" smtClean="0"/>
          </a:p>
          <a:p>
            <a:r>
              <a:rPr lang="en-ZA" sz="1800" baseline="0" dirty="0" smtClean="0"/>
              <a:t>Outside of South Africa , with 44 units, very few units (about seven) perform low volumes of basic cardiac surgery.</a:t>
            </a:r>
          </a:p>
          <a:p>
            <a:endParaRPr lang="en-ZA" sz="1800" baseline="0" dirty="0" smtClean="0"/>
          </a:p>
          <a:p>
            <a:r>
              <a:rPr lang="en-ZA" sz="1800" baseline="0" dirty="0" smtClean="0"/>
              <a:t>Our own units are under severe threat in all academic institutions and about 70% of  cardiac procedures are performed in the private sector.</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Everything starts with planning.</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We conducted a study to try and get a handle on required “ideal” spending on one quadrant of our burden of disease, that of non - communicable disease,</a:t>
            </a:r>
            <a:r>
              <a:rPr lang="en-ZA" sz="1800" baseline="0" dirty="0" smtClean="0"/>
              <a:t> </a:t>
            </a:r>
            <a:r>
              <a:rPr lang="en-ZA" sz="1800" dirty="0" smtClean="0"/>
              <a:t> </a:t>
            </a:r>
          </a:p>
          <a:p>
            <a:endParaRPr lang="en-ZA" sz="1800" dirty="0" smtClean="0"/>
          </a:p>
          <a:p>
            <a:r>
              <a:rPr lang="en-ZA" sz="1800" dirty="0" smtClean="0"/>
              <a:t>We used 2.9 million people in the FS and 1,333 million lives managed by Medscheme and reflected them in the tables as percentages of population by age group and gender.</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We then superimposed</a:t>
            </a:r>
            <a:r>
              <a:rPr lang="en-ZA" sz="1800" baseline="0" dirty="0" smtClean="0"/>
              <a:t> hospitalisation utilisation data from Medscheme  on the Free State population in order to get in indication of what hospitalisation requirements could be in an ideal world.</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The</a:t>
            </a:r>
            <a:r>
              <a:rPr lang="en-ZA" sz="1800" baseline="0" dirty="0" smtClean="0"/>
              <a:t> Medscheme population figures does not reflect hospitalisation required for the other quadrants, noticeably HIV/TB. So you can imagine what the actual total shortfall in hospital services are.</a:t>
            </a:r>
          </a:p>
          <a:p>
            <a:endParaRPr lang="en-ZA" sz="1800" baseline="0" dirty="0" smtClean="0"/>
          </a:p>
          <a:p>
            <a:r>
              <a:rPr lang="en-ZA" sz="1800" baseline="0" dirty="0" smtClean="0"/>
              <a:t>We suggested ring fencing of budgets  as a principle for health care planning and emphasised the per capita budget models based on burden of disease.</a:t>
            </a:r>
          </a:p>
          <a:p>
            <a:endParaRPr lang="en-ZA" sz="1800" baseline="0" dirty="0" smtClean="0"/>
          </a:p>
          <a:p>
            <a:r>
              <a:rPr lang="en-ZA" sz="1800" baseline="0" dirty="0" smtClean="0"/>
              <a:t>This study is now an ongoing project with a PhD student.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Hospitals cannot</a:t>
            </a:r>
            <a:r>
              <a:rPr lang="en-ZA" sz="1800" baseline="0" dirty="0" smtClean="0"/>
              <a:t> be funded by rule of thumb, but actual efficiencies and cost can only be calculated analysing the case mix. This also determines the staff and technology requirements and that determines the final cost to society.</a:t>
            </a:r>
          </a:p>
          <a:p>
            <a:endParaRPr lang="en-ZA" sz="1800" baseline="0" dirty="0" smtClean="0"/>
          </a:p>
          <a:p>
            <a:r>
              <a:rPr lang="en-ZA" sz="1800" baseline="0" dirty="0" smtClean="0"/>
              <a:t>The implication is that difficult cases with co-morbidities and complications are treated in high end institutions that require specialised equipment and staff, are expensive but is actually efficient and the cheapest option for society.</a:t>
            </a:r>
          </a:p>
          <a:p>
            <a:endParaRPr lang="en-ZA" sz="1800" baseline="0" dirty="0" smtClean="0"/>
          </a:p>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What is more worrying</a:t>
            </a:r>
            <a:r>
              <a:rPr lang="en-ZA" sz="1800" baseline="0" dirty="0" smtClean="0"/>
              <a:t> for me than most other things is the way that we compile a service package. This is basically the package of services that you can expect to  receive from the public healthcare system. It also determines the cost of the system.</a:t>
            </a:r>
          </a:p>
          <a:p>
            <a:endParaRPr lang="en-ZA" sz="1800" baseline="0" dirty="0" smtClean="0"/>
          </a:p>
          <a:p>
            <a:r>
              <a:rPr lang="en-ZA" sz="1800" baseline="0" dirty="0" smtClean="0"/>
              <a:t>A sensible approach would be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If we do not need health professionals to determine the quality and quantity of service delivery to the population and do not want to involve them in this process, we can get rid of them,</a:t>
            </a:r>
            <a:r>
              <a:rPr lang="en-ZA" sz="1800" baseline="0" dirty="0" smtClean="0"/>
              <a:t> but then the political leaders making that decision must  accept responsibility for the clinical outcomes and life expectancies of their fellow citizens.</a:t>
            </a:r>
          </a:p>
          <a:p>
            <a:endParaRPr lang="en-ZA" sz="1800" baseline="0" dirty="0" smtClean="0"/>
          </a:p>
          <a:p>
            <a:r>
              <a:rPr lang="en-ZA" sz="1800" baseline="0" dirty="0" smtClean="0"/>
              <a:t>We surely cannot expect to impose the same medical legal principles on professionals working in unsafe hospitals, who have complained and made authorities aware of these conditions than upon those working in functional institutions. Either fix the institutions or indemnify medical personnel working in these conditions and defend the decision publicly.</a:t>
            </a:r>
          </a:p>
          <a:p>
            <a:endParaRPr lang="en-ZA" sz="1800" baseline="0" dirty="0" smtClean="0"/>
          </a:p>
          <a:p>
            <a:r>
              <a:rPr lang="en-ZA" sz="1800" baseline="0" dirty="0" smtClean="0"/>
              <a:t>Rationing happens in all healthcare systems. But as a society we must guide medical practitioners.</a:t>
            </a:r>
          </a:p>
          <a:p>
            <a:endParaRPr lang="en-ZA" sz="1800" baseline="0" dirty="0" smtClean="0"/>
          </a:p>
          <a:p>
            <a:r>
              <a:rPr lang="en-ZA" sz="1800" baseline="0" dirty="0" smtClean="0"/>
              <a:t>Why do I have to choose the three out of four patients that cannot have a lifesaving operation and will have to die on my own while the system pretends to deliver treatment to all ? </a:t>
            </a:r>
          </a:p>
          <a:p>
            <a:endParaRPr lang="en-ZA" sz="1800" baseline="0" dirty="0" smtClean="0"/>
          </a:p>
          <a:p>
            <a:r>
              <a:rPr lang="en-ZA" sz="1800" baseline="0" dirty="0" smtClean="0"/>
              <a:t>Developing a service package with guidelines in the public domain will go a long way towards addressing this issue.</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It is also about  time that  we have to admit that things are simply not the same.</a:t>
            </a:r>
            <a:r>
              <a:rPr lang="en-ZA" sz="1800" baseline="0" dirty="0" smtClean="0"/>
              <a:t> Standards are deteriorating and training outcomes are or will be affected. </a:t>
            </a:r>
          </a:p>
          <a:p>
            <a:endParaRPr lang="en-ZA" sz="1800" baseline="0" dirty="0" smtClean="0"/>
          </a:p>
          <a:p>
            <a:r>
              <a:rPr lang="en-ZA" sz="1800" baseline="0" dirty="0" smtClean="0"/>
              <a:t>Why are these institutions not in the forefront of a public debate and insisting to maintain training and qualification standards.</a:t>
            </a:r>
          </a:p>
          <a:p>
            <a:endParaRPr lang="en-ZA" sz="1800" baseline="0" dirty="0" smtClean="0"/>
          </a:p>
          <a:p>
            <a:r>
              <a:rPr lang="en-ZA" sz="1800" baseline="0" dirty="0" smtClean="0"/>
              <a:t> Or has someone changed the standards and outcome requirements without telling me or for that case each other?</a:t>
            </a:r>
          </a:p>
          <a:p>
            <a:endParaRPr lang="en-ZA" sz="1800" baseline="0" dirty="0" smtClean="0"/>
          </a:p>
          <a:p>
            <a:r>
              <a:rPr lang="en-ZA" sz="1800" baseline="0" dirty="0" smtClean="0"/>
              <a:t>How come that no training program or training institution  has been  closed  and that provincial authorities just ignore HPCSA accreditation teams and their  suggestions and requirements for training platforms?</a:t>
            </a:r>
          </a:p>
          <a:p>
            <a:endParaRPr lang="en-ZA" sz="1800" baseline="0" dirty="0" smtClean="0"/>
          </a:p>
          <a:p>
            <a:r>
              <a:rPr lang="en-ZA" sz="1800" baseline="0" dirty="0" smtClean="0"/>
              <a:t>The HPCSA term ended in 2008. Why has a new board not been appointed?</a:t>
            </a:r>
          </a:p>
          <a:p>
            <a:endParaRPr lang="en-ZA" sz="1800" baseline="0" dirty="0" smtClean="0"/>
          </a:p>
          <a:p>
            <a:endParaRPr lang="en-ZA" sz="1800" baseline="0" dirty="0" smtClean="0"/>
          </a:p>
          <a:p>
            <a:endParaRPr lang="en-ZA" sz="1800" baseline="0" dirty="0" smtClean="0"/>
          </a:p>
          <a:p>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And what about the longsuffering</a:t>
            </a:r>
            <a:r>
              <a:rPr lang="en-ZA" sz="1800" baseline="0" dirty="0" smtClean="0"/>
              <a:t> , destitute and severely ill patient with treatable disease?</a:t>
            </a:r>
          </a:p>
          <a:p>
            <a:endParaRPr lang="en-ZA" sz="1800" baseline="0" dirty="0" smtClean="0"/>
          </a:p>
          <a:p>
            <a:r>
              <a:rPr lang="en-ZA" sz="1800" baseline="0" dirty="0" smtClean="0"/>
              <a:t>  Is their someone out there that will actively take up his cause?</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This is a slide that I</a:t>
            </a:r>
            <a:r>
              <a:rPr lang="en-ZA" sz="1800" baseline="0" dirty="0" smtClean="0"/>
              <a:t> prepared in</a:t>
            </a:r>
            <a:r>
              <a:rPr lang="en-ZA" sz="1800" dirty="0" smtClean="0"/>
              <a:t> 2003 for the interview for my present position, in which I alluded to the interplay between sustainability and academic excellence.</a:t>
            </a:r>
          </a:p>
          <a:p>
            <a:r>
              <a:rPr lang="en-ZA" sz="1800" dirty="0" smtClean="0"/>
              <a:t>Addressing</a:t>
            </a:r>
            <a:r>
              <a:rPr lang="en-ZA" sz="1800" baseline="0" dirty="0" smtClean="0"/>
              <a:t> leadership, I emphasised the importance of research and international recognition and participation as a pre-requisite for academic excellence.</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What we have to do in cardiothoracic surgery is obvious</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 think there are two answers.</a:t>
            </a:r>
          </a:p>
          <a:p>
            <a:endParaRPr lang="en-ZA" sz="1800" dirty="0" smtClean="0"/>
          </a:p>
          <a:p>
            <a:r>
              <a:rPr lang="en-ZA" sz="1800" dirty="0" smtClean="0"/>
              <a:t>No one or everyone. </a:t>
            </a:r>
          </a:p>
          <a:p>
            <a:endParaRPr lang="en-ZA" sz="1800" dirty="0" smtClean="0"/>
          </a:p>
          <a:p>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Where to now? </a:t>
            </a:r>
          </a:p>
          <a:p>
            <a:endParaRPr lang="en-ZA" sz="1800" dirty="0" smtClean="0"/>
          </a:p>
          <a:p>
            <a:r>
              <a:rPr lang="en-ZA" sz="1800" dirty="0" smtClean="0"/>
              <a:t>The</a:t>
            </a:r>
            <a:r>
              <a:rPr lang="en-ZA" sz="1800" baseline="0" dirty="0" smtClean="0"/>
              <a:t>  people who make decisions that affect healthcare service delivery and  outcomes ,  the  quality of training platforms and research , in a word,  the future of South African medicine,  firstly need rules and boundaries.</a:t>
            </a:r>
          </a:p>
          <a:p>
            <a:endParaRPr lang="en-ZA" sz="1800" baseline="0" dirty="0" smtClean="0"/>
          </a:p>
          <a:p>
            <a:r>
              <a:rPr lang="en-ZA" sz="1800" baseline="0" dirty="0" smtClean="0"/>
              <a:t>.........</a:t>
            </a:r>
          </a:p>
          <a:p>
            <a:r>
              <a:rPr lang="en-ZA" sz="1800" baseline="0" dirty="0" smtClean="0"/>
              <a:t>Secondly, maybe government should develop health policy in the public domain and then outsource healthcare delivery to people who can actually deliver including thousands of experts  employed but ignored by  the state at present.</a:t>
            </a:r>
          </a:p>
          <a:p>
            <a:endParaRPr lang="en-ZA" sz="1800" baseline="0" dirty="0" smtClean="0"/>
          </a:p>
          <a:p>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So, what have I learnt in</a:t>
            </a:r>
            <a:r>
              <a:rPr lang="en-ZA" sz="1800" baseline="0" dirty="0" smtClean="0"/>
              <a:t> this process. </a:t>
            </a:r>
          </a:p>
          <a:p>
            <a:endParaRPr lang="en-ZA" sz="1800" baseline="0" dirty="0" smtClean="0"/>
          </a:p>
          <a:p>
            <a:r>
              <a:rPr lang="en-ZA" sz="1800" baseline="0" dirty="0" smtClean="0"/>
              <a:t>I think I can suggest a few simple rules or principles for the design and management of a very complex system like public health care.</a:t>
            </a:r>
          </a:p>
          <a:p>
            <a:endParaRPr lang="en-ZA" sz="1800" baseline="0" dirty="0" smtClean="0"/>
          </a:p>
          <a:p>
            <a:r>
              <a:rPr lang="en-ZA" sz="1800" baseline="0" dirty="0" smtClean="0"/>
              <a:t>They are honesty, integrity, ability and transparency. </a:t>
            </a:r>
          </a:p>
          <a:p>
            <a:endParaRPr lang="en-ZA" sz="1800" baseline="0" dirty="0" smtClean="0"/>
          </a:p>
          <a:p>
            <a:r>
              <a:rPr lang="en-ZA" sz="1800" baseline="0" dirty="0" smtClean="0"/>
              <a:t>It starts with a legal and statutory framework as described in our wonderful constitution and the Health Act.............................</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What are our chances?</a:t>
            </a:r>
          </a:p>
          <a:p>
            <a:endParaRPr lang="en-ZA" sz="1800" dirty="0" smtClean="0"/>
          </a:p>
          <a:p>
            <a:r>
              <a:rPr lang="en-ZA" sz="1800" dirty="0" smtClean="0"/>
              <a:t>These</a:t>
            </a:r>
            <a:r>
              <a:rPr lang="en-ZA" sz="1800" baseline="0" dirty="0" smtClean="0"/>
              <a:t> equations developed by the National War College of the USA, </a:t>
            </a:r>
            <a:r>
              <a:rPr lang="en-ZA" sz="1800" dirty="0" smtClean="0"/>
              <a:t> shows the relationship between two  adversarial countries and  tries to demonstrate the relative deterrence</a:t>
            </a:r>
            <a:r>
              <a:rPr lang="en-ZA" sz="1800" baseline="0" dirty="0" smtClean="0"/>
              <a:t> factor of each. If deterrence breaks down and the formula becomes chaotic, eminent war is possible.</a:t>
            </a:r>
          </a:p>
          <a:p>
            <a:endParaRPr lang="en-ZA" sz="1800" baseline="0" dirty="0" smtClean="0"/>
          </a:p>
          <a:p>
            <a:r>
              <a:rPr lang="en-ZA" sz="1800" baseline="0" dirty="0" smtClean="0"/>
              <a:t>More importantly, although it allows for the fact that deterrence is a function of capability and will, it demonstrates that the control parameter is a (W)  will, and maybe that is an important message to us.</a:t>
            </a:r>
          </a:p>
          <a:p>
            <a:endParaRPr lang="en-ZA" sz="1800" baseline="0" dirty="0" smtClean="0"/>
          </a:p>
        </p:txBody>
      </p:sp>
      <p:sp>
        <p:nvSpPr>
          <p:cNvPr id="4" name="Slide Number Placeholder 3"/>
          <p:cNvSpPr>
            <a:spLocks noGrp="1"/>
          </p:cNvSpPr>
          <p:nvPr>
            <p:ph type="sldNum" sz="quarter" idx="10"/>
          </p:nvPr>
        </p:nvSpPr>
        <p:spPr/>
        <p:txBody>
          <a:bodyPr/>
          <a:lstStyle/>
          <a:p>
            <a:fld id="{0DFFFC62-B9D0-4606-B043-34D4DE15AC89}"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 want to remind you</a:t>
            </a:r>
            <a:r>
              <a:rPr lang="en-ZA" sz="1800" baseline="0" dirty="0" smtClean="0"/>
              <a:t> that no government department or groups of  health experts or universities  have transformed healthcare in South Africa like TAC and  </a:t>
            </a:r>
            <a:r>
              <a:rPr lang="en-ZA" sz="1800" baseline="0" dirty="0" err="1" smtClean="0"/>
              <a:t>Sachje</a:t>
            </a:r>
            <a:r>
              <a:rPr lang="en-ZA" sz="1800" baseline="0" dirty="0" smtClean="0"/>
              <a:t> </a:t>
            </a:r>
            <a:r>
              <a:rPr lang="en-ZA" sz="1800" baseline="0" dirty="0" err="1" smtClean="0"/>
              <a:t>Achmat</a:t>
            </a:r>
            <a:r>
              <a:rPr lang="en-ZA" sz="1800" baseline="0" dirty="0" smtClean="0"/>
              <a:t> , now a member of the Board of the UFS. </a:t>
            </a:r>
          </a:p>
          <a:p>
            <a:endParaRPr lang="en-ZA" sz="1800" baseline="0" dirty="0" smtClean="0"/>
          </a:p>
          <a:p>
            <a:r>
              <a:rPr lang="en-ZA" sz="1800" baseline="0" dirty="0" smtClean="0"/>
              <a:t>Maybe he was just a bit more committed than anyone else and had an absolute will to succeed.</a:t>
            </a:r>
          </a:p>
          <a:p>
            <a:endParaRPr lang="en-ZA" sz="1800" baseline="0" dirty="0" smtClean="0"/>
          </a:p>
          <a:p>
            <a:r>
              <a:rPr lang="en-ZA" sz="1800" baseline="0" dirty="0" smtClean="0"/>
              <a:t>It is time that we all have to accept our responsibilities  at all levels in this institution and act decisively on matters that will determine the quality and quantity of medical care for this and future generations in South Africa and Africa. Time is running out.</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67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dirty="0" smtClean="0"/>
              <a:t>In order to have a viable clinical service</a:t>
            </a:r>
            <a:r>
              <a:rPr lang="en-ZA" sz="1800" baseline="0" dirty="0" smtClean="0"/>
              <a:t> delivery and </a:t>
            </a:r>
            <a:r>
              <a:rPr lang="en-ZA" sz="1800" dirty="0" smtClean="0"/>
              <a:t> training program in surgery, case volumes is</a:t>
            </a:r>
            <a:r>
              <a:rPr lang="en-ZA" sz="1800" baseline="0" dirty="0" smtClean="0"/>
              <a:t>  an absolute </a:t>
            </a:r>
            <a:r>
              <a:rPr lang="en-ZA" sz="1800" dirty="0" smtClean="0"/>
              <a:t> requirement.</a:t>
            </a:r>
            <a:r>
              <a:rPr lang="en-ZA" sz="1800" baseline="0" dirty="0" smtClean="0"/>
              <a:t> </a:t>
            </a:r>
          </a:p>
          <a:p>
            <a:endParaRPr lang="en-ZA" sz="1800" baseline="0" dirty="0" smtClean="0"/>
          </a:p>
          <a:p>
            <a:r>
              <a:rPr lang="en-ZA" sz="1800" baseline="0" dirty="0" smtClean="0"/>
              <a:t>After initial growth with the aim of establishing our unit as a medium size quality training facility , aiming at about 800 adult cardiac cases, 200 paediatric cardiac cases and revitalising our thoracic program with the intention of performing over 500 thoracic procedures, we were confronted with the stringency measures imposed upon us by the FS Department of Health. </a:t>
            </a:r>
          </a:p>
          <a:p>
            <a:endParaRPr lang="en-ZA" sz="1800" baseline="0" dirty="0" smtClean="0"/>
          </a:p>
          <a:p>
            <a:r>
              <a:rPr lang="en-ZA" sz="1800" baseline="0" dirty="0" smtClean="0"/>
              <a:t>As is demonstrated, our service delivery  programs are now severely threatened by this situation and we are delusional if we do not admit that  our training and research ability is being undermined.</a:t>
            </a:r>
            <a:endParaRPr lang="en-US" sz="1800" dirty="0"/>
          </a:p>
        </p:txBody>
      </p:sp>
      <p:sp>
        <p:nvSpPr>
          <p:cNvPr id="4" name="Slide Number Placeholder 3"/>
          <p:cNvSpPr>
            <a:spLocks noGrp="1"/>
          </p:cNvSpPr>
          <p:nvPr>
            <p:ph type="sldNum" sz="quarter" idx="10"/>
          </p:nvPr>
        </p:nvSpPr>
        <p:spPr/>
        <p:txBody>
          <a:bodyPr/>
          <a:lstStyle/>
          <a:p>
            <a:fld id="{3C857872-5E9E-4AE7-A57C-F998038ADE0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FFFC62-B9D0-4606-B043-34D4DE15AC8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sz="1800" baseline="0" dirty="0" smtClean="0"/>
              <a:t>To address the practice and development of Cardiothoracic Surgery in SA and Africa , we identified three research domains.</a:t>
            </a:r>
          </a:p>
          <a:p>
            <a:endParaRPr lang="en-ZA" sz="1800" baseline="0" dirty="0" smtClean="0"/>
          </a:p>
          <a:p>
            <a:r>
              <a:rPr lang="en-ZA" sz="1800" baseline="0" dirty="0" smtClean="0"/>
              <a:t>In performing clinical research and audits, we identify  research questions. This is followed by   clinical data analyses or taken to the laboratory in order to seek answers to a clinical uncertainty. </a:t>
            </a:r>
          </a:p>
          <a:p>
            <a:endParaRPr lang="en-ZA" sz="1800" baseline="0" dirty="0" smtClean="0"/>
          </a:p>
          <a:p>
            <a:r>
              <a:rPr lang="en-ZA" sz="1800" baseline="0" dirty="0" smtClean="0"/>
              <a:t>In order to ensure overall sustainability, our research is intentionally translational  and focus on issues that will influence practice, confirming appropriateness of our activities and treatments with the view of improving cost effectiveness in the wider sense. </a:t>
            </a:r>
          </a:p>
          <a:p>
            <a:endParaRPr lang="en-ZA" sz="1800" baseline="0" dirty="0" smtClean="0"/>
          </a:p>
          <a:p>
            <a:r>
              <a:rPr lang="en-ZA" sz="1800" baseline="0" dirty="0" smtClean="0"/>
              <a:t>This might also imply that we address the poverty cycle. </a:t>
            </a:r>
            <a:endParaRPr lang="en-US" sz="1800" dirty="0"/>
          </a:p>
        </p:txBody>
      </p:sp>
      <p:sp>
        <p:nvSpPr>
          <p:cNvPr id="4" name="Slide Number Placeholder 3"/>
          <p:cNvSpPr>
            <a:spLocks noGrp="1"/>
          </p:cNvSpPr>
          <p:nvPr>
            <p:ph type="sldNum" sz="quarter" idx="10"/>
          </p:nvPr>
        </p:nvSpPr>
        <p:spPr/>
        <p:txBody>
          <a:bodyPr/>
          <a:lstStyle/>
          <a:p>
            <a:fld id="{0DFFFC62-B9D0-4606-B043-34D4DE15AC8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7F53D1F6-A854-4BB4-9FA3-E1C83CBB7C03}"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47067"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3" y="1600200"/>
            <a:ext cx="4047067"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9"/>
            <a:ext cx="4047067"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39733" y="3938589"/>
            <a:ext cx="4047067"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28EA429-F395-4024-B717-8A5BE7285EB1}" type="slidenum">
              <a:rPr lang="en-US"/>
              <a:pPr>
                <a:defRPr/>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243638"/>
            <a:ext cx="2133600" cy="457200"/>
          </a:xfrm>
        </p:spPr>
        <p:txBody>
          <a:bodyPr/>
          <a:lstStyle>
            <a:lvl1pPr>
              <a:defRPr smtClean="0"/>
            </a:lvl1pPr>
          </a:lstStyle>
          <a:p>
            <a:pPr>
              <a:defRPr/>
            </a:pPr>
            <a:fld id="{E89AA5C7-3540-4552-8B12-775541A701E7}"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53D1F6-A854-4BB4-9FA3-E1C83CBB7C03}"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F53D1F6-A854-4BB4-9FA3-E1C83CBB7C03}"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6764260-839C-429B-82F6-D99DD7A9A116}" type="datetimeFigureOut">
              <a:rPr lang="en-US" smtClean="0"/>
              <a:pPr/>
              <a:t>4/28/2010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A6764260-839C-429B-82F6-D99DD7A9A116}" type="datetimeFigureOut">
              <a:rPr lang="en-US" smtClean="0"/>
              <a:pPr/>
              <a:t>4/28/2010</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7F53D1F6-A854-4BB4-9FA3-E1C83CBB7C03}"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6764260-839C-429B-82F6-D99DD7A9A116}" type="datetimeFigureOut">
              <a:rPr lang="en-US" smtClean="0"/>
              <a:pPr/>
              <a:t>4/28/2010</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F53D1F6-A854-4BB4-9FA3-E1C83CBB7C0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ransition/>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emf"/><Relationship Id="rId5" Type="http://schemas.openxmlformats.org/officeDocument/2006/relationships/image" Target="../media/image6.png"/><Relationship Id="rId10" Type="http://schemas.openxmlformats.org/officeDocument/2006/relationships/image" Target="../media/image11.emf"/><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NUL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wmf"/></Relationships>
</file>

<file path=ppt/slides/_rels/slide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www.heartcarecentre.co.nz/core/files/u1/heartvalvesurgery_clip_image006_0001.jpg" TargetMode="External"/><Relationship Id="rId5" Type="http://schemas.openxmlformats.org/officeDocument/2006/relationships/image" Target="../media/image31.jpe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Excel_97-2003_Worksheet2.xls"/></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Microsoft_Office_Excel_97-2003_Worksheet3.xls"/></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png"/><Relationship Id="rId12" Type="http://schemas.openxmlformats.org/officeDocument/2006/relationships/image" Target="../media/image44.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jpeg"/><Relationship Id="rId5" Type="http://schemas.openxmlformats.org/officeDocument/2006/relationships/image" Target="../media/image3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5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chart" Target="../charts/chart6.xml"/></Relationships>
</file>

<file path=ppt/slides/_rels/slide5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Cardiothoracic Surgery – Complex Simplicity or Simple Complexity?</a:t>
            </a:r>
            <a:endParaRPr lang="en-US" dirty="0"/>
          </a:p>
        </p:txBody>
      </p:sp>
      <p:sp>
        <p:nvSpPr>
          <p:cNvPr id="3" name="Subtitle 2"/>
          <p:cNvSpPr>
            <a:spLocks noGrp="1"/>
          </p:cNvSpPr>
          <p:nvPr>
            <p:ph type="subTitle" idx="1"/>
          </p:nvPr>
        </p:nvSpPr>
        <p:spPr/>
        <p:txBody>
          <a:bodyPr>
            <a:normAutofit lnSpcReduction="10000"/>
          </a:bodyPr>
          <a:lstStyle/>
          <a:p>
            <a:r>
              <a:rPr lang="en-US" dirty="0" smtClean="0"/>
              <a:t>Prof F E Smit</a:t>
            </a:r>
          </a:p>
          <a:p>
            <a:r>
              <a:rPr lang="en-US" dirty="0" smtClean="0"/>
              <a:t>Department of Cardiothoracic Surgery</a:t>
            </a:r>
          </a:p>
          <a:p>
            <a:r>
              <a:rPr lang="en-US" dirty="0" smtClean="0"/>
              <a:t>Faculty of Health Sciences</a:t>
            </a:r>
          </a:p>
          <a:p>
            <a:r>
              <a:rPr lang="en-US" dirty="0" smtClean="0"/>
              <a:t>University of the Free State</a:t>
            </a:r>
          </a:p>
          <a:p>
            <a:r>
              <a:rPr lang="en-US" dirty="0" smtClean="0"/>
              <a:t>April 2010</a:t>
            </a:r>
          </a:p>
          <a:p>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0"/>
            <a:ext cx="8229600" cy="1249363"/>
          </a:xfrm>
        </p:spPr>
        <p:txBody>
          <a:bodyPr>
            <a:normAutofit/>
          </a:bodyPr>
          <a:lstStyle/>
          <a:p>
            <a:pPr eaLnBrk="1" fontAlgn="auto" hangingPunct="1">
              <a:spcAft>
                <a:spcPts val="0"/>
              </a:spcAft>
              <a:defRPr/>
            </a:pPr>
            <a:r>
              <a:rPr lang="en-ZA" dirty="0" smtClean="0"/>
              <a:t>The ATLAS model – </a:t>
            </a:r>
            <a:r>
              <a:rPr lang="en-ZA" dirty="0" err="1" smtClean="0"/>
              <a:t>Linegar</a:t>
            </a:r>
            <a:r>
              <a:rPr lang="en-ZA" dirty="0" smtClean="0"/>
              <a:t> PhD </a:t>
            </a:r>
            <a:endParaRPr lang="en-ZA" dirty="0"/>
          </a:p>
        </p:txBody>
      </p:sp>
      <p:sp>
        <p:nvSpPr>
          <p:cNvPr id="28675" name="Content Placeholder 2"/>
          <p:cNvSpPr>
            <a:spLocks noGrp="1"/>
          </p:cNvSpPr>
          <p:nvPr>
            <p:ph idx="1"/>
          </p:nvPr>
        </p:nvSpPr>
        <p:spPr>
          <a:xfrm>
            <a:off x="457200" y="1600200"/>
            <a:ext cx="7615238" cy="4525963"/>
          </a:xfrm>
        </p:spPr>
        <p:txBody>
          <a:bodyPr/>
          <a:lstStyle/>
          <a:p>
            <a:pPr eaLnBrk="1" hangingPunct="1">
              <a:buFont typeface="Wingdings" pitchFamily="2" charset="2"/>
              <a:buChar char="Ø"/>
            </a:pPr>
            <a:endParaRPr lang="en-ZA" smtClean="0"/>
          </a:p>
          <a:p>
            <a:pPr eaLnBrk="1" hangingPunct="1">
              <a:buFont typeface="Wingdings" pitchFamily="2" charset="2"/>
              <a:buChar char="Ø"/>
            </a:pPr>
            <a:endParaRPr lang="en-ZA" smtClean="0"/>
          </a:p>
          <a:p>
            <a:pPr eaLnBrk="1" hangingPunct="1"/>
            <a:endParaRPr lang="en-ZA" smtClean="0"/>
          </a:p>
        </p:txBody>
      </p:sp>
      <p:cxnSp>
        <p:nvCxnSpPr>
          <p:cNvPr id="5" name="Straight Connector 4"/>
          <p:cNvCxnSpPr/>
          <p:nvPr/>
        </p:nvCxnSpPr>
        <p:spPr>
          <a:xfrm>
            <a:off x="0" y="1285875"/>
            <a:ext cx="9144000" cy="158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nvGraphicFramePr>
        <p:xfrm>
          <a:off x="357158" y="857232"/>
          <a:ext cx="8215370" cy="58579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1285875" y="5643563"/>
            <a:ext cx="2419350" cy="923925"/>
          </a:xfrm>
          <a:prstGeom prst="rect">
            <a:avLst/>
          </a:prstGeom>
          <a:solidFill>
            <a:schemeClr val="accent1">
              <a:lumMod val="20000"/>
              <a:lumOff val="80000"/>
            </a:schemeClr>
          </a:solidFill>
        </p:spPr>
        <p:txBody>
          <a:bodyPr wrap="none">
            <a:spAutoFit/>
          </a:bodyPr>
          <a:lstStyle/>
          <a:p>
            <a:pPr fontAlgn="auto">
              <a:spcBef>
                <a:spcPts val="0"/>
              </a:spcBef>
              <a:spcAft>
                <a:spcPts val="0"/>
              </a:spcAft>
              <a:defRPr/>
            </a:pPr>
            <a:r>
              <a:rPr lang="en-ZA" dirty="0">
                <a:solidFill>
                  <a:schemeClr val="bg1"/>
                </a:solidFill>
                <a:latin typeface="+mn-lt"/>
              </a:rPr>
              <a:t>Regional hospitals </a:t>
            </a:r>
          </a:p>
          <a:p>
            <a:pPr fontAlgn="auto">
              <a:spcBef>
                <a:spcPts val="0"/>
              </a:spcBef>
              <a:spcAft>
                <a:spcPts val="0"/>
              </a:spcAft>
              <a:defRPr/>
            </a:pPr>
            <a:r>
              <a:rPr lang="en-ZA" dirty="0">
                <a:solidFill>
                  <a:schemeClr val="bg1"/>
                </a:solidFill>
                <a:latin typeface="+mn-lt"/>
              </a:rPr>
              <a:t>Referral chain</a:t>
            </a:r>
          </a:p>
          <a:p>
            <a:pPr fontAlgn="auto">
              <a:spcBef>
                <a:spcPts val="0"/>
              </a:spcBef>
              <a:spcAft>
                <a:spcPts val="0"/>
              </a:spcAft>
              <a:defRPr/>
            </a:pPr>
            <a:r>
              <a:rPr lang="en-ZA" dirty="0">
                <a:solidFill>
                  <a:schemeClr val="bg1"/>
                </a:solidFill>
                <a:latin typeface="+mn-lt"/>
              </a:rPr>
              <a:t>Universitas hospital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2"/>
          <p:cNvGrpSpPr>
            <a:grpSpLocks/>
          </p:cNvGrpSpPr>
          <p:nvPr/>
        </p:nvGrpSpPr>
        <p:grpSpPr bwMode="auto">
          <a:xfrm>
            <a:off x="1857375" y="0"/>
            <a:ext cx="5786438" cy="6858000"/>
            <a:chOff x="919163" y="1401763"/>
            <a:chExt cx="5916612" cy="7961312"/>
          </a:xfrm>
        </p:grpSpPr>
        <p:sp>
          <p:nvSpPr>
            <p:cNvPr id="31747" name="Rectangle 2"/>
            <p:cNvSpPr>
              <a:spLocks noChangeArrowheads="1"/>
            </p:cNvSpPr>
            <p:nvPr/>
          </p:nvSpPr>
          <p:spPr bwMode="auto">
            <a:xfrm>
              <a:off x="919163" y="1401763"/>
              <a:ext cx="5916612" cy="7961312"/>
            </a:xfrm>
            <a:prstGeom prst="rect">
              <a:avLst/>
            </a:prstGeom>
            <a:gradFill rotWithShape="1">
              <a:gsLst>
                <a:gs pos="0">
                  <a:srgbClr val="003B3B"/>
                </a:gs>
                <a:gs pos="50000">
                  <a:srgbClr val="008080"/>
                </a:gs>
                <a:gs pos="100000">
                  <a:srgbClr val="003B3B"/>
                </a:gs>
              </a:gsLst>
              <a:lin ang="2700000" scaled="1"/>
            </a:gradFill>
            <a:ln w="9525">
              <a:solidFill>
                <a:srgbClr val="000000"/>
              </a:solidFill>
              <a:miter lim="800000"/>
              <a:headEnd/>
              <a:tailEnd/>
            </a:ln>
          </p:spPr>
          <p:txBody>
            <a:bodyPr anchor="ctr"/>
            <a:lstStyle/>
            <a:p>
              <a:endParaRPr lang="en-ZA">
                <a:latin typeface="Georgia" pitchFamily="18" charset="0"/>
              </a:endParaRPr>
            </a:p>
          </p:txBody>
        </p:sp>
        <p:pic>
          <p:nvPicPr>
            <p:cNvPr id="31748" name="Picture 3"/>
            <p:cNvPicPr>
              <a:picLocks noChangeAspect="1" noChangeArrowheads="1"/>
            </p:cNvPicPr>
            <p:nvPr/>
          </p:nvPicPr>
          <p:blipFill>
            <a:blip r:embed="rId3" cstate="print"/>
            <a:srcRect l="19884" t="12209" r="24010" b="21646"/>
            <a:stretch>
              <a:fillRect/>
            </a:stretch>
          </p:blipFill>
          <p:spPr bwMode="auto">
            <a:xfrm>
              <a:off x="1050925" y="3794125"/>
              <a:ext cx="1708150" cy="1387475"/>
            </a:xfrm>
            <a:prstGeom prst="rect">
              <a:avLst/>
            </a:prstGeom>
            <a:noFill/>
            <a:ln w="9525">
              <a:solidFill>
                <a:srgbClr val="000000"/>
              </a:solidFill>
              <a:miter lim="800000"/>
              <a:headEnd/>
              <a:tailEnd/>
            </a:ln>
          </p:spPr>
        </p:pic>
        <p:pic>
          <p:nvPicPr>
            <p:cNvPr id="31749" name="Picture 4"/>
            <p:cNvPicPr>
              <a:picLocks noChangeAspect="1" noChangeArrowheads="1"/>
            </p:cNvPicPr>
            <p:nvPr/>
          </p:nvPicPr>
          <p:blipFill>
            <a:blip r:embed="rId4" cstate="print"/>
            <a:srcRect l="21875" t="13145" r="24010" b="37709"/>
            <a:stretch>
              <a:fillRect/>
            </a:stretch>
          </p:blipFill>
          <p:spPr bwMode="auto">
            <a:xfrm>
              <a:off x="4902200" y="3794125"/>
              <a:ext cx="1819275" cy="1139825"/>
            </a:xfrm>
            <a:prstGeom prst="rect">
              <a:avLst/>
            </a:prstGeom>
            <a:noFill/>
            <a:ln w="9525">
              <a:solidFill>
                <a:srgbClr val="000000"/>
              </a:solidFill>
              <a:miter lim="800000"/>
              <a:headEnd/>
              <a:tailEnd/>
            </a:ln>
          </p:spPr>
        </p:pic>
        <p:pic>
          <p:nvPicPr>
            <p:cNvPr id="31750" name="Picture 5"/>
            <p:cNvPicPr>
              <a:picLocks noChangeAspect="1" noChangeArrowheads="1"/>
            </p:cNvPicPr>
            <p:nvPr/>
          </p:nvPicPr>
          <p:blipFill>
            <a:blip r:embed="rId5" cstate="print"/>
            <a:srcRect l="18698" t="13145" r="21875" b="21646"/>
            <a:stretch>
              <a:fillRect/>
            </a:stretch>
          </p:blipFill>
          <p:spPr bwMode="auto">
            <a:xfrm>
              <a:off x="2919413" y="5233988"/>
              <a:ext cx="1916112" cy="1452562"/>
            </a:xfrm>
            <a:prstGeom prst="rect">
              <a:avLst/>
            </a:prstGeom>
            <a:noFill/>
            <a:ln w="9525">
              <a:solidFill>
                <a:srgbClr val="000000"/>
              </a:solidFill>
              <a:miter lim="800000"/>
              <a:headEnd/>
              <a:tailEnd/>
            </a:ln>
          </p:spPr>
        </p:pic>
        <p:pic>
          <p:nvPicPr>
            <p:cNvPr id="31751" name="Picture 6"/>
            <p:cNvPicPr>
              <a:picLocks noChangeAspect="1" noChangeArrowheads="1"/>
            </p:cNvPicPr>
            <p:nvPr/>
          </p:nvPicPr>
          <p:blipFill>
            <a:blip r:embed="rId6" cstate="print"/>
            <a:srcRect l="19882" t="12209" r="23424" b="20708"/>
            <a:stretch>
              <a:fillRect/>
            </a:stretch>
          </p:blipFill>
          <p:spPr bwMode="auto">
            <a:xfrm>
              <a:off x="1114425" y="5991225"/>
              <a:ext cx="1495425" cy="1219200"/>
            </a:xfrm>
            <a:prstGeom prst="rect">
              <a:avLst/>
            </a:prstGeom>
            <a:noFill/>
            <a:ln w="9525">
              <a:solidFill>
                <a:srgbClr val="000000"/>
              </a:solidFill>
              <a:miter lim="800000"/>
              <a:headEnd/>
              <a:tailEnd/>
            </a:ln>
          </p:spPr>
        </p:pic>
        <p:pic>
          <p:nvPicPr>
            <p:cNvPr id="31752" name="Picture 7"/>
            <p:cNvPicPr>
              <a:picLocks noChangeAspect="1" noChangeArrowheads="1"/>
            </p:cNvPicPr>
            <p:nvPr/>
          </p:nvPicPr>
          <p:blipFill>
            <a:blip r:embed="rId7" cstate="print"/>
            <a:srcRect l="20470" t="17876" r="23424" b="19749"/>
            <a:stretch>
              <a:fillRect/>
            </a:stretch>
          </p:blipFill>
          <p:spPr bwMode="auto">
            <a:xfrm>
              <a:off x="5080000" y="5848350"/>
              <a:ext cx="1689100" cy="1296988"/>
            </a:xfrm>
            <a:prstGeom prst="rect">
              <a:avLst/>
            </a:prstGeom>
            <a:noFill/>
            <a:ln w="9525">
              <a:solidFill>
                <a:srgbClr val="000000"/>
              </a:solidFill>
              <a:miter lim="800000"/>
              <a:headEnd/>
              <a:tailEnd/>
            </a:ln>
          </p:spPr>
        </p:pic>
        <p:pic>
          <p:nvPicPr>
            <p:cNvPr id="31753" name="Picture 8"/>
            <p:cNvPicPr>
              <a:picLocks noChangeAspect="1" noChangeArrowheads="1"/>
            </p:cNvPicPr>
            <p:nvPr/>
          </p:nvPicPr>
          <p:blipFill>
            <a:blip r:embed="rId8" cstate="print"/>
            <a:srcRect l="17513" t="12209" r="21875" b="19749"/>
            <a:stretch>
              <a:fillRect/>
            </a:stretch>
          </p:blipFill>
          <p:spPr bwMode="auto">
            <a:xfrm>
              <a:off x="1074738" y="7948613"/>
              <a:ext cx="1819275" cy="1331912"/>
            </a:xfrm>
            <a:prstGeom prst="rect">
              <a:avLst/>
            </a:prstGeom>
            <a:noFill/>
            <a:ln w="9525">
              <a:solidFill>
                <a:srgbClr val="000000"/>
              </a:solidFill>
              <a:miter lim="800000"/>
              <a:headEnd/>
              <a:tailEnd/>
            </a:ln>
          </p:spPr>
        </p:pic>
        <p:pic>
          <p:nvPicPr>
            <p:cNvPr id="31754" name="Picture 9"/>
            <p:cNvPicPr>
              <a:picLocks noChangeAspect="1" noChangeArrowheads="1"/>
            </p:cNvPicPr>
            <p:nvPr/>
          </p:nvPicPr>
          <p:blipFill>
            <a:blip r:embed="rId9" cstate="print"/>
            <a:srcRect l="26381" t="10312" r="41145" b="15979"/>
            <a:stretch>
              <a:fillRect/>
            </a:stretch>
          </p:blipFill>
          <p:spPr bwMode="auto">
            <a:xfrm>
              <a:off x="3059113" y="1858963"/>
              <a:ext cx="1604962" cy="2509837"/>
            </a:xfrm>
            <a:prstGeom prst="rect">
              <a:avLst/>
            </a:prstGeom>
            <a:noFill/>
            <a:ln w="9525">
              <a:solidFill>
                <a:srgbClr val="000000"/>
              </a:solidFill>
              <a:miter lim="800000"/>
              <a:headEnd/>
              <a:tailEnd/>
            </a:ln>
          </p:spPr>
        </p:pic>
        <p:pic>
          <p:nvPicPr>
            <p:cNvPr id="31755" name="Picture 10" descr="Sit Analysis"/>
            <p:cNvPicPr>
              <a:picLocks noChangeAspect="1" noChangeArrowheads="1"/>
            </p:cNvPicPr>
            <p:nvPr/>
          </p:nvPicPr>
          <p:blipFill>
            <a:blip r:embed="rId10" cstate="print"/>
            <a:srcRect/>
            <a:stretch>
              <a:fillRect/>
            </a:stretch>
          </p:blipFill>
          <p:spPr bwMode="auto">
            <a:xfrm>
              <a:off x="1050925" y="1858963"/>
              <a:ext cx="1797050" cy="1458912"/>
            </a:xfrm>
            <a:prstGeom prst="rect">
              <a:avLst/>
            </a:prstGeom>
            <a:noFill/>
            <a:ln w="9525">
              <a:noFill/>
              <a:miter lim="800000"/>
              <a:headEnd/>
              <a:tailEnd/>
            </a:ln>
          </p:spPr>
        </p:pic>
        <p:pic>
          <p:nvPicPr>
            <p:cNvPr id="31756" name="Picture 11" descr="Performance measures"/>
            <p:cNvPicPr>
              <a:picLocks noChangeAspect="1" noChangeArrowheads="1"/>
            </p:cNvPicPr>
            <p:nvPr/>
          </p:nvPicPr>
          <p:blipFill>
            <a:blip r:embed="rId11" cstate="print"/>
            <a:srcRect/>
            <a:stretch>
              <a:fillRect/>
            </a:stretch>
          </p:blipFill>
          <p:spPr bwMode="auto">
            <a:xfrm>
              <a:off x="5040313" y="8032750"/>
              <a:ext cx="1665287" cy="1174750"/>
            </a:xfrm>
            <a:prstGeom prst="rect">
              <a:avLst/>
            </a:prstGeom>
            <a:noFill/>
            <a:ln w="9525">
              <a:noFill/>
              <a:miter lim="800000"/>
              <a:headEnd/>
              <a:tailEnd/>
            </a:ln>
          </p:spPr>
        </p:pic>
        <p:sp>
          <p:nvSpPr>
            <p:cNvPr id="31757" name="Text Box 12"/>
            <p:cNvSpPr txBox="1">
              <a:spLocks noChangeArrowheads="1"/>
            </p:cNvSpPr>
            <p:nvPr/>
          </p:nvSpPr>
          <p:spPr bwMode="auto">
            <a:xfrm>
              <a:off x="1050925" y="1616075"/>
              <a:ext cx="1789113" cy="206375"/>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1. The Situational Analysis</a:t>
              </a:r>
              <a:endParaRPr lang="en-US" sz="1000">
                <a:latin typeface="Century Schoolbook" pitchFamily="18" charset="0"/>
              </a:endParaRPr>
            </a:p>
          </p:txBody>
        </p:sp>
        <p:sp>
          <p:nvSpPr>
            <p:cNvPr id="31758" name="Text Box 13"/>
            <p:cNvSpPr txBox="1">
              <a:spLocks noChangeArrowheads="1"/>
            </p:cNvSpPr>
            <p:nvPr/>
          </p:nvSpPr>
          <p:spPr bwMode="auto">
            <a:xfrm>
              <a:off x="3065463" y="1473200"/>
              <a:ext cx="1592262" cy="330200"/>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2. Operational planning </a:t>
              </a:r>
            </a:p>
            <a:p>
              <a:pPr>
                <a:spcAft>
                  <a:spcPts val="1000"/>
                </a:spcAft>
              </a:pPr>
              <a:r>
                <a:rPr lang="en-ZA" sz="800" b="1">
                  <a:solidFill>
                    <a:srgbClr val="000000"/>
                  </a:solidFill>
                  <a:latin typeface="Calibri" pitchFamily="34" charset="0"/>
                </a:rPr>
                <a:t>cycle</a:t>
              </a:r>
              <a:endParaRPr lang="en-US" sz="1000">
                <a:latin typeface="Century Schoolbook" pitchFamily="18" charset="0"/>
              </a:endParaRPr>
            </a:p>
          </p:txBody>
        </p:sp>
        <p:sp>
          <p:nvSpPr>
            <p:cNvPr id="31759" name="Text Box 14"/>
            <p:cNvSpPr txBox="1">
              <a:spLocks noChangeArrowheads="1"/>
            </p:cNvSpPr>
            <p:nvPr/>
          </p:nvSpPr>
          <p:spPr bwMode="auto">
            <a:xfrm>
              <a:off x="4884738" y="2690813"/>
              <a:ext cx="1479550" cy="206375"/>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3. Implement solution</a:t>
              </a:r>
              <a:endParaRPr lang="en-US" sz="1000">
                <a:latin typeface="Century Schoolbook" pitchFamily="18" charset="0"/>
              </a:endParaRPr>
            </a:p>
          </p:txBody>
        </p:sp>
        <p:sp>
          <p:nvSpPr>
            <p:cNvPr id="31760" name="Text Box 15"/>
            <p:cNvSpPr txBox="1">
              <a:spLocks noChangeArrowheads="1"/>
            </p:cNvSpPr>
            <p:nvPr/>
          </p:nvSpPr>
          <p:spPr bwMode="auto">
            <a:xfrm>
              <a:off x="1050925" y="3554413"/>
              <a:ext cx="1701800" cy="206375"/>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dirty="0">
                  <a:solidFill>
                    <a:srgbClr val="000000"/>
                  </a:solidFill>
                  <a:latin typeface="Calibri" pitchFamily="34" charset="0"/>
                </a:rPr>
                <a:t>Step 4.   Regional Hosp actions</a:t>
              </a:r>
              <a:endParaRPr lang="en-US" sz="1000" dirty="0">
                <a:latin typeface="Century Schoolbook" pitchFamily="18" charset="0"/>
              </a:endParaRPr>
            </a:p>
          </p:txBody>
        </p:sp>
        <p:sp>
          <p:nvSpPr>
            <p:cNvPr id="31761" name="Text Box 16"/>
            <p:cNvSpPr txBox="1">
              <a:spLocks noChangeArrowheads="1"/>
            </p:cNvSpPr>
            <p:nvPr/>
          </p:nvSpPr>
          <p:spPr bwMode="auto">
            <a:xfrm>
              <a:off x="4902200" y="3521075"/>
              <a:ext cx="1782763" cy="206375"/>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5.       Referral chain actions</a:t>
              </a:r>
              <a:endParaRPr lang="en-US" sz="1000">
                <a:latin typeface="Century Schoolbook" pitchFamily="18" charset="0"/>
              </a:endParaRPr>
            </a:p>
          </p:txBody>
        </p:sp>
        <p:sp>
          <p:nvSpPr>
            <p:cNvPr id="31762" name="Text Box 17"/>
            <p:cNvSpPr txBox="1">
              <a:spLocks noChangeArrowheads="1"/>
            </p:cNvSpPr>
            <p:nvPr/>
          </p:nvSpPr>
          <p:spPr bwMode="auto">
            <a:xfrm>
              <a:off x="2933700" y="4843463"/>
              <a:ext cx="1931988" cy="330200"/>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6. Actions UH Resource Elements</a:t>
              </a:r>
              <a:endParaRPr lang="en-US" sz="1000">
                <a:latin typeface="Century Schoolbook" pitchFamily="18" charset="0"/>
              </a:endParaRPr>
            </a:p>
          </p:txBody>
        </p:sp>
        <p:sp>
          <p:nvSpPr>
            <p:cNvPr id="31763" name="Text Box 18"/>
            <p:cNvSpPr txBox="1">
              <a:spLocks noChangeArrowheads="1"/>
            </p:cNvSpPr>
            <p:nvPr/>
          </p:nvSpPr>
          <p:spPr bwMode="auto">
            <a:xfrm>
              <a:off x="5080000" y="5562600"/>
              <a:ext cx="1689100" cy="206375"/>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6.2     UH Theatre actions</a:t>
              </a:r>
              <a:endParaRPr lang="en-US" sz="1000">
                <a:latin typeface="Century Schoolbook" pitchFamily="18" charset="0"/>
              </a:endParaRPr>
            </a:p>
          </p:txBody>
        </p:sp>
        <p:sp>
          <p:nvSpPr>
            <p:cNvPr id="31764" name="Text Box 19"/>
            <p:cNvSpPr txBox="1">
              <a:spLocks noChangeArrowheads="1"/>
            </p:cNvSpPr>
            <p:nvPr/>
          </p:nvSpPr>
          <p:spPr bwMode="auto">
            <a:xfrm>
              <a:off x="1114425" y="5705475"/>
              <a:ext cx="1495425" cy="206375"/>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6.1 UH OPD actions</a:t>
              </a:r>
              <a:endParaRPr lang="en-US" sz="1000">
                <a:latin typeface="Century Schoolbook" pitchFamily="18" charset="0"/>
              </a:endParaRPr>
            </a:p>
          </p:txBody>
        </p:sp>
        <p:sp>
          <p:nvSpPr>
            <p:cNvPr id="31765" name="Text Box 20"/>
            <p:cNvSpPr txBox="1">
              <a:spLocks noChangeArrowheads="1"/>
            </p:cNvSpPr>
            <p:nvPr/>
          </p:nvSpPr>
          <p:spPr bwMode="auto">
            <a:xfrm>
              <a:off x="1074738" y="7577138"/>
              <a:ext cx="1819275" cy="328612"/>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7.     Actions  UH  Functional </a:t>
              </a:r>
            </a:p>
            <a:p>
              <a:pPr>
                <a:spcAft>
                  <a:spcPts val="1000"/>
                </a:spcAft>
              </a:pPr>
              <a:r>
                <a:rPr lang="en-ZA" sz="800" b="1">
                  <a:solidFill>
                    <a:srgbClr val="000000"/>
                  </a:solidFill>
                  <a:latin typeface="Calibri" pitchFamily="34" charset="0"/>
                </a:rPr>
                <a:t>Elements</a:t>
              </a:r>
              <a:endParaRPr lang="en-US" sz="1000">
                <a:latin typeface="Century Schoolbook" pitchFamily="18" charset="0"/>
              </a:endParaRPr>
            </a:p>
          </p:txBody>
        </p:sp>
        <p:sp>
          <p:nvSpPr>
            <p:cNvPr id="31766" name="Text Box 21"/>
            <p:cNvSpPr txBox="1">
              <a:spLocks noChangeArrowheads="1"/>
            </p:cNvSpPr>
            <p:nvPr/>
          </p:nvSpPr>
          <p:spPr bwMode="auto">
            <a:xfrm>
              <a:off x="5040313" y="7642225"/>
              <a:ext cx="1636712" cy="330200"/>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9.        Performance Measures</a:t>
              </a:r>
              <a:endParaRPr lang="en-US" sz="1000">
                <a:latin typeface="Century Schoolbook" pitchFamily="18" charset="0"/>
              </a:endParaRPr>
            </a:p>
          </p:txBody>
        </p:sp>
        <p:sp>
          <p:nvSpPr>
            <p:cNvPr id="31767" name="Line 22"/>
            <p:cNvSpPr>
              <a:spLocks noChangeShapeType="1"/>
            </p:cNvSpPr>
            <p:nvPr/>
          </p:nvSpPr>
          <p:spPr bwMode="auto">
            <a:xfrm>
              <a:off x="2803525" y="1976438"/>
              <a:ext cx="846138" cy="0"/>
            </a:xfrm>
            <a:prstGeom prst="line">
              <a:avLst/>
            </a:prstGeom>
            <a:noFill/>
            <a:ln w="38100">
              <a:solidFill>
                <a:srgbClr val="FFFF00"/>
              </a:solidFill>
              <a:round/>
              <a:headEnd/>
              <a:tailEnd type="triangle" w="med" len="med"/>
            </a:ln>
          </p:spPr>
          <p:txBody>
            <a:bodyPr/>
            <a:lstStyle/>
            <a:p>
              <a:endParaRPr lang="en-US"/>
            </a:p>
          </p:txBody>
        </p:sp>
        <p:sp>
          <p:nvSpPr>
            <p:cNvPr id="31768" name="Line 23"/>
            <p:cNvSpPr>
              <a:spLocks noChangeShapeType="1"/>
            </p:cNvSpPr>
            <p:nvPr/>
          </p:nvSpPr>
          <p:spPr bwMode="auto">
            <a:xfrm>
              <a:off x="3324225" y="4341813"/>
              <a:ext cx="0" cy="287337"/>
            </a:xfrm>
            <a:prstGeom prst="line">
              <a:avLst/>
            </a:prstGeom>
            <a:noFill/>
            <a:ln w="38100">
              <a:solidFill>
                <a:srgbClr val="FFFF00"/>
              </a:solidFill>
              <a:round/>
              <a:headEnd/>
              <a:tailEnd/>
            </a:ln>
          </p:spPr>
          <p:txBody>
            <a:bodyPr/>
            <a:lstStyle/>
            <a:p>
              <a:endParaRPr lang="en-US"/>
            </a:p>
          </p:txBody>
        </p:sp>
        <p:sp>
          <p:nvSpPr>
            <p:cNvPr id="31769" name="Line 24"/>
            <p:cNvSpPr>
              <a:spLocks noChangeShapeType="1"/>
            </p:cNvSpPr>
            <p:nvPr/>
          </p:nvSpPr>
          <p:spPr bwMode="auto">
            <a:xfrm flipH="1">
              <a:off x="2740025" y="4629150"/>
              <a:ext cx="584200" cy="0"/>
            </a:xfrm>
            <a:prstGeom prst="line">
              <a:avLst/>
            </a:prstGeom>
            <a:noFill/>
            <a:ln w="38100">
              <a:solidFill>
                <a:srgbClr val="FFFF00"/>
              </a:solidFill>
              <a:round/>
              <a:headEnd/>
              <a:tailEnd type="triangle" w="med" len="med"/>
            </a:ln>
          </p:spPr>
          <p:txBody>
            <a:bodyPr/>
            <a:lstStyle/>
            <a:p>
              <a:endParaRPr lang="en-US"/>
            </a:p>
          </p:txBody>
        </p:sp>
        <p:sp>
          <p:nvSpPr>
            <p:cNvPr id="31770" name="Line 25"/>
            <p:cNvSpPr>
              <a:spLocks noChangeShapeType="1"/>
            </p:cNvSpPr>
            <p:nvPr/>
          </p:nvSpPr>
          <p:spPr bwMode="auto">
            <a:xfrm flipV="1">
              <a:off x="3329635" y="4629144"/>
              <a:ext cx="1533936" cy="53074"/>
            </a:xfrm>
            <a:prstGeom prst="line">
              <a:avLst/>
            </a:prstGeom>
            <a:noFill/>
            <a:ln w="38100">
              <a:solidFill>
                <a:srgbClr val="FFFF00"/>
              </a:solidFill>
              <a:round/>
              <a:headEnd/>
              <a:tailEnd type="triangle" w="med" len="med"/>
            </a:ln>
          </p:spPr>
          <p:txBody>
            <a:bodyPr/>
            <a:lstStyle/>
            <a:p>
              <a:endParaRPr lang="en-US"/>
            </a:p>
          </p:txBody>
        </p:sp>
        <p:sp>
          <p:nvSpPr>
            <p:cNvPr id="31771" name="Line 26"/>
            <p:cNvSpPr>
              <a:spLocks noChangeShapeType="1"/>
            </p:cNvSpPr>
            <p:nvPr/>
          </p:nvSpPr>
          <p:spPr bwMode="auto">
            <a:xfrm>
              <a:off x="4235450" y="4341813"/>
              <a:ext cx="0" cy="501650"/>
            </a:xfrm>
            <a:prstGeom prst="line">
              <a:avLst/>
            </a:prstGeom>
            <a:noFill/>
            <a:ln w="38100">
              <a:solidFill>
                <a:srgbClr val="FFFF00"/>
              </a:solidFill>
              <a:round/>
              <a:headEnd/>
              <a:tailEnd type="triangle" w="med" len="med"/>
            </a:ln>
          </p:spPr>
          <p:txBody>
            <a:bodyPr/>
            <a:lstStyle/>
            <a:p>
              <a:endParaRPr lang="en-US"/>
            </a:p>
          </p:txBody>
        </p:sp>
        <p:sp>
          <p:nvSpPr>
            <p:cNvPr id="31772" name="Line 27"/>
            <p:cNvSpPr>
              <a:spLocks noChangeShapeType="1"/>
            </p:cNvSpPr>
            <p:nvPr/>
          </p:nvSpPr>
          <p:spPr bwMode="auto">
            <a:xfrm flipH="1">
              <a:off x="2609850" y="6423025"/>
              <a:ext cx="323850" cy="0"/>
            </a:xfrm>
            <a:prstGeom prst="line">
              <a:avLst/>
            </a:prstGeom>
            <a:noFill/>
            <a:ln w="38100">
              <a:solidFill>
                <a:srgbClr val="FFFF00"/>
              </a:solidFill>
              <a:round/>
              <a:headEnd/>
              <a:tailEnd type="triangle" w="med" len="med"/>
            </a:ln>
          </p:spPr>
          <p:txBody>
            <a:bodyPr/>
            <a:lstStyle/>
            <a:p>
              <a:endParaRPr lang="en-US"/>
            </a:p>
          </p:txBody>
        </p:sp>
        <p:sp>
          <p:nvSpPr>
            <p:cNvPr id="31773" name="Line 28"/>
            <p:cNvSpPr>
              <a:spLocks noChangeShapeType="1"/>
            </p:cNvSpPr>
            <p:nvPr/>
          </p:nvSpPr>
          <p:spPr bwMode="auto">
            <a:xfrm>
              <a:off x="4819650" y="6423025"/>
              <a:ext cx="260350" cy="0"/>
            </a:xfrm>
            <a:prstGeom prst="line">
              <a:avLst/>
            </a:prstGeom>
            <a:noFill/>
            <a:ln w="38100">
              <a:solidFill>
                <a:srgbClr val="FFFF00"/>
              </a:solidFill>
              <a:round/>
              <a:headEnd/>
              <a:tailEnd type="triangle" w="med" len="med"/>
            </a:ln>
          </p:spPr>
          <p:txBody>
            <a:bodyPr/>
            <a:lstStyle/>
            <a:p>
              <a:endParaRPr lang="en-US"/>
            </a:p>
          </p:txBody>
        </p:sp>
        <p:sp>
          <p:nvSpPr>
            <p:cNvPr id="31774" name="Line 29"/>
            <p:cNvSpPr>
              <a:spLocks noChangeShapeType="1"/>
            </p:cNvSpPr>
            <p:nvPr/>
          </p:nvSpPr>
          <p:spPr bwMode="auto">
            <a:xfrm>
              <a:off x="5600700" y="1687513"/>
              <a:ext cx="0" cy="1003300"/>
            </a:xfrm>
            <a:prstGeom prst="line">
              <a:avLst/>
            </a:prstGeom>
            <a:noFill/>
            <a:ln w="38100">
              <a:solidFill>
                <a:srgbClr val="FFFF00"/>
              </a:solidFill>
              <a:round/>
              <a:headEnd/>
              <a:tailEnd type="triangle" w="med" len="med"/>
            </a:ln>
          </p:spPr>
          <p:txBody>
            <a:bodyPr/>
            <a:lstStyle/>
            <a:p>
              <a:endParaRPr lang="en-US"/>
            </a:p>
          </p:txBody>
        </p:sp>
        <p:sp>
          <p:nvSpPr>
            <p:cNvPr id="31775" name="Line 30"/>
            <p:cNvSpPr>
              <a:spLocks noChangeShapeType="1"/>
            </p:cNvSpPr>
            <p:nvPr/>
          </p:nvSpPr>
          <p:spPr bwMode="auto">
            <a:xfrm flipH="1">
              <a:off x="4103688" y="2836863"/>
              <a:ext cx="781050" cy="0"/>
            </a:xfrm>
            <a:prstGeom prst="line">
              <a:avLst/>
            </a:prstGeom>
            <a:noFill/>
            <a:ln w="38100">
              <a:solidFill>
                <a:srgbClr val="FFFF00"/>
              </a:solidFill>
              <a:round/>
              <a:headEnd/>
              <a:tailEnd type="triangle" w="med" len="med"/>
            </a:ln>
          </p:spPr>
          <p:txBody>
            <a:bodyPr/>
            <a:lstStyle/>
            <a:p>
              <a:endParaRPr lang="en-US"/>
            </a:p>
          </p:txBody>
        </p:sp>
        <p:sp>
          <p:nvSpPr>
            <p:cNvPr id="31776" name="Line 31"/>
            <p:cNvSpPr>
              <a:spLocks noChangeShapeType="1"/>
            </p:cNvSpPr>
            <p:nvPr/>
          </p:nvSpPr>
          <p:spPr bwMode="auto">
            <a:xfrm>
              <a:off x="4689475" y="1687513"/>
              <a:ext cx="911225" cy="0"/>
            </a:xfrm>
            <a:prstGeom prst="line">
              <a:avLst/>
            </a:prstGeom>
            <a:noFill/>
            <a:ln w="38100">
              <a:solidFill>
                <a:srgbClr val="FFFF00"/>
              </a:solidFill>
              <a:round/>
              <a:headEnd/>
              <a:tailEnd/>
            </a:ln>
          </p:spPr>
          <p:txBody>
            <a:bodyPr/>
            <a:lstStyle/>
            <a:p>
              <a:endParaRPr lang="en-US"/>
            </a:p>
          </p:txBody>
        </p:sp>
        <p:sp>
          <p:nvSpPr>
            <p:cNvPr id="31777" name="Line 32"/>
            <p:cNvSpPr>
              <a:spLocks noChangeShapeType="1"/>
            </p:cNvSpPr>
            <p:nvPr/>
          </p:nvSpPr>
          <p:spPr bwMode="auto">
            <a:xfrm>
              <a:off x="3908425" y="6708775"/>
              <a:ext cx="0" cy="358775"/>
            </a:xfrm>
            <a:prstGeom prst="line">
              <a:avLst/>
            </a:prstGeom>
            <a:noFill/>
            <a:ln w="38100">
              <a:solidFill>
                <a:srgbClr val="FFFF00"/>
              </a:solidFill>
              <a:round/>
              <a:headEnd/>
              <a:tailEnd/>
            </a:ln>
          </p:spPr>
          <p:txBody>
            <a:bodyPr/>
            <a:lstStyle/>
            <a:p>
              <a:endParaRPr lang="en-US"/>
            </a:p>
          </p:txBody>
        </p:sp>
        <p:sp>
          <p:nvSpPr>
            <p:cNvPr id="31778" name="Line 33"/>
            <p:cNvSpPr>
              <a:spLocks noChangeShapeType="1"/>
            </p:cNvSpPr>
            <p:nvPr/>
          </p:nvSpPr>
          <p:spPr bwMode="auto">
            <a:xfrm flipH="1">
              <a:off x="2803525" y="7067550"/>
              <a:ext cx="1104900" cy="0"/>
            </a:xfrm>
            <a:prstGeom prst="line">
              <a:avLst/>
            </a:prstGeom>
            <a:noFill/>
            <a:ln w="38100">
              <a:solidFill>
                <a:srgbClr val="FFFF00"/>
              </a:solidFill>
              <a:round/>
              <a:headEnd/>
              <a:tailEnd/>
            </a:ln>
          </p:spPr>
          <p:txBody>
            <a:bodyPr/>
            <a:lstStyle/>
            <a:p>
              <a:endParaRPr lang="en-US"/>
            </a:p>
          </p:txBody>
        </p:sp>
        <p:sp>
          <p:nvSpPr>
            <p:cNvPr id="31779" name="Line 34"/>
            <p:cNvSpPr>
              <a:spLocks noChangeShapeType="1"/>
            </p:cNvSpPr>
            <p:nvPr/>
          </p:nvSpPr>
          <p:spPr bwMode="auto">
            <a:xfrm>
              <a:off x="2803525" y="7067550"/>
              <a:ext cx="0" cy="288925"/>
            </a:xfrm>
            <a:prstGeom prst="line">
              <a:avLst/>
            </a:prstGeom>
            <a:noFill/>
            <a:ln w="38100">
              <a:solidFill>
                <a:srgbClr val="FFFF00"/>
              </a:solidFill>
              <a:round/>
              <a:headEnd/>
              <a:tailEnd type="triangle" w="med" len="med"/>
            </a:ln>
          </p:spPr>
          <p:txBody>
            <a:bodyPr/>
            <a:lstStyle/>
            <a:p>
              <a:endParaRPr lang="en-US"/>
            </a:p>
          </p:txBody>
        </p:sp>
        <p:grpSp>
          <p:nvGrpSpPr>
            <p:cNvPr id="3" name="Group 37"/>
            <p:cNvGrpSpPr>
              <a:grpSpLocks noChangeAspect="1"/>
            </p:cNvGrpSpPr>
            <p:nvPr/>
          </p:nvGrpSpPr>
          <p:grpSpPr bwMode="auto">
            <a:xfrm>
              <a:off x="3219450" y="7642225"/>
              <a:ext cx="1625600" cy="1089025"/>
              <a:chOff x="1410" y="703"/>
              <a:chExt cx="2905" cy="2907"/>
            </a:xfrm>
          </p:grpSpPr>
          <p:sp>
            <p:nvSpPr>
              <p:cNvPr id="31784" name="AutoShape 36"/>
              <p:cNvSpPr>
                <a:spLocks noChangeAspect="1" noChangeArrowheads="1"/>
              </p:cNvSpPr>
              <p:nvPr/>
            </p:nvSpPr>
            <p:spPr bwMode="auto">
              <a:xfrm>
                <a:off x="1410" y="703"/>
                <a:ext cx="2905" cy="2907"/>
              </a:xfrm>
              <a:prstGeom prst="rect">
                <a:avLst/>
              </a:prstGeom>
              <a:solidFill>
                <a:srgbClr val="DDDDDD"/>
              </a:solidFill>
              <a:ln w="9525">
                <a:noFill/>
                <a:miter lim="800000"/>
                <a:headEnd/>
                <a:tailEnd/>
              </a:ln>
            </p:spPr>
            <p:txBody>
              <a:bodyPr/>
              <a:lstStyle/>
              <a:p>
                <a:endParaRPr lang="en-ZA">
                  <a:latin typeface="Georgia" pitchFamily="18" charset="0"/>
                </a:endParaRPr>
              </a:p>
            </p:txBody>
          </p:sp>
          <p:sp>
            <p:nvSpPr>
              <p:cNvPr id="31785" name="Line 37"/>
              <p:cNvSpPr>
                <a:spLocks noChangeShapeType="1"/>
              </p:cNvSpPr>
              <p:nvPr/>
            </p:nvSpPr>
            <p:spPr bwMode="auto">
              <a:xfrm flipH="1" flipV="1">
                <a:off x="2273" y="1816"/>
                <a:ext cx="294" cy="170"/>
              </a:xfrm>
              <a:prstGeom prst="line">
                <a:avLst/>
              </a:prstGeom>
              <a:noFill/>
              <a:ln w="28575">
                <a:solidFill>
                  <a:srgbClr val="808080"/>
                </a:solidFill>
                <a:round/>
                <a:headEnd/>
                <a:tailEnd/>
              </a:ln>
            </p:spPr>
            <p:txBody>
              <a:bodyPr lIns="0" tIns="0" rIns="0" bIns="0" anchor="ctr"/>
              <a:lstStyle/>
              <a:p>
                <a:endParaRPr lang="en-US"/>
              </a:p>
            </p:txBody>
          </p:sp>
          <p:sp>
            <p:nvSpPr>
              <p:cNvPr id="44" name="Rectangle 38"/>
              <p:cNvSpPr>
                <a:spLocks noChangeArrowheads="1"/>
              </p:cNvSpPr>
              <p:nvPr/>
            </p:nvSpPr>
            <p:spPr bwMode="auto">
              <a:xfrm>
                <a:off x="1639" y="1302"/>
                <a:ext cx="679" cy="684"/>
              </a:xfrm>
              <a:prstGeom prst="rect">
                <a:avLst/>
              </a:prstGeom>
              <a:gradFill rotWithShape="0">
                <a:gsLst>
                  <a:gs pos="0">
                    <a:srgbClr val="BBE0E3"/>
                  </a:gs>
                  <a:gs pos="100000">
                    <a:srgbClr val="FFFFFF"/>
                  </a:gs>
                </a:gsLst>
                <a:path path="rect">
                  <a:fillToRect l="100000" b="100000"/>
                </a:path>
              </a:gradFill>
              <a:ln w="9525">
                <a:solidFill>
                  <a:srgbClr val="000000"/>
                </a:solidFill>
                <a:miter lim="800000"/>
                <a:headEnd/>
                <a:tailEnd/>
              </a:ln>
              <a:effectLst>
                <a:outerShdw dist="141990" dir="1593903" algn="ctr" rotWithShape="0">
                  <a:srgbClr val="333399"/>
                </a:outerShdw>
              </a:effectLst>
            </p:spPr>
            <p:txBody>
              <a:bodyPr lIns="0" tIns="0" rIns="0" bIns="0" anchor="ctr"/>
              <a:lstStyle/>
              <a:p>
                <a:pPr fontAlgn="auto">
                  <a:spcBef>
                    <a:spcPts val="0"/>
                  </a:spcBef>
                  <a:spcAft>
                    <a:spcPts val="1000"/>
                  </a:spcAft>
                  <a:defRPr/>
                </a:pPr>
                <a:r>
                  <a:rPr lang="en-ZA" sz="100" b="1">
                    <a:solidFill>
                      <a:srgbClr val="000000"/>
                    </a:solidFill>
                    <a:latin typeface="Calibri" pitchFamily="34" charset="0"/>
                    <a:cs typeface="Arial" pitchFamily="34" charset="0"/>
                  </a:rPr>
                  <a:t>Extend to National</a:t>
                </a:r>
                <a:r>
                  <a:rPr lang="en-ZA" sz="100">
                    <a:solidFill>
                      <a:srgbClr val="000000"/>
                    </a:solidFill>
                    <a:latin typeface="Calibri" pitchFamily="34" charset="0"/>
                    <a:cs typeface="Arial" pitchFamily="34" charset="0"/>
                  </a:rPr>
                  <a:t>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Funding by PPP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Public and private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Office </a:t>
                </a:r>
                <a:endParaRPr lang="en-US" sz="1000">
                  <a:latin typeface="Arial" pitchFamily="34" charset="0"/>
                  <a:cs typeface="Arial" pitchFamily="34" charset="0"/>
                </a:endParaRPr>
              </a:p>
            </p:txBody>
          </p:sp>
          <p:sp>
            <p:nvSpPr>
              <p:cNvPr id="31787" name="Line 39"/>
              <p:cNvSpPr>
                <a:spLocks noChangeShapeType="1"/>
              </p:cNvSpPr>
              <p:nvPr/>
            </p:nvSpPr>
            <p:spPr bwMode="auto">
              <a:xfrm flipH="1">
                <a:off x="2274" y="2326"/>
                <a:ext cx="294" cy="170"/>
              </a:xfrm>
              <a:prstGeom prst="line">
                <a:avLst/>
              </a:prstGeom>
              <a:noFill/>
              <a:ln w="28575">
                <a:solidFill>
                  <a:srgbClr val="808080"/>
                </a:solidFill>
                <a:round/>
                <a:headEnd/>
                <a:tailEnd/>
              </a:ln>
            </p:spPr>
            <p:txBody>
              <a:bodyPr lIns="0" tIns="0" rIns="0" bIns="0" anchor="ctr"/>
              <a:lstStyle/>
              <a:p>
                <a:endParaRPr lang="en-US"/>
              </a:p>
            </p:txBody>
          </p:sp>
          <p:sp>
            <p:nvSpPr>
              <p:cNvPr id="46" name="Rectangle 40"/>
              <p:cNvSpPr>
                <a:spLocks noChangeArrowheads="1"/>
              </p:cNvSpPr>
              <p:nvPr/>
            </p:nvSpPr>
            <p:spPr bwMode="auto">
              <a:xfrm>
                <a:off x="1642" y="2325"/>
                <a:ext cx="682" cy="684"/>
              </a:xfrm>
              <a:prstGeom prst="rect">
                <a:avLst/>
              </a:prstGeom>
              <a:gradFill rotWithShape="0">
                <a:gsLst>
                  <a:gs pos="0">
                    <a:srgbClr val="BBE0E3"/>
                  </a:gs>
                  <a:gs pos="100000">
                    <a:srgbClr val="FFFFFF"/>
                  </a:gs>
                </a:gsLst>
                <a:path path="rect">
                  <a:fillToRect l="100000" b="100000"/>
                </a:path>
              </a:gradFill>
              <a:ln w="9525">
                <a:solidFill>
                  <a:srgbClr val="000000"/>
                </a:solidFill>
                <a:miter lim="800000"/>
                <a:headEnd/>
                <a:tailEnd/>
              </a:ln>
              <a:effectLst>
                <a:outerShdw dist="141990" dir="1593903" algn="ctr" rotWithShape="0">
                  <a:srgbClr val="333399"/>
                </a:outerShdw>
              </a:effectLst>
            </p:spPr>
            <p:txBody>
              <a:bodyPr lIns="0" tIns="0" rIns="0" bIns="0" anchor="ctr"/>
              <a:lstStyle/>
              <a:p>
                <a:pPr fontAlgn="auto">
                  <a:spcBef>
                    <a:spcPts val="0"/>
                  </a:spcBef>
                  <a:spcAft>
                    <a:spcPts val="1000"/>
                  </a:spcAft>
                  <a:defRPr/>
                </a:pPr>
                <a:r>
                  <a:rPr lang="en-ZA" sz="100" b="1">
                    <a:solidFill>
                      <a:srgbClr val="000000"/>
                    </a:solidFill>
                    <a:latin typeface="Calibri" pitchFamily="34" charset="0"/>
                    <a:cs typeface="Arial" pitchFamily="34" charset="0"/>
                  </a:rPr>
                  <a:t>Reporting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customised reports</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monthly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annually </a:t>
                </a:r>
                <a:endParaRPr lang="en-US" sz="1000">
                  <a:latin typeface="Arial" pitchFamily="34" charset="0"/>
                  <a:cs typeface="Arial" pitchFamily="34" charset="0"/>
                </a:endParaRPr>
              </a:p>
            </p:txBody>
          </p:sp>
          <p:sp>
            <p:nvSpPr>
              <p:cNvPr id="31789" name="Line 41"/>
              <p:cNvSpPr>
                <a:spLocks noChangeShapeType="1"/>
              </p:cNvSpPr>
              <p:nvPr/>
            </p:nvSpPr>
            <p:spPr bwMode="auto">
              <a:xfrm>
                <a:off x="2863" y="2495"/>
                <a:ext cx="0" cy="340"/>
              </a:xfrm>
              <a:prstGeom prst="line">
                <a:avLst/>
              </a:prstGeom>
              <a:noFill/>
              <a:ln w="28575">
                <a:solidFill>
                  <a:srgbClr val="808080"/>
                </a:solidFill>
                <a:round/>
                <a:headEnd/>
                <a:tailEnd/>
              </a:ln>
            </p:spPr>
            <p:txBody>
              <a:bodyPr lIns="0" tIns="0" rIns="0" bIns="0" anchor="ctr"/>
              <a:lstStyle/>
              <a:p>
                <a:endParaRPr lang="en-US"/>
              </a:p>
            </p:txBody>
          </p:sp>
          <p:sp>
            <p:nvSpPr>
              <p:cNvPr id="48" name="Rectangle 42"/>
              <p:cNvSpPr>
                <a:spLocks noChangeArrowheads="1"/>
              </p:cNvSpPr>
              <p:nvPr/>
            </p:nvSpPr>
            <p:spPr bwMode="auto">
              <a:xfrm>
                <a:off x="2524" y="2832"/>
                <a:ext cx="679" cy="679"/>
              </a:xfrm>
              <a:prstGeom prst="rect">
                <a:avLst/>
              </a:prstGeom>
              <a:gradFill rotWithShape="0">
                <a:gsLst>
                  <a:gs pos="0">
                    <a:srgbClr val="BBE0E3"/>
                  </a:gs>
                  <a:gs pos="100000">
                    <a:srgbClr val="FFFFFF"/>
                  </a:gs>
                </a:gsLst>
                <a:path path="rect">
                  <a:fillToRect l="100000" b="100000"/>
                </a:path>
              </a:gradFill>
              <a:ln w="9525">
                <a:solidFill>
                  <a:srgbClr val="000000"/>
                </a:solidFill>
                <a:miter lim="800000"/>
                <a:headEnd/>
                <a:tailEnd/>
              </a:ln>
              <a:effectLst>
                <a:outerShdw dist="141990" dir="1593903" algn="ctr" rotWithShape="0">
                  <a:srgbClr val="333399"/>
                </a:outerShdw>
              </a:effectLst>
            </p:spPr>
            <p:txBody>
              <a:bodyPr lIns="0" tIns="0" rIns="0" bIns="0" anchor="ctr"/>
              <a:lstStyle/>
              <a:p>
                <a:pPr fontAlgn="auto">
                  <a:spcBef>
                    <a:spcPts val="0"/>
                  </a:spcBef>
                  <a:spcAft>
                    <a:spcPts val="1000"/>
                  </a:spcAft>
                  <a:defRPr/>
                </a:pPr>
                <a:r>
                  <a:rPr lang="en-ZA" sz="100" b="1">
                    <a:solidFill>
                      <a:srgbClr val="000000"/>
                    </a:solidFill>
                    <a:latin typeface="Calibri" pitchFamily="34" charset="0"/>
                    <a:cs typeface="Arial" pitchFamily="34" charset="0"/>
                  </a:rPr>
                  <a:t>Outflow Product</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data</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research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lobby</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strategic planning </a:t>
                </a:r>
                <a:endParaRPr lang="en-US" sz="1000">
                  <a:latin typeface="Arial" pitchFamily="34" charset="0"/>
                  <a:cs typeface="Arial" pitchFamily="34" charset="0"/>
                </a:endParaRPr>
              </a:p>
            </p:txBody>
          </p:sp>
          <p:sp>
            <p:nvSpPr>
              <p:cNvPr id="31791" name="Line 43"/>
              <p:cNvSpPr>
                <a:spLocks noChangeShapeType="1"/>
              </p:cNvSpPr>
              <p:nvPr/>
            </p:nvSpPr>
            <p:spPr bwMode="auto">
              <a:xfrm>
                <a:off x="3157" y="2325"/>
                <a:ext cx="294" cy="169"/>
              </a:xfrm>
              <a:prstGeom prst="line">
                <a:avLst/>
              </a:prstGeom>
              <a:noFill/>
              <a:ln w="28575">
                <a:solidFill>
                  <a:srgbClr val="808080"/>
                </a:solidFill>
                <a:round/>
                <a:headEnd/>
                <a:tailEnd/>
              </a:ln>
            </p:spPr>
            <p:txBody>
              <a:bodyPr lIns="0" tIns="0" rIns="0" bIns="0" anchor="ctr"/>
              <a:lstStyle/>
              <a:p>
                <a:endParaRPr lang="en-US"/>
              </a:p>
            </p:txBody>
          </p:sp>
          <p:sp>
            <p:nvSpPr>
              <p:cNvPr id="50" name="Rectangle 44"/>
              <p:cNvSpPr>
                <a:spLocks noChangeArrowheads="1"/>
              </p:cNvSpPr>
              <p:nvPr/>
            </p:nvSpPr>
            <p:spPr bwMode="auto">
              <a:xfrm>
                <a:off x="3405" y="2320"/>
                <a:ext cx="679" cy="679"/>
              </a:xfrm>
              <a:prstGeom prst="rect">
                <a:avLst/>
              </a:prstGeom>
              <a:gradFill rotWithShape="0">
                <a:gsLst>
                  <a:gs pos="0">
                    <a:srgbClr val="BBE0E3"/>
                  </a:gs>
                  <a:gs pos="100000">
                    <a:srgbClr val="FFFFFF"/>
                  </a:gs>
                </a:gsLst>
                <a:path path="rect">
                  <a:fillToRect l="100000" b="100000"/>
                </a:path>
              </a:gradFill>
              <a:ln w="9525">
                <a:solidFill>
                  <a:srgbClr val="000000"/>
                </a:solidFill>
                <a:miter lim="800000"/>
                <a:headEnd/>
                <a:tailEnd/>
              </a:ln>
              <a:effectLst>
                <a:outerShdw dist="141990" dir="1593903" algn="ctr" rotWithShape="0">
                  <a:srgbClr val="333399"/>
                </a:outerShdw>
              </a:effectLst>
            </p:spPr>
            <p:txBody>
              <a:bodyPr lIns="0" tIns="0" rIns="0" bIns="0" anchor="ctr"/>
              <a:lstStyle/>
              <a:p>
                <a:pPr fontAlgn="auto">
                  <a:spcBef>
                    <a:spcPts val="0"/>
                  </a:spcBef>
                  <a:spcAft>
                    <a:spcPts val="1000"/>
                  </a:spcAft>
                  <a:defRPr/>
                </a:pPr>
                <a:r>
                  <a:rPr lang="en-ZA" sz="100" b="1">
                    <a:solidFill>
                      <a:srgbClr val="000000"/>
                    </a:solidFill>
                    <a:latin typeface="Calibri" pitchFamily="34" charset="0"/>
                    <a:cs typeface="Arial" pitchFamily="34" charset="0"/>
                  </a:rPr>
                  <a:t>Security</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data integrity</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protection</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access protection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confidentiality</a:t>
                </a:r>
              </a:p>
              <a:p>
                <a:pPr algn="ctr" fontAlgn="auto">
                  <a:spcBef>
                    <a:spcPts val="0"/>
                  </a:spcBef>
                  <a:spcAft>
                    <a:spcPts val="0"/>
                  </a:spcAft>
                  <a:defRPr/>
                </a:pPr>
                <a:endParaRPr lang="en-US" sz="1000">
                  <a:latin typeface="Arial" pitchFamily="34" charset="0"/>
                  <a:cs typeface="Arial" pitchFamily="34" charset="0"/>
                </a:endParaRPr>
              </a:p>
            </p:txBody>
          </p:sp>
          <p:sp>
            <p:nvSpPr>
              <p:cNvPr id="31793" name="Line 45"/>
              <p:cNvSpPr>
                <a:spLocks noChangeShapeType="1"/>
              </p:cNvSpPr>
              <p:nvPr/>
            </p:nvSpPr>
            <p:spPr bwMode="auto">
              <a:xfrm flipV="1">
                <a:off x="3156" y="1815"/>
                <a:ext cx="294" cy="170"/>
              </a:xfrm>
              <a:prstGeom prst="line">
                <a:avLst/>
              </a:prstGeom>
              <a:noFill/>
              <a:ln w="28575">
                <a:solidFill>
                  <a:srgbClr val="808080"/>
                </a:solidFill>
                <a:round/>
                <a:headEnd/>
                <a:tailEnd/>
              </a:ln>
            </p:spPr>
            <p:txBody>
              <a:bodyPr lIns="0" tIns="0" rIns="0" bIns="0" anchor="ctr"/>
              <a:lstStyle/>
              <a:p>
                <a:endParaRPr lang="en-US"/>
              </a:p>
            </p:txBody>
          </p:sp>
          <p:sp>
            <p:nvSpPr>
              <p:cNvPr id="52" name="Rectangle 46"/>
              <p:cNvSpPr>
                <a:spLocks noChangeArrowheads="1"/>
              </p:cNvSpPr>
              <p:nvPr/>
            </p:nvSpPr>
            <p:spPr bwMode="auto">
              <a:xfrm>
                <a:off x="3405" y="1302"/>
                <a:ext cx="679" cy="684"/>
              </a:xfrm>
              <a:prstGeom prst="rect">
                <a:avLst/>
              </a:prstGeom>
              <a:gradFill rotWithShape="0">
                <a:gsLst>
                  <a:gs pos="0">
                    <a:srgbClr val="BBE0E3"/>
                  </a:gs>
                  <a:gs pos="100000">
                    <a:srgbClr val="FFFFFF"/>
                  </a:gs>
                </a:gsLst>
                <a:path path="rect">
                  <a:fillToRect l="100000" b="100000"/>
                </a:path>
              </a:gradFill>
              <a:ln w="9525">
                <a:solidFill>
                  <a:srgbClr val="000000"/>
                </a:solidFill>
                <a:miter lim="800000"/>
                <a:headEnd/>
                <a:tailEnd/>
              </a:ln>
              <a:effectLst>
                <a:outerShdw dist="141990" dir="1593903" algn="ctr" rotWithShape="0">
                  <a:srgbClr val="333399"/>
                </a:outerShdw>
              </a:effectLst>
            </p:spPr>
            <p:txBody>
              <a:bodyPr lIns="0" tIns="0" rIns="0" bIns="0" anchor="ctr"/>
              <a:lstStyle/>
              <a:p>
                <a:pPr fontAlgn="auto">
                  <a:spcBef>
                    <a:spcPts val="0"/>
                  </a:spcBef>
                  <a:spcAft>
                    <a:spcPts val="1000"/>
                  </a:spcAft>
                  <a:defRPr/>
                </a:pPr>
                <a:r>
                  <a:rPr lang="en-ZA" sz="100" b="1">
                    <a:solidFill>
                      <a:srgbClr val="000000"/>
                    </a:solidFill>
                    <a:latin typeface="Calibri" pitchFamily="34" charset="0"/>
                    <a:cs typeface="Arial" pitchFamily="34" charset="0"/>
                  </a:rPr>
                  <a:t>Type and content</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Relational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Demographic</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Diagnostic ICD10</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Operation</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Outcome </a:t>
                </a:r>
                <a:endParaRPr lang="en-US" sz="1000">
                  <a:latin typeface="Arial" pitchFamily="34" charset="0"/>
                  <a:cs typeface="Arial" pitchFamily="34" charset="0"/>
                </a:endParaRPr>
              </a:p>
            </p:txBody>
          </p:sp>
          <p:sp>
            <p:nvSpPr>
              <p:cNvPr id="31795" name="Line 47"/>
              <p:cNvSpPr>
                <a:spLocks noChangeShapeType="1"/>
              </p:cNvSpPr>
              <p:nvPr/>
            </p:nvSpPr>
            <p:spPr bwMode="auto">
              <a:xfrm flipV="1">
                <a:off x="2862" y="1476"/>
                <a:ext cx="0" cy="340"/>
              </a:xfrm>
              <a:prstGeom prst="line">
                <a:avLst/>
              </a:prstGeom>
              <a:noFill/>
              <a:ln w="28575">
                <a:solidFill>
                  <a:srgbClr val="808080"/>
                </a:solidFill>
                <a:round/>
                <a:headEnd/>
                <a:tailEnd/>
              </a:ln>
            </p:spPr>
            <p:txBody>
              <a:bodyPr lIns="0" tIns="0" rIns="0" bIns="0" anchor="ctr"/>
              <a:lstStyle/>
              <a:p>
                <a:endParaRPr lang="en-US"/>
              </a:p>
            </p:txBody>
          </p:sp>
          <p:sp>
            <p:nvSpPr>
              <p:cNvPr id="54" name="Rectangle 48"/>
              <p:cNvSpPr>
                <a:spLocks noChangeArrowheads="1"/>
              </p:cNvSpPr>
              <p:nvPr/>
            </p:nvSpPr>
            <p:spPr bwMode="auto">
              <a:xfrm>
                <a:off x="2524" y="800"/>
                <a:ext cx="679" cy="674"/>
              </a:xfrm>
              <a:prstGeom prst="rect">
                <a:avLst/>
              </a:prstGeom>
              <a:gradFill rotWithShape="0">
                <a:gsLst>
                  <a:gs pos="0">
                    <a:srgbClr val="BBE0E3"/>
                  </a:gs>
                  <a:gs pos="100000">
                    <a:srgbClr val="FFFFFF"/>
                  </a:gs>
                </a:gsLst>
                <a:path path="rect">
                  <a:fillToRect l="100000" b="100000"/>
                </a:path>
              </a:gradFill>
              <a:ln w="9525">
                <a:solidFill>
                  <a:srgbClr val="000000"/>
                </a:solidFill>
                <a:miter lim="800000"/>
                <a:headEnd/>
                <a:tailEnd/>
              </a:ln>
              <a:effectLst>
                <a:outerShdw dist="141990" dir="1593903" algn="ctr" rotWithShape="0">
                  <a:srgbClr val="333399"/>
                </a:outerShdw>
              </a:effectLst>
            </p:spPr>
            <p:txBody>
              <a:bodyPr lIns="0" tIns="0" rIns="0" bIns="0" anchor="ctr"/>
              <a:lstStyle/>
              <a:p>
                <a:pPr fontAlgn="auto">
                  <a:spcBef>
                    <a:spcPts val="0"/>
                  </a:spcBef>
                  <a:spcAft>
                    <a:spcPts val="1000"/>
                  </a:spcAft>
                  <a:defRPr/>
                </a:pPr>
                <a:r>
                  <a:rPr lang="en-ZA" sz="100" b="1">
                    <a:solidFill>
                      <a:srgbClr val="000000"/>
                    </a:solidFill>
                    <a:latin typeface="Calibri" pitchFamily="34" charset="0"/>
                    <a:cs typeface="Arial" pitchFamily="34" charset="0"/>
                  </a:rPr>
                  <a:t>Requirement</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Hardware</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Software</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Secretary </a:t>
                </a:r>
              </a:p>
              <a:p>
                <a:pPr fontAlgn="auto">
                  <a:spcBef>
                    <a:spcPts val="0"/>
                  </a:spcBef>
                  <a:spcAft>
                    <a:spcPts val="0"/>
                  </a:spcAft>
                  <a:buSzPts val="100"/>
                  <a:buFont typeface="Arial" pitchFamily="34" charset="0"/>
                  <a:buChar char="•"/>
                  <a:defRPr/>
                </a:pPr>
                <a:r>
                  <a:rPr lang="en-ZA" sz="100">
                    <a:solidFill>
                      <a:srgbClr val="000000"/>
                    </a:solidFill>
                    <a:latin typeface="Calibri" pitchFamily="34" charset="0"/>
                    <a:cs typeface="Arial" pitchFamily="34" charset="0"/>
                  </a:rPr>
                  <a:t> Director  </a:t>
                </a:r>
                <a:endParaRPr lang="en-US" sz="1000">
                  <a:latin typeface="Arial" pitchFamily="34" charset="0"/>
                  <a:cs typeface="Arial" pitchFamily="34" charset="0"/>
                </a:endParaRPr>
              </a:p>
            </p:txBody>
          </p:sp>
          <p:sp>
            <p:nvSpPr>
              <p:cNvPr id="55" name="Rectangle 49"/>
              <p:cNvSpPr>
                <a:spLocks noChangeArrowheads="1"/>
              </p:cNvSpPr>
              <p:nvPr/>
            </p:nvSpPr>
            <p:spPr bwMode="auto">
              <a:xfrm>
                <a:off x="2524" y="1814"/>
                <a:ext cx="679" cy="684"/>
              </a:xfrm>
              <a:prstGeom prst="rect">
                <a:avLst/>
              </a:prstGeom>
              <a:gradFill rotWithShape="0">
                <a:gsLst>
                  <a:gs pos="0">
                    <a:srgbClr val="BBE0E3"/>
                  </a:gs>
                  <a:gs pos="100000">
                    <a:srgbClr val="FFFFFF"/>
                  </a:gs>
                </a:gsLst>
                <a:path path="rect">
                  <a:fillToRect l="100000" b="100000"/>
                </a:path>
              </a:gradFill>
              <a:ln w="9525">
                <a:solidFill>
                  <a:srgbClr val="000000"/>
                </a:solidFill>
                <a:miter lim="800000"/>
                <a:headEnd/>
                <a:tailEnd/>
              </a:ln>
              <a:effectLst>
                <a:outerShdw dist="141990" dir="1593903" algn="ctr" rotWithShape="0">
                  <a:srgbClr val="99CC00"/>
                </a:outerShdw>
              </a:effectLst>
            </p:spPr>
            <p:txBody>
              <a:bodyPr lIns="0" tIns="0" rIns="0" bIns="0" anchor="ctr"/>
              <a:lstStyle/>
              <a:p>
                <a:pPr algn="ctr" fontAlgn="auto">
                  <a:spcBef>
                    <a:spcPts val="0"/>
                  </a:spcBef>
                  <a:spcAft>
                    <a:spcPts val="1000"/>
                  </a:spcAft>
                  <a:defRPr/>
                </a:pPr>
                <a:r>
                  <a:rPr lang="en-ZA" sz="100" b="1">
                    <a:solidFill>
                      <a:srgbClr val="000000"/>
                    </a:solidFill>
                    <a:latin typeface="Calibri" pitchFamily="34" charset="0"/>
                    <a:cs typeface="Arial" pitchFamily="34" charset="0"/>
                  </a:rPr>
                  <a:t>DATABASE</a:t>
                </a:r>
              </a:p>
              <a:p>
                <a:pPr algn="ctr" fontAlgn="auto">
                  <a:spcBef>
                    <a:spcPts val="0"/>
                  </a:spcBef>
                  <a:spcAft>
                    <a:spcPts val="1000"/>
                  </a:spcAft>
                  <a:defRPr/>
                </a:pPr>
                <a:r>
                  <a:rPr lang="en-ZA" sz="100" b="1">
                    <a:solidFill>
                      <a:srgbClr val="000000"/>
                    </a:solidFill>
                    <a:latin typeface="Calibri" pitchFamily="34" charset="0"/>
                    <a:cs typeface="Arial" pitchFamily="34" charset="0"/>
                  </a:rPr>
                  <a:t>Universitas</a:t>
                </a:r>
              </a:p>
              <a:p>
                <a:pPr algn="ctr" fontAlgn="auto">
                  <a:spcBef>
                    <a:spcPts val="0"/>
                  </a:spcBef>
                  <a:spcAft>
                    <a:spcPts val="1000"/>
                  </a:spcAft>
                  <a:defRPr/>
                </a:pPr>
                <a:r>
                  <a:rPr lang="en-ZA" sz="100" b="1">
                    <a:solidFill>
                      <a:srgbClr val="000000"/>
                    </a:solidFill>
                    <a:latin typeface="Calibri" pitchFamily="34" charset="0"/>
                    <a:cs typeface="Arial" pitchFamily="34" charset="0"/>
                  </a:rPr>
                  <a:t>Thoracic</a:t>
                </a:r>
                <a:endParaRPr lang="en-US" sz="1000">
                  <a:latin typeface="Arial" pitchFamily="34" charset="0"/>
                  <a:cs typeface="Arial" pitchFamily="34" charset="0"/>
                </a:endParaRPr>
              </a:p>
            </p:txBody>
          </p:sp>
        </p:grpSp>
        <p:sp>
          <p:nvSpPr>
            <p:cNvPr id="31781" name="Line 50"/>
            <p:cNvSpPr>
              <a:spLocks noChangeShapeType="1"/>
            </p:cNvSpPr>
            <p:nvPr/>
          </p:nvSpPr>
          <p:spPr bwMode="auto">
            <a:xfrm>
              <a:off x="2894013" y="9007475"/>
              <a:ext cx="2146300" cy="0"/>
            </a:xfrm>
            <a:prstGeom prst="line">
              <a:avLst/>
            </a:prstGeom>
            <a:noFill/>
            <a:ln w="38100">
              <a:solidFill>
                <a:srgbClr val="FFFF00"/>
              </a:solidFill>
              <a:round/>
              <a:headEnd/>
              <a:tailEnd type="triangle" w="med" len="med"/>
            </a:ln>
          </p:spPr>
          <p:txBody>
            <a:bodyPr/>
            <a:lstStyle/>
            <a:p>
              <a:endParaRPr lang="en-US"/>
            </a:p>
          </p:txBody>
        </p:sp>
        <p:sp>
          <p:nvSpPr>
            <p:cNvPr id="31782" name="Line 51"/>
            <p:cNvSpPr>
              <a:spLocks noChangeShapeType="1"/>
            </p:cNvSpPr>
            <p:nvPr/>
          </p:nvSpPr>
          <p:spPr bwMode="auto">
            <a:xfrm>
              <a:off x="2830513" y="8356600"/>
              <a:ext cx="452437" cy="0"/>
            </a:xfrm>
            <a:prstGeom prst="line">
              <a:avLst/>
            </a:prstGeom>
            <a:noFill/>
            <a:ln w="38100">
              <a:solidFill>
                <a:srgbClr val="FFFF00"/>
              </a:solidFill>
              <a:round/>
              <a:headEnd/>
              <a:tailEnd type="triangle" w="med" len="med"/>
            </a:ln>
          </p:spPr>
          <p:txBody>
            <a:bodyPr/>
            <a:lstStyle/>
            <a:p>
              <a:endParaRPr lang="en-US"/>
            </a:p>
          </p:txBody>
        </p:sp>
        <p:sp>
          <p:nvSpPr>
            <p:cNvPr id="31783" name="Text Box 52"/>
            <p:cNvSpPr txBox="1">
              <a:spLocks noChangeArrowheads="1"/>
            </p:cNvSpPr>
            <p:nvPr/>
          </p:nvSpPr>
          <p:spPr bwMode="auto">
            <a:xfrm>
              <a:off x="3219450" y="7381875"/>
              <a:ext cx="1625600" cy="220663"/>
            </a:xfrm>
            <a:prstGeom prst="rect">
              <a:avLst/>
            </a:prstGeom>
            <a:solidFill>
              <a:srgbClr val="FFFFFF"/>
            </a:solidFill>
            <a:ln w="9525">
              <a:noFill/>
              <a:miter lim="800000"/>
              <a:headEnd/>
              <a:tailEnd/>
            </a:ln>
          </p:spPr>
          <p:txBody>
            <a:bodyPr lIns="82296" tIns="41148" rIns="82296" bIns="41148"/>
            <a:lstStyle/>
            <a:p>
              <a:pPr>
                <a:spcAft>
                  <a:spcPts val="1000"/>
                </a:spcAft>
              </a:pPr>
              <a:r>
                <a:rPr lang="en-ZA" sz="800" b="1">
                  <a:solidFill>
                    <a:srgbClr val="000000"/>
                  </a:solidFill>
                  <a:latin typeface="Calibri" pitchFamily="34" charset="0"/>
                </a:rPr>
                <a:t>Step 8. Database</a:t>
              </a:r>
              <a:endParaRPr lang="en-US" sz="1000">
                <a:latin typeface="Century Schoolbook" pitchFamily="18" charset="0"/>
              </a:endParaRP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Direct Access Storage 9"/>
          <p:cNvSpPr/>
          <p:nvPr/>
        </p:nvSpPr>
        <p:spPr>
          <a:xfrm>
            <a:off x="228600" y="304800"/>
            <a:ext cx="7315200" cy="914400"/>
          </a:xfrm>
          <a:prstGeom prst="flowChartMagneticDrum">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pic>
        <p:nvPicPr>
          <p:cNvPr id="2050" name="Picture 2" descr="F:\UNIVERSITEIT VAN DIE.tif"/>
          <p:cNvPicPr>
            <a:picLocks noGrp="1" noChangeAspect="1" noChangeArrowheads="1"/>
          </p:cNvPicPr>
          <p:nvPr>
            <p:ph sz="half" idx="1"/>
          </p:nvPr>
        </p:nvPicPr>
        <p:blipFill>
          <a:blip r:embed="rId3" cstate="print"/>
          <a:stretch>
            <a:fillRect/>
          </a:stretch>
        </p:blipFill>
        <p:spPr>
          <a:xfrm>
            <a:off x="152400" y="1905000"/>
            <a:ext cx="2938691" cy="4114998"/>
          </a:xfrm>
          <a:effectLst>
            <a:outerShdw blurRad="190500" algn="tl" rotWithShape="0">
              <a:srgbClr val="000000">
                <a:alpha val="70000"/>
              </a:srgbClr>
            </a:outerShdw>
          </a:effectLst>
        </p:spPr>
      </p:pic>
      <p:pic>
        <p:nvPicPr>
          <p:cNvPr id="25604" name="Picture 6" descr="euroscore"/>
          <p:cNvPicPr>
            <a:picLocks noGrp="1" noChangeAspect="1" noChangeArrowheads="1"/>
          </p:cNvPicPr>
          <p:nvPr>
            <p:ph sz="half" idx="2"/>
          </p:nvPr>
        </p:nvPicPr>
        <p:blipFill>
          <a:blip r:embed="rId4" cstate="print"/>
          <a:srcRect/>
          <a:stretch>
            <a:fillRect/>
          </a:stretch>
        </p:blipFill>
        <p:spPr>
          <a:xfrm>
            <a:off x="4648200" y="3200400"/>
            <a:ext cx="3754437" cy="2813050"/>
          </a:xfrm>
        </p:spPr>
      </p:pic>
      <p:sp>
        <p:nvSpPr>
          <p:cNvPr id="7" name="Text Placeholder 3"/>
          <p:cNvSpPr txBox="1">
            <a:spLocks/>
          </p:cNvSpPr>
          <p:nvPr/>
        </p:nvSpPr>
        <p:spPr bwMode="auto">
          <a:xfrm>
            <a:off x="228600" y="1447800"/>
            <a:ext cx="6215063" cy="639763"/>
          </a:xfrm>
          <a:prstGeom prst="rect">
            <a:avLst/>
          </a:prstGeom>
          <a:noFill/>
          <a:ln w="9525">
            <a:noFill/>
            <a:miter lim="800000"/>
            <a:headEnd/>
            <a:tailEnd/>
          </a:ln>
          <a:effectLst/>
        </p:spPr>
        <p:txBody>
          <a:bodyPr/>
          <a:lstStyle/>
          <a:p>
            <a:pPr marL="447675" indent="-447675">
              <a:spcBef>
                <a:spcPct val="20000"/>
              </a:spcBef>
              <a:buClr>
                <a:schemeClr val="accent1"/>
              </a:buClr>
              <a:buSzPct val="110000"/>
              <a:buFont typeface="Wingdings" pitchFamily="2" charset="2"/>
              <a:buChar char="§"/>
              <a:defRPr/>
            </a:pPr>
            <a:r>
              <a:rPr lang="en-GB" sz="2400" kern="0" dirty="0">
                <a:latin typeface="+mn-lt"/>
                <a:cs typeface="+mn-cs"/>
              </a:rPr>
              <a:t>National Adult Cardiac Database</a:t>
            </a:r>
          </a:p>
        </p:txBody>
      </p:sp>
      <p:pic>
        <p:nvPicPr>
          <p:cNvPr id="25605" name="Picture 7" descr="operative"/>
          <p:cNvPicPr>
            <a:picLocks noChangeAspect="1" noChangeArrowheads="1"/>
          </p:cNvPicPr>
          <p:nvPr/>
        </p:nvPicPr>
        <p:blipFill>
          <a:blip r:embed="rId5" cstate="print"/>
          <a:srcRect/>
          <a:stretch>
            <a:fillRect/>
          </a:stretch>
        </p:blipFill>
        <p:spPr bwMode="auto">
          <a:xfrm>
            <a:off x="3200400" y="1905000"/>
            <a:ext cx="4032250" cy="3021012"/>
          </a:xfrm>
          <a:prstGeom prst="rect">
            <a:avLst/>
          </a:prstGeom>
          <a:noFill/>
          <a:ln w="9525">
            <a:noFill/>
            <a:miter lim="800000"/>
            <a:headEnd/>
            <a:tailEnd/>
          </a:ln>
        </p:spPr>
      </p:pic>
      <p:sp>
        <p:nvSpPr>
          <p:cNvPr id="9" name="Title 1"/>
          <p:cNvSpPr txBox="1">
            <a:spLocks/>
          </p:cNvSpPr>
          <p:nvPr/>
        </p:nvSpPr>
        <p:spPr>
          <a:xfrm>
            <a:off x="304800" y="152400"/>
            <a:ext cx="7467600" cy="1143000"/>
          </a:xfrm>
          <a:prstGeom prst="rect">
            <a:avLst/>
          </a:prstGeom>
        </p:spPr>
        <p:txBody>
          <a:bodyPr vert="horz" lIns="45720" rIns="4572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entury Gothic" pitchFamily="34" charset="0"/>
                <a:ea typeface="+mj-ea"/>
                <a:cs typeface="+mj-cs"/>
              </a:rPr>
              <a:t>Sustainability and Risk Management</a:t>
            </a:r>
            <a:endParaRPr kumimoji="0" lang="en-US" sz="3200" b="1" i="0" u="none" strike="noStrike" kern="1200" cap="none" spc="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Century Gothic" pitchFamily="34" charset="0"/>
              <a:ea typeface="+mj-ea"/>
              <a:cs typeface="+mj-cs"/>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28600"/>
            <a:ext cx="8229600" cy="1143000"/>
          </a:xfrm>
        </p:spPr>
        <p:txBody>
          <a:bodyPr/>
          <a:lstStyle/>
          <a:p>
            <a:r>
              <a:rPr lang="en-US" sz="3600" b="1" dirty="0" smtClean="0"/>
              <a:t>Pulmonary Hypertension</a:t>
            </a:r>
            <a:endParaRPr lang="en-US" sz="3600" dirty="0"/>
          </a:p>
        </p:txBody>
      </p:sp>
      <p:sp>
        <p:nvSpPr>
          <p:cNvPr id="3075" name="Rectangle 3"/>
          <p:cNvSpPr>
            <a:spLocks noGrp="1" noChangeArrowheads="1"/>
          </p:cNvSpPr>
          <p:nvPr>
            <p:ph idx="1"/>
          </p:nvPr>
        </p:nvSpPr>
        <p:spPr>
          <a:xfrm>
            <a:off x="457200" y="1676400"/>
            <a:ext cx="8229600" cy="4953000"/>
          </a:xfrm>
        </p:spPr>
        <p:txBody>
          <a:bodyPr>
            <a:normAutofit/>
          </a:bodyPr>
          <a:lstStyle/>
          <a:p>
            <a:pPr algn="just">
              <a:lnSpc>
                <a:spcPct val="80000"/>
              </a:lnSpc>
            </a:pPr>
            <a:r>
              <a:rPr lang="en-US" sz="2800" dirty="0"/>
              <a:t>Late presentation of congenital cardiac disease is endemic in the developing world</a:t>
            </a:r>
          </a:p>
          <a:p>
            <a:pPr algn="just">
              <a:lnSpc>
                <a:spcPct val="80000"/>
              </a:lnSpc>
            </a:pPr>
            <a:endParaRPr lang="en-US" sz="2800" dirty="0"/>
          </a:p>
          <a:p>
            <a:pPr algn="just">
              <a:lnSpc>
                <a:spcPct val="80000"/>
              </a:lnSpc>
            </a:pPr>
            <a:r>
              <a:rPr lang="en-US" sz="2800" dirty="0"/>
              <a:t>In our patient population (UFS) of VSD and AVSD, pulmonary hypertension is present in 43,4% (Woods Units &gt; 3.5) </a:t>
            </a:r>
          </a:p>
          <a:p>
            <a:pPr algn="just">
              <a:lnSpc>
                <a:spcPct val="80000"/>
              </a:lnSpc>
            </a:pPr>
            <a:endParaRPr lang="en-US" sz="2800" dirty="0"/>
          </a:p>
          <a:p>
            <a:pPr algn="just">
              <a:lnSpc>
                <a:spcPct val="80000"/>
              </a:lnSpc>
            </a:pPr>
            <a:r>
              <a:rPr lang="en-US" sz="2800" dirty="0"/>
              <a:t>16,2% has severe pulmonary hypertension (Woods Units &gt; 6) at presentation</a:t>
            </a:r>
          </a:p>
          <a:p>
            <a:pPr algn="just">
              <a:lnSpc>
                <a:spcPct val="80000"/>
              </a:lnSpc>
            </a:pPr>
            <a:endParaRPr lang="en-US" sz="2800" dirty="0"/>
          </a:p>
          <a:p>
            <a:pPr algn="just">
              <a:lnSpc>
                <a:spcPct val="80000"/>
              </a:lnSpc>
            </a:pPr>
            <a:r>
              <a:rPr lang="en-US" sz="2800" dirty="0"/>
              <a:t>Predicting reversibility of advanced </a:t>
            </a:r>
            <a:r>
              <a:rPr lang="en-US" sz="2800" dirty="0" smtClean="0"/>
              <a:t>PHT is a challenge</a:t>
            </a:r>
            <a:endParaRPr lang="en-US" sz="2800" dirty="0"/>
          </a:p>
          <a:p>
            <a:pPr algn="just">
              <a:lnSpc>
                <a:spcPct val="80000"/>
              </a:lnSpc>
            </a:pPr>
            <a:endParaRPr lang="en-US" sz="28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r>
              <a:rPr lang="en-US" sz="4000" b="1" u="sng"/>
              <a:t>Stages/grades in Pulmonary hypertension:</a:t>
            </a:r>
          </a:p>
        </p:txBody>
      </p:sp>
      <p:pic>
        <p:nvPicPr>
          <p:cNvPr id="36867" name="Picture 3"/>
          <p:cNvPicPr>
            <a:picLocks noGrp="1" noChangeAspect="1" noChangeArrowheads="1"/>
          </p:cNvPicPr>
          <p:nvPr>
            <p:ph idx="1"/>
          </p:nvPr>
        </p:nvPicPr>
        <p:blipFill>
          <a:blip r:embed="rId3" cstate="print"/>
          <a:srcRect b="30435"/>
          <a:stretch>
            <a:fillRect/>
          </a:stretch>
        </p:blipFill>
        <p:spPr>
          <a:xfrm>
            <a:off x="228600" y="1752600"/>
            <a:ext cx="4648200" cy="4759325"/>
          </a:xfrm>
          <a:noFill/>
          <a:ln/>
        </p:spPr>
      </p:pic>
      <p:sp>
        <p:nvSpPr>
          <p:cNvPr id="36868" name="Text Box 4"/>
          <p:cNvSpPr txBox="1">
            <a:spLocks noChangeArrowheads="1"/>
          </p:cNvSpPr>
          <p:nvPr/>
        </p:nvSpPr>
        <p:spPr bwMode="auto">
          <a:xfrm>
            <a:off x="3124200" y="2362200"/>
            <a:ext cx="1687513" cy="274638"/>
          </a:xfrm>
          <a:prstGeom prst="rect">
            <a:avLst/>
          </a:prstGeom>
          <a:noFill/>
          <a:ln w="9525">
            <a:noFill/>
            <a:miter lim="800000"/>
            <a:headEnd/>
            <a:tailEnd/>
          </a:ln>
          <a:effectLst/>
        </p:spPr>
        <p:txBody>
          <a:bodyPr wrap="none">
            <a:spAutoFit/>
          </a:bodyPr>
          <a:lstStyle/>
          <a:p>
            <a:r>
              <a:rPr lang="en-US" sz="1200" b="1">
                <a:solidFill>
                  <a:srgbClr val="020202"/>
                </a:solidFill>
                <a:latin typeface="Tahoma" charset="0"/>
              </a:rPr>
              <a:t>/Congenital cardiac</a:t>
            </a:r>
          </a:p>
        </p:txBody>
      </p:sp>
      <p:pic>
        <p:nvPicPr>
          <p:cNvPr id="36869" name="Picture 5"/>
          <p:cNvPicPr>
            <a:picLocks noChangeAspect="1" noChangeArrowheads="1"/>
          </p:cNvPicPr>
          <p:nvPr/>
        </p:nvPicPr>
        <p:blipFill>
          <a:blip r:embed="rId4" cstate="print"/>
          <a:srcRect b="4459"/>
          <a:stretch>
            <a:fillRect/>
          </a:stretch>
        </p:blipFill>
        <p:spPr bwMode="auto">
          <a:xfrm>
            <a:off x="4997450" y="1676400"/>
            <a:ext cx="3919538" cy="48768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Coronary Artery Disease</a:t>
            </a:r>
            <a:endParaRPr lang="en-US" dirty="0"/>
          </a:p>
        </p:txBody>
      </p:sp>
      <p:sp>
        <p:nvSpPr>
          <p:cNvPr id="3" name="Content Placeholder 2"/>
          <p:cNvSpPr>
            <a:spLocks noGrp="1"/>
          </p:cNvSpPr>
          <p:nvPr>
            <p:ph idx="1"/>
          </p:nvPr>
        </p:nvSpPr>
        <p:spPr/>
        <p:txBody>
          <a:bodyPr/>
          <a:lstStyle/>
          <a:p>
            <a:r>
              <a:rPr lang="en-ZA" dirty="0" smtClean="0"/>
              <a:t>Acute Coronary </a:t>
            </a:r>
            <a:r>
              <a:rPr lang="en-ZA" dirty="0" smtClean="0"/>
              <a:t>Syndrome</a:t>
            </a:r>
          </a:p>
          <a:p>
            <a:pPr>
              <a:buNone/>
            </a:pPr>
            <a:endParaRPr lang="en-ZA" dirty="0" smtClean="0"/>
          </a:p>
          <a:p>
            <a:r>
              <a:rPr lang="en-ZA" dirty="0" smtClean="0"/>
              <a:t>On-pump versus  off- pump </a:t>
            </a:r>
            <a:r>
              <a:rPr lang="en-ZA" dirty="0" smtClean="0"/>
              <a:t>Surgery</a:t>
            </a:r>
          </a:p>
          <a:p>
            <a:pPr>
              <a:buNone/>
            </a:pPr>
            <a:endParaRPr lang="en-ZA" dirty="0" smtClean="0"/>
          </a:p>
          <a:p>
            <a:r>
              <a:rPr lang="en-ZA" dirty="0" smtClean="0"/>
              <a:t>Longitudinal observational analytical cohort study</a:t>
            </a:r>
          </a:p>
          <a:p>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accent1"/>
                </a:solidFill>
              </a:rPr>
              <a:t>Procedural Risk</a:t>
            </a:r>
            <a:endParaRPr lang="en-US" dirty="0">
              <a:solidFill>
                <a:schemeClr val="accent1"/>
              </a:solidFill>
            </a:endParaRPr>
          </a:p>
        </p:txBody>
      </p:sp>
      <p:pic>
        <p:nvPicPr>
          <p:cNvPr id="46083" name="Picture 3"/>
          <p:cNvPicPr>
            <a:picLocks noGrp="1" noChangeAspect="1" noChangeArrowheads="1"/>
          </p:cNvPicPr>
          <p:nvPr>
            <p:ph idx="1"/>
          </p:nvPr>
        </p:nvPicPr>
        <p:blipFill>
          <a:blip r:embed="rId3" cstate="print"/>
          <a:srcRect/>
          <a:stretch>
            <a:fillRect/>
          </a:stretch>
        </p:blipFill>
        <p:spPr>
          <a:xfrm>
            <a:off x="571500" y="1428750"/>
            <a:ext cx="4046538" cy="4929188"/>
          </a:xfrm>
          <a:noFill/>
        </p:spPr>
      </p:pic>
      <p:pic>
        <p:nvPicPr>
          <p:cNvPr id="46084" name="Picture 4"/>
          <p:cNvPicPr>
            <a:picLocks noChangeAspect="1" noChangeArrowheads="1"/>
          </p:cNvPicPr>
          <p:nvPr/>
        </p:nvPicPr>
        <p:blipFill>
          <a:blip r:embed="rId4" cstate="print"/>
          <a:srcRect/>
          <a:stretch>
            <a:fillRect/>
          </a:stretch>
        </p:blipFill>
        <p:spPr bwMode="auto">
          <a:xfrm>
            <a:off x="4691063" y="1428750"/>
            <a:ext cx="4024312" cy="1236663"/>
          </a:xfrm>
          <a:prstGeom prst="rect">
            <a:avLst/>
          </a:prstGeom>
          <a:noFill/>
          <a:ln w="9525">
            <a:noFill/>
            <a:miter lim="800000"/>
            <a:headEnd/>
            <a:tailEnd/>
          </a:ln>
        </p:spPr>
      </p:pic>
      <p:sp>
        <p:nvSpPr>
          <p:cNvPr id="19" name="TextBox 18"/>
          <p:cNvSpPr txBox="1"/>
          <p:nvPr/>
        </p:nvSpPr>
        <p:spPr>
          <a:xfrm>
            <a:off x="4714875" y="5157788"/>
            <a:ext cx="4000500" cy="1077912"/>
          </a:xfrm>
          <a:prstGeom prst="rect">
            <a:avLst/>
          </a:prstGeom>
          <a:noFill/>
        </p:spPr>
        <p:txBody>
          <a:bodyPr>
            <a:spAutoFit/>
          </a:bodyPr>
          <a:lstStyle/>
          <a:p>
            <a:pPr algn="just">
              <a:defRPr/>
            </a:pPr>
            <a:r>
              <a:rPr lang="en-GB" sz="1600" i="1" dirty="0">
                <a:solidFill>
                  <a:schemeClr val="accent1">
                    <a:lumMod val="20000"/>
                    <a:lumOff val="80000"/>
                  </a:schemeClr>
                </a:solidFill>
                <a:latin typeface="+mn-lt"/>
              </a:rPr>
              <a:t>Risk factor analysis in predicting surgical outcomes in acute coronary syndromes:  A proposal for an integrative risk model</a:t>
            </a:r>
            <a:endParaRPr lang="en-US" sz="1600" i="1" dirty="0">
              <a:solidFill>
                <a:schemeClr val="accent1">
                  <a:lumMod val="20000"/>
                  <a:lumOff val="80000"/>
                </a:schemeClr>
              </a:solidFill>
              <a:latin typeface="+mn-lt"/>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914400"/>
          </a:xfrm>
        </p:spPr>
        <p:txBody>
          <a:bodyPr>
            <a:normAutofit fontScale="90000"/>
          </a:bodyPr>
          <a:lstStyle/>
          <a:p>
            <a:pPr>
              <a:defRPr/>
            </a:pPr>
            <a:r>
              <a:rPr lang="en-US" dirty="0" smtClean="0">
                <a:solidFill>
                  <a:schemeClr val="accent1"/>
                </a:solidFill>
              </a:rPr>
              <a:t>Near Infrared Spectroscopy (NIRS)- Microcirculation</a:t>
            </a:r>
            <a:endParaRPr lang="en-US" dirty="0">
              <a:solidFill>
                <a:schemeClr val="accent1"/>
              </a:solidFill>
            </a:endParaRPr>
          </a:p>
        </p:txBody>
      </p:sp>
      <p:graphicFrame>
        <p:nvGraphicFramePr>
          <p:cNvPr id="5" name="Content Placeholder 4"/>
          <p:cNvGraphicFramePr>
            <a:graphicFrameLocks noGrp="1"/>
          </p:cNvGraphicFramePr>
          <p:nvPr>
            <p:ph idx="1"/>
          </p:nvPr>
        </p:nvGraphicFramePr>
        <p:xfrm>
          <a:off x="214282" y="1500174"/>
          <a:ext cx="4500594" cy="5214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4071938" y="5157788"/>
            <a:ext cx="4643437" cy="1077912"/>
          </a:xfrm>
          <a:prstGeom prst="rect">
            <a:avLst/>
          </a:prstGeom>
          <a:noFill/>
        </p:spPr>
        <p:txBody>
          <a:bodyPr>
            <a:spAutoFit/>
          </a:bodyPr>
          <a:lstStyle/>
          <a:p>
            <a:pPr algn="just">
              <a:defRPr/>
            </a:pPr>
            <a:r>
              <a:rPr lang="en-US" sz="1600" i="1" dirty="0">
                <a:latin typeface="+mn-lt"/>
              </a:rPr>
              <a:t>Evaluation of near-infrared spectroscopy in patients with acute coronary syndrome undergoing on and off pump coronary artery bypass graft surgery</a:t>
            </a:r>
          </a:p>
        </p:txBody>
      </p:sp>
      <p:pic>
        <p:nvPicPr>
          <p:cNvPr id="6" name="Picture 11"/>
          <p:cNvPicPr>
            <a:picLocks noChangeAspect="1" noChangeArrowheads="1"/>
          </p:cNvPicPr>
          <p:nvPr/>
        </p:nvPicPr>
        <p:blipFill>
          <a:blip r:embed="rId8" cstate="print"/>
          <a:srcRect/>
          <a:stretch>
            <a:fillRect/>
          </a:stretch>
        </p:blipFill>
        <p:spPr bwMode="auto">
          <a:xfrm>
            <a:off x="4357686" y="2000240"/>
            <a:ext cx="3863278" cy="2571768"/>
          </a:xfrm>
          <a:prstGeom prst="rect">
            <a:avLst/>
          </a:prstGeom>
          <a:solidFill>
            <a:srgbClr val="FFFFFF">
              <a:shade val="85000"/>
            </a:srgbClr>
          </a:solidFill>
          <a:ln w="127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accent1"/>
                </a:solidFill>
              </a:rPr>
              <a:t>Micro-circulation – Cellular </a:t>
            </a:r>
            <a:endParaRPr lang="en-US" dirty="0">
              <a:solidFill>
                <a:schemeClr val="accent1"/>
              </a:solidFill>
            </a:endParaRPr>
          </a:p>
        </p:txBody>
      </p:sp>
      <p:sp>
        <p:nvSpPr>
          <p:cNvPr id="49155" name="Content Placeholder 2"/>
          <p:cNvSpPr>
            <a:spLocks noGrp="1"/>
          </p:cNvSpPr>
          <p:nvPr>
            <p:ph idx="1"/>
          </p:nvPr>
        </p:nvSpPr>
        <p:spPr/>
        <p:txBody>
          <a:bodyPr/>
          <a:lstStyle/>
          <a:p>
            <a:pPr>
              <a:buFontTx/>
              <a:buNone/>
            </a:pPr>
            <a:r>
              <a:rPr lang="en-GB" i="1" dirty="0" smtClean="0"/>
              <a:t>Evaluating the relationship of lactate and glucose levels and operative SIRS in CABG patients</a:t>
            </a:r>
            <a:endParaRPr lang="en-US" i="1" dirty="0" smtClean="0"/>
          </a:p>
        </p:txBody>
      </p:sp>
      <p:pic>
        <p:nvPicPr>
          <p:cNvPr id="24577" name="Picture 1"/>
          <p:cNvPicPr>
            <a:picLocks noChangeAspect="1" noChangeArrowheads="1"/>
          </p:cNvPicPr>
          <p:nvPr/>
        </p:nvPicPr>
        <p:blipFill>
          <a:blip r:embed="rId3" cstate="print"/>
          <a:srcRect/>
          <a:stretch>
            <a:fillRect/>
          </a:stretch>
        </p:blipFill>
        <p:spPr bwMode="auto">
          <a:xfrm>
            <a:off x="2286000" y="2971800"/>
            <a:ext cx="4572000" cy="3429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426464"/>
          </a:xfrm>
        </p:spPr>
        <p:txBody>
          <a:bodyPr>
            <a:normAutofit/>
          </a:bodyPr>
          <a:lstStyle/>
          <a:p>
            <a:pPr>
              <a:defRPr/>
            </a:pPr>
            <a:r>
              <a:rPr lang="en-US" dirty="0" smtClean="0">
                <a:solidFill>
                  <a:schemeClr val="accent1"/>
                </a:solidFill>
              </a:rPr>
              <a:t>SIRS in CABG patients -Inflammatory Markers</a:t>
            </a:r>
            <a:endParaRPr lang="en-US" dirty="0">
              <a:solidFill>
                <a:schemeClr val="accent1"/>
              </a:solidFill>
            </a:endParaRPr>
          </a:p>
        </p:txBody>
      </p:sp>
      <p:pic>
        <p:nvPicPr>
          <p:cNvPr id="47108" name="Picture 5"/>
          <p:cNvPicPr>
            <a:picLocks noGrp="1" noChangeAspect="1" noChangeArrowheads="1"/>
          </p:cNvPicPr>
          <p:nvPr>
            <p:ph idx="1"/>
          </p:nvPr>
        </p:nvPicPr>
        <p:blipFill>
          <a:blip r:embed="rId3" cstate="print"/>
          <a:srcRect/>
          <a:stretch>
            <a:fillRect/>
          </a:stretch>
        </p:blipFill>
        <p:spPr>
          <a:xfrm>
            <a:off x="571500" y="1428750"/>
            <a:ext cx="4392613" cy="5000625"/>
          </a:xfrm>
          <a:noFill/>
        </p:spPr>
      </p:pic>
      <p:sp>
        <p:nvSpPr>
          <p:cNvPr id="4" name="TextBox 3"/>
          <p:cNvSpPr txBox="1"/>
          <p:nvPr/>
        </p:nvSpPr>
        <p:spPr>
          <a:xfrm>
            <a:off x="5143500" y="5116513"/>
            <a:ext cx="3786188" cy="1384300"/>
          </a:xfrm>
          <a:prstGeom prst="rect">
            <a:avLst/>
          </a:prstGeom>
          <a:noFill/>
        </p:spPr>
        <p:txBody>
          <a:bodyPr>
            <a:spAutoFit/>
          </a:bodyPr>
          <a:lstStyle/>
          <a:p>
            <a:pPr>
              <a:defRPr/>
            </a:pPr>
            <a:r>
              <a:rPr lang="en-GB" sz="1400" i="1" spc="200" dirty="0">
                <a:ln cap="rnd">
                  <a:bevel/>
                </a:ln>
                <a:latin typeface="+mn-lt"/>
              </a:rPr>
              <a:t>Inflammatory Marker Comparison Between Patients with Acute Coronary Syndrome undergoing On-Pump versus Off-Pump Coronary Artery Bypass Graft Surgery</a:t>
            </a:r>
            <a:endParaRPr lang="en-US" sz="1400" i="1" spc="200" dirty="0">
              <a:ln cap="rnd">
                <a:bevel/>
              </a:ln>
              <a:latin typeface="+mn-l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Complexity Theory</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A set of concepts that attempts to explain complex phenomena not explainable by traditional (mechanistic) </a:t>
            </a:r>
            <a:r>
              <a:rPr lang="en-US" dirty="0" smtClean="0"/>
              <a:t>theories</a:t>
            </a:r>
          </a:p>
          <a:p>
            <a:pPr algn="just">
              <a:buNone/>
            </a:pPr>
            <a:endParaRPr lang="en-US" dirty="0" smtClean="0"/>
          </a:p>
          <a:p>
            <a:pPr algn="just"/>
            <a:r>
              <a:rPr lang="en-ZA" dirty="0" smtClean="0"/>
              <a:t>Integrates ideas from chaos theory, cognitive psychology, computer science, evolutionary biology, general systems theory, fuzzy logic, information theory and related </a:t>
            </a:r>
            <a:r>
              <a:rPr lang="en-ZA" dirty="0" smtClean="0"/>
              <a:t>fields</a:t>
            </a:r>
          </a:p>
          <a:p>
            <a:pPr algn="just">
              <a:buNone/>
            </a:pPr>
            <a:endParaRPr lang="en-ZA" dirty="0" smtClean="0"/>
          </a:p>
          <a:p>
            <a:pPr algn="just"/>
            <a:r>
              <a:rPr lang="en-ZA" dirty="0" smtClean="0"/>
              <a:t>Deals with natural  and artificial systems as they are and not by simplifying them (constituent parts</a:t>
            </a:r>
            <a:r>
              <a:rPr lang="en-ZA" dirty="0" smtClean="0"/>
              <a:t>)</a:t>
            </a:r>
          </a:p>
          <a:p>
            <a:pPr algn="just">
              <a:buNone/>
            </a:pPr>
            <a:endParaRPr lang="en-ZA" dirty="0" smtClean="0"/>
          </a:p>
          <a:p>
            <a:pPr algn="just"/>
            <a:r>
              <a:rPr lang="en-ZA" dirty="0" smtClean="0"/>
              <a:t>Recognises  that complex behaviour emerges from simple </a:t>
            </a:r>
            <a:r>
              <a:rPr lang="en-ZA" dirty="0" smtClean="0"/>
              <a:t>rules</a:t>
            </a:r>
          </a:p>
          <a:p>
            <a:pPr algn="just">
              <a:buNone/>
            </a:pPr>
            <a:endParaRPr lang="en-ZA" dirty="0" smtClean="0"/>
          </a:p>
          <a:p>
            <a:pPr algn="just"/>
            <a:r>
              <a:rPr lang="en-ZA" dirty="0" smtClean="0"/>
              <a:t>All complex systems are networks of many interdependent parts interacting according to  these rules </a:t>
            </a:r>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0"/>
            <a:ext cx="7772400" cy="914400"/>
          </a:xfrm>
        </p:spPr>
        <p:txBody>
          <a:bodyPr>
            <a:normAutofit fontScale="90000"/>
          </a:bodyPr>
          <a:lstStyle/>
          <a:p>
            <a:r>
              <a:rPr lang="en-ZA" dirty="0" smtClean="0"/>
              <a:t>END STAGE HEART DISEASE </a:t>
            </a:r>
            <a:br>
              <a:rPr lang="en-ZA" dirty="0" smtClean="0"/>
            </a:br>
            <a:r>
              <a:rPr lang="en-ZA" sz="2700" dirty="0" smtClean="0"/>
              <a:t>Posterior LV Infarction- tethering of leaflets</a:t>
            </a:r>
            <a:endParaRPr lang="en-US" sz="2700" dirty="0"/>
          </a:p>
        </p:txBody>
      </p:sp>
      <p:pic>
        <p:nvPicPr>
          <p:cNvPr id="4" name="Picture 6" descr="Scan78"/>
          <p:cNvPicPr>
            <a:picLocks noGrp="1" noChangeAspect="1" noChangeArrowheads="1"/>
          </p:cNvPicPr>
          <p:nvPr>
            <p:ph idx="1"/>
          </p:nvPr>
        </p:nvPicPr>
        <p:blipFill>
          <a:blip r:embed="rId3" cstate="print"/>
          <a:stretch>
            <a:fillRect/>
          </a:stretch>
        </p:blipFill>
        <p:spPr>
          <a:xfrm>
            <a:off x="357158" y="1523999"/>
            <a:ext cx="7429552" cy="5334001"/>
          </a:xfr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normAutofit/>
          </a:bodyPr>
          <a:lstStyle/>
          <a:p>
            <a:pPr algn="ctr" eaLnBrk="1" fontAlgn="auto" hangingPunct="1">
              <a:spcAft>
                <a:spcPts val="0"/>
              </a:spcAft>
              <a:defRPr/>
            </a:pPr>
            <a:r>
              <a:rPr lang="en-US" dirty="0" smtClean="0">
                <a:solidFill>
                  <a:schemeClr val="accent1"/>
                </a:solidFill>
                <a:effectLst>
                  <a:outerShdw blurRad="38100" dist="38100" dir="2700000" algn="tl">
                    <a:srgbClr val="000000">
                      <a:alpha val="43137"/>
                    </a:srgbClr>
                  </a:outerShdw>
                </a:effectLst>
              </a:rPr>
              <a:t>Functional MR Pathophysiology</a:t>
            </a:r>
          </a:p>
        </p:txBody>
      </p:sp>
      <p:sp>
        <p:nvSpPr>
          <p:cNvPr id="8195" name="Rectangle 3"/>
          <p:cNvSpPr>
            <a:spLocks noGrp="1" noChangeArrowheads="1"/>
          </p:cNvSpPr>
          <p:nvPr>
            <p:ph sz="half" idx="1"/>
          </p:nvPr>
        </p:nvSpPr>
        <p:spPr/>
        <p:txBody>
          <a:bodyPr anchor="ctr">
            <a:normAutofit fontScale="77500" lnSpcReduction="20000"/>
          </a:bodyPr>
          <a:lstStyle/>
          <a:p>
            <a:pPr marL="420624" indent="-384048" eaLnBrk="1" fontAlgn="auto" hangingPunct="1">
              <a:spcAft>
                <a:spcPts val="0"/>
              </a:spcAft>
              <a:buFont typeface="Wingdings 2"/>
              <a:buChar char=""/>
              <a:defRPr/>
            </a:pPr>
            <a:r>
              <a:rPr lang="en-US" dirty="0" smtClean="0"/>
              <a:t>Normal MV function requires coordinated dynamics of all components</a:t>
            </a:r>
          </a:p>
          <a:p>
            <a:pPr marL="420624" indent="-384048" eaLnBrk="1" fontAlgn="auto" hangingPunct="1">
              <a:spcAft>
                <a:spcPts val="0"/>
              </a:spcAft>
              <a:buFont typeface="Wingdings 2"/>
              <a:buNone/>
              <a:defRPr/>
            </a:pPr>
            <a:endParaRPr lang="en-US" sz="1200" dirty="0" smtClean="0"/>
          </a:p>
          <a:p>
            <a:pPr marL="420624" indent="-384048" eaLnBrk="1" fontAlgn="auto" hangingPunct="1">
              <a:spcAft>
                <a:spcPts val="0"/>
              </a:spcAft>
              <a:buFont typeface="Wingdings 2"/>
              <a:buChar char=""/>
              <a:defRPr/>
            </a:pPr>
            <a:r>
              <a:rPr lang="en-US" dirty="0" smtClean="0"/>
              <a:t>LA</a:t>
            </a:r>
          </a:p>
          <a:p>
            <a:pPr marL="420624" indent="-384048" eaLnBrk="1" fontAlgn="auto" hangingPunct="1">
              <a:spcAft>
                <a:spcPts val="0"/>
              </a:spcAft>
              <a:buFont typeface="Wingdings 2"/>
              <a:buChar char=""/>
              <a:defRPr/>
            </a:pPr>
            <a:r>
              <a:rPr lang="en-US" dirty="0" smtClean="0"/>
              <a:t>Annulus</a:t>
            </a:r>
          </a:p>
          <a:p>
            <a:pPr marL="420624" indent="-384048" eaLnBrk="1" fontAlgn="auto" hangingPunct="1">
              <a:spcAft>
                <a:spcPts val="0"/>
              </a:spcAft>
              <a:buFont typeface="Wingdings 2"/>
              <a:buChar char=""/>
              <a:defRPr/>
            </a:pPr>
            <a:endParaRPr lang="en-US" sz="1200" dirty="0" smtClean="0"/>
          </a:p>
          <a:p>
            <a:pPr marL="420624" indent="-384048" eaLnBrk="1" fontAlgn="auto" hangingPunct="1">
              <a:spcAft>
                <a:spcPts val="0"/>
              </a:spcAft>
              <a:buFont typeface="Wingdings 2"/>
              <a:buChar char=""/>
              <a:defRPr/>
            </a:pPr>
            <a:r>
              <a:rPr lang="en-US" dirty="0" smtClean="0"/>
              <a:t>Leaflets</a:t>
            </a:r>
          </a:p>
          <a:p>
            <a:pPr marL="420624" indent="-384048" eaLnBrk="1" fontAlgn="auto" hangingPunct="1">
              <a:spcAft>
                <a:spcPts val="0"/>
              </a:spcAft>
              <a:buFont typeface="Wingdings 2"/>
              <a:buChar char=""/>
              <a:defRPr/>
            </a:pPr>
            <a:endParaRPr lang="en-US" sz="1200" dirty="0" smtClean="0"/>
          </a:p>
          <a:p>
            <a:pPr marL="420624" indent="-384048" eaLnBrk="1" fontAlgn="auto" hangingPunct="1">
              <a:spcAft>
                <a:spcPts val="0"/>
              </a:spcAft>
              <a:buFont typeface="Wingdings 2"/>
              <a:buChar char=""/>
              <a:defRPr/>
            </a:pPr>
            <a:r>
              <a:rPr lang="en-US" dirty="0" smtClean="0"/>
              <a:t>Chordae</a:t>
            </a:r>
          </a:p>
          <a:p>
            <a:pPr marL="420624" indent="-384048" eaLnBrk="1" fontAlgn="auto" hangingPunct="1">
              <a:spcAft>
                <a:spcPts val="0"/>
              </a:spcAft>
              <a:buFont typeface="Wingdings 2"/>
              <a:buChar char=""/>
              <a:defRPr/>
            </a:pPr>
            <a:endParaRPr lang="en-US" sz="1100" dirty="0" smtClean="0"/>
          </a:p>
          <a:p>
            <a:pPr marL="420624" indent="-384048" eaLnBrk="1" fontAlgn="auto" hangingPunct="1">
              <a:spcAft>
                <a:spcPts val="0"/>
              </a:spcAft>
              <a:buFont typeface="Wingdings 2"/>
              <a:buChar char=""/>
              <a:defRPr/>
            </a:pPr>
            <a:r>
              <a:rPr lang="en-US" dirty="0" smtClean="0"/>
              <a:t>Papillary muscle</a:t>
            </a:r>
          </a:p>
          <a:p>
            <a:pPr marL="420624" indent="-384048" eaLnBrk="1" fontAlgn="auto" hangingPunct="1">
              <a:spcAft>
                <a:spcPts val="0"/>
              </a:spcAft>
              <a:buFont typeface="Wingdings 2"/>
              <a:buChar char=""/>
              <a:defRPr/>
            </a:pPr>
            <a:endParaRPr lang="en-US" sz="1100" dirty="0" smtClean="0"/>
          </a:p>
          <a:p>
            <a:pPr marL="420624" indent="-384048" eaLnBrk="1" fontAlgn="auto" hangingPunct="1">
              <a:spcAft>
                <a:spcPts val="0"/>
              </a:spcAft>
              <a:buFont typeface="Wingdings 2"/>
              <a:buChar char=""/>
              <a:defRPr/>
            </a:pPr>
            <a:r>
              <a:rPr lang="en-US" dirty="0" smtClean="0"/>
              <a:t>Ventricle</a:t>
            </a:r>
          </a:p>
        </p:txBody>
      </p:sp>
      <p:pic>
        <p:nvPicPr>
          <p:cNvPr id="9220" name="Picture 3"/>
          <p:cNvPicPr>
            <a:picLocks noGrp="1" noChangeAspect="1" noChangeArrowheads="1"/>
          </p:cNvPicPr>
          <p:nvPr>
            <p:ph sz="half" idx="2"/>
          </p:nvPr>
        </p:nvPicPr>
        <p:blipFill>
          <a:blip r:embed="rId3" cstate="print">
            <a:lum bright="-14000" contrast="60000"/>
          </a:blip>
          <a:srcRect/>
          <a:stretch>
            <a:fillRect/>
          </a:stretch>
        </p:blipFill>
        <p:spPr>
          <a:xfrm>
            <a:off x="4543425" y="2667000"/>
            <a:ext cx="3560763" cy="2743200"/>
          </a:xfrm>
          <a:no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4638"/>
            <a:ext cx="8229600" cy="1706562"/>
          </a:xfrm>
        </p:spPr>
        <p:txBody>
          <a:bodyPr/>
          <a:lstStyle/>
          <a:p>
            <a:pPr algn="ctr" eaLnBrk="1" hangingPunct="1"/>
            <a:r>
              <a:rPr lang="en-US" smtClean="0"/>
              <a:t>A Finite Element Study (Bolling 2007)</a:t>
            </a:r>
          </a:p>
        </p:txBody>
      </p:sp>
      <p:pic>
        <p:nvPicPr>
          <p:cNvPr id="30723" name="Picture 4"/>
          <p:cNvPicPr>
            <a:picLocks noGrp="1" noChangeAspect="1" noChangeArrowheads="1"/>
          </p:cNvPicPr>
          <p:nvPr>
            <p:ph idx="1"/>
          </p:nvPr>
        </p:nvPicPr>
        <p:blipFill>
          <a:blip r:embed="rId3" cstate="print"/>
          <a:srcRect/>
          <a:stretch>
            <a:fillRect/>
          </a:stretch>
        </p:blipFill>
        <p:spPr>
          <a:xfrm>
            <a:off x="152400" y="2133600"/>
            <a:ext cx="3238500" cy="4533900"/>
          </a:xfrm>
          <a:noFill/>
        </p:spPr>
      </p:pic>
      <p:pic>
        <p:nvPicPr>
          <p:cNvPr id="30724" name="Picture 5"/>
          <p:cNvPicPr>
            <a:picLocks noChangeAspect="1" noChangeArrowheads="1"/>
          </p:cNvPicPr>
          <p:nvPr/>
        </p:nvPicPr>
        <p:blipFill>
          <a:blip r:embed="rId4" cstate="print"/>
          <a:srcRect/>
          <a:stretch>
            <a:fillRect/>
          </a:stretch>
        </p:blipFill>
        <p:spPr bwMode="auto">
          <a:xfrm>
            <a:off x="3505200" y="2143116"/>
            <a:ext cx="5638800" cy="2073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3124200" cy="914400"/>
          </a:xfrm>
        </p:spPr>
        <p:txBody>
          <a:bodyPr>
            <a:normAutofit fontScale="90000"/>
          </a:bodyPr>
          <a:lstStyle/>
          <a:p>
            <a:r>
              <a:rPr lang="en-ZA" dirty="0" err="1" smtClean="0"/>
              <a:t>White,HD</a:t>
            </a:r>
            <a:r>
              <a:rPr lang="en-ZA" dirty="0" smtClean="0"/>
              <a:t/>
            </a:r>
            <a:br>
              <a:rPr lang="en-ZA" dirty="0" smtClean="0"/>
            </a:br>
            <a:r>
              <a:rPr lang="en-ZA" dirty="0" smtClean="0"/>
              <a:t>Circulation 1987</a:t>
            </a:r>
            <a:endParaRPr lang="en-US" dirty="0"/>
          </a:p>
        </p:txBody>
      </p:sp>
      <p:pic>
        <p:nvPicPr>
          <p:cNvPr id="4" name="Content Placeholder 3"/>
          <p:cNvPicPr>
            <a:picLocks noGrp="1"/>
          </p:cNvPicPr>
          <p:nvPr>
            <p:ph idx="1"/>
          </p:nvPr>
        </p:nvPicPr>
        <p:blipFill>
          <a:blip r:embed="rId3" cstate="print"/>
          <a:srcRect/>
          <a:stretch>
            <a:fillRect/>
          </a:stretch>
        </p:blipFill>
        <p:spPr bwMode="auto">
          <a:xfrm>
            <a:off x="4419600" y="304800"/>
            <a:ext cx="4071649" cy="4525963"/>
          </a:xfrm>
          <a:prstGeom prst="rect">
            <a:avLst/>
          </a:prstGeom>
          <a:noFill/>
          <a:ln w="9525">
            <a:noFill/>
            <a:miter lim="800000"/>
            <a:headEnd/>
            <a:tailEnd/>
          </a:ln>
        </p:spPr>
      </p:pic>
      <p:sp>
        <p:nvSpPr>
          <p:cNvPr id="5" name="Rectangle 1"/>
          <p:cNvSpPr>
            <a:spLocks noChangeArrowheads="1"/>
          </p:cNvSpPr>
          <p:nvPr/>
        </p:nvSpPr>
        <p:spPr bwMode="auto">
          <a:xfrm>
            <a:off x="457200" y="4769079"/>
            <a:ext cx="81534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1400" b="1" i="1" dirty="0" smtClean="0">
                <a:latin typeface="Century Gothic" pitchFamily="34" charset="0"/>
              </a:rPr>
              <a:t>Figure 2:</a:t>
            </a:r>
            <a:r>
              <a:rPr lang="en-US" sz="1400" i="1" dirty="0" smtClean="0">
                <a:latin typeface="Century Gothic" pitchFamily="34" charset="0"/>
              </a:rPr>
              <a:t> A. Relationship between LV end-systolic volume and mortality. Note (1) that volume is in milliliters, not milliliters per square meter, so that the LV end-systolic volume index would be twice this number if patient size were 2 m</a:t>
            </a:r>
            <a:r>
              <a:rPr lang="en-US" sz="1400" i="1" baseline="30000" dirty="0" smtClean="0">
                <a:latin typeface="Century Gothic" pitchFamily="34" charset="0"/>
              </a:rPr>
              <a:t>2</a:t>
            </a:r>
            <a:r>
              <a:rPr lang="en-US" sz="1400" i="1" dirty="0" smtClean="0">
                <a:latin typeface="Century Gothic" pitchFamily="34" charset="0"/>
              </a:rPr>
              <a:t> and (2) that volume increase is a surrogate for increased mortality.  B.  Comparison of prognosis in survivors and non-survivors in relationship to ejection fraction (solid line is at 35%) and LV end-systolic volume in milliliters.  Note that </a:t>
            </a:r>
            <a:r>
              <a:rPr lang="en-US" sz="1400" i="1" dirty="0" smtClean="0">
                <a:solidFill>
                  <a:srgbClr val="FFC000"/>
                </a:solidFill>
                <a:latin typeface="Century Gothic" pitchFamily="34" charset="0"/>
              </a:rPr>
              <a:t>lower LV end systolic volume at 35% ejection fraction is associated with reduced mortality in survivors compared with increased mortality in non-survivors when LV end-systolic volume is higher at 35% ejection fraction.  </a:t>
            </a:r>
            <a:r>
              <a:rPr lang="en-US" sz="1400" i="1" dirty="0" smtClean="0">
                <a:latin typeface="Century Gothic" pitchFamily="34" charset="0"/>
              </a:rPr>
              <a:t>MI, Myocardial infarction; LVESV, left ventricular end-systolic volume. </a:t>
            </a:r>
            <a:endParaRPr lang="en-US" sz="1400" dirty="0">
              <a:latin typeface="Century Gothic"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3" cstate="print"/>
          <a:srcRect/>
          <a:stretch>
            <a:fillRect/>
          </a:stretch>
        </p:blipFill>
        <p:spPr bwMode="auto">
          <a:xfrm>
            <a:off x="617646" y="1600200"/>
            <a:ext cx="5325954" cy="4525963"/>
          </a:xfrm>
          <a:prstGeom prst="rect">
            <a:avLst/>
          </a:prstGeom>
          <a:noFill/>
          <a:ln w="9525">
            <a:noFill/>
            <a:miter lim="800000"/>
            <a:headEnd/>
            <a:tailEnd/>
          </a:ln>
        </p:spPr>
      </p:pic>
      <p:sp>
        <p:nvSpPr>
          <p:cNvPr id="5" name="TextBox 4"/>
          <p:cNvSpPr txBox="1"/>
          <p:nvPr/>
        </p:nvSpPr>
        <p:spPr>
          <a:xfrm>
            <a:off x="6019800" y="1524000"/>
            <a:ext cx="2667000" cy="4031873"/>
          </a:xfrm>
          <a:prstGeom prst="rect">
            <a:avLst/>
          </a:prstGeom>
          <a:noFill/>
        </p:spPr>
        <p:txBody>
          <a:bodyPr wrap="square" rtlCol="0">
            <a:spAutoFit/>
          </a:bodyPr>
          <a:lstStyle/>
          <a:p>
            <a:pPr algn="just"/>
            <a:r>
              <a:rPr lang="en-US" sz="1400" b="1" i="1" dirty="0" smtClean="0">
                <a:latin typeface="Century Gothic" pitchFamily="34" charset="0"/>
              </a:rPr>
              <a:t>Figure 4:</a:t>
            </a:r>
            <a:r>
              <a:rPr lang="en-US" sz="1400" i="1" dirty="0" smtClean="0">
                <a:latin typeface="Century Gothic" pitchFamily="34" charset="0"/>
              </a:rPr>
              <a:t>   Changes in LV size and shape after SVR. The elliptical normal form (A) becomes spherical after anterior </a:t>
            </a:r>
            <a:r>
              <a:rPr lang="en-US" sz="1400" i="1" dirty="0" err="1" smtClean="0">
                <a:latin typeface="Century Gothic" pitchFamily="34" charset="0"/>
              </a:rPr>
              <a:t>septal</a:t>
            </a:r>
            <a:r>
              <a:rPr lang="en-US" sz="1400" i="1" dirty="0" smtClean="0">
                <a:latin typeface="Century Gothic" pitchFamily="34" charset="0"/>
              </a:rPr>
              <a:t> infarction (B). Size and shape are returned toward a more normal elliptical configuration by placing a patch to exclude the scar and returning </a:t>
            </a:r>
            <a:r>
              <a:rPr lang="en-US" sz="1400" i="1" dirty="0" err="1" smtClean="0">
                <a:latin typeface="Century Gothic" pitchFamily="34" charset="0"/>
              </a:rPr>
              <a:t>nonscarred</a:t>
            </a:r>
            <a:r>
              <a:rPr lang="en-US" sz="1400" i="1" dirty="0" smtClean="0">
                <a:latin typeface="Century Gothic" pitchFamily="34" charset="0"/>
              </a:rPr>
              <a:t> remote muscle back to its conical form (C). Adapted from:   Buckberg G. Ventricular Structure and surgical history. Adapted from:  Heart Failure Rev. 2005; 9:  255-68.</a:t>
            </a:r>
            <a:endParaRPr lang="en-US" sz="1400" dirty="0" smtClean="0">
              <a:latin typeface="Century Gothic" pitchFamily="34" charset="0"/>
            </a:endParaRPr>
          </a:p>
          <a:p>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14"/>
            <a:ext cx="8229600" cy="1066800"/>
          </a:xfrm>
        </p:spPr>
        <p:txBody>
          <a:bodyPr/>
          <a:lstStyle/>
          <a:p>
            <a:r>
              <a:rPr lang="en-ZA" dirty="0" smtClean="0"/>
              <a:t>The Heart Valve Dilemma</a:t>
            </a:r>
            <a:endParaRPr lang="en-US" dirty="0"/>
          </a:p>
        </p:txBody>
      </p:sp>
      <p:sp>
        <p:nvSpPr>
          <p:cNvPr id="4" name="Content Placeholder 3"/>
          <p:cNvSpPr>
            <a:spLocks noGrp="1"/>
          </p:cNvSpPr>
          <p:nvPr>
            <p:ph idx="1"/>
          </p:nvPr>
        </p:nvSpPr>
        <p:spPr/>
        <p:txBody>
          <a:bodyPr>
            <a:normAutofit fontScale="77500" lnSpcReduction="20000"/>
          </a:bodyPr>
          <a:lstStyle/>
          <a:p>
            <a:r>
              <a:rPr lang="en-ZA" dirty="0" smtClean="0"/>
              <a:t>The ideal prostheses does not exist yet</a:t>
            </a:r>
          </a:p>
          <a:p>
            <a:r>
              <a:rPr lang="en-ZA" dirty="0" smtClean="0"/>
              <a:t>Research and development aimed at first world countries with aging populations and sophisticated follow-up</a:t>
            </a:r>
          </a:p>
          <a:p>
            <a:r>
              <a:rPr lang="en-ZA" dirty="0" smtClean="0"/>
              <a:t>Complicated and extremely expensive developing and licensing process</a:t>
            </a:r>
          </a:p>
          <a:p>
            <a:r>
              <a:rPr lang="en-ZA" dirty="0" smtClean="0"/>
              <a:t>Lack of new concepts (mechanical valves -1977 )</a:t>
            </a:r>
          </a:p>
          <a:p>
            <a:r>
              <a:rPr lang="en-ZA" dirty="0" smtClean="0"/>
              <a:t>Exciting (but slow progress) with tissue engineering </a:t>
            </a:r>
          </a:p>
          <a:p>
            <a:r>
              <a:rPr lang="en-ZA" dirty="0" smtClean="0"/>
              <a:t>Majority of potential valve recipients live in the developing world</a:t>
            </a:r>
          </a:p>
          <a:p>
            <a:r>
              <a:rPr lang="en-ZA" dirty="0" smtClean="0"/>
              <a:t>They are young</a:t>
            </a:r>
          </a:p>
          <a:p>
            <a:r>
              <a:rPr lang="en-ZA" dirty="0" smtClean="0">
                <a:solidFill>
                  <a:srgbClr val="FFFF00"/>
                </a:solidFill>
              </a:rPr>
              <a:t>Their countries are developing and becoming more affluent</a:t>
            </a:r>
            <a:endParaRPr lang="en-US" dirty="0">
              <a:solidFill>
                <a:srgbClr val="FFFF0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76184"/>
            <a:ext cx="8229600" cy="1066800"/>
          </a:xfrm>
        </p:spPr>
        <p:txBody>
          <a:bodyPr>
            <a:normAutofit/>
          </a:bodyPr>
          <a:lstStyle/>
          <a:p>
            <a:r>
              <a:rPr lang="en-US" sz="3000" dirty="0" smtClean="0"/>
              <a:t>Prosthetic heart valves: Catering for the few</a:t>
            </a:r>
            <a:endParaRPr lang="en-US" sz="3000" dirty="0"/>
          </a:p>
        </p:txBody>
      </p:sp>
      <p:pic>
        <p:nvPicPr>
          <p:cNvPr id="21505" name="Picture 1"/>
          <p:cNvPicPr>
            <a:picLocks noGrp="1" noChangeAspect="1" noChangeArrowheads="1"/>
          </p:cNvPicPr>
          <p:nvPr>
            <p:ph idx="1"/>
          </p:nvPr>
        </p:nvPicPr>
        <p:blipFill>
          <a:blip r:embed="rId3" cstate="print"/>
          <a:stretch>
            <a:fillRect/>
          </a:stretch>
        </p:blipFill>
        <p:spPr bwMode="auto">
          <a:xfrm>
            <a:off x="2214546" y="1357298"/>
            <a:ext cx="4857784" cy="3460677"/>
          </a:xfrm>
          <a:prstGeom prst="rect">
            <a:avLst/>
          </a:prstGeom>
          <a:noFill/>
          <a:ln w="9525">
            <a:noFill/>
            <a:miter lim="800000"/>
            <a:headEnd/>
            <a:tailEnd/>
          </a:ln>
        </p:spPr>
      </p:pic>
      <p:sp>
        <p:nvSpPr>
          <p:cNvPr id="5" name="Rectangle 4"/>
          <p:cNvSpPr/>
          <p:nvPr/>
        </p:nvSpPr>
        <p:spPr>
          <a:xfrm>
            <a:off x="428596" y="4901525"/>
            <a:ext cx="8286808" cy="1384995"/>
          </a:xfrm>
          <a:prstGeom prst="rect">
            <a:avLst/>
          </a:prstGeom>
        </p:spPr>
        <p:txBody>
          <a:bodyPr wrap="square">
            <a:spAutoFit/>
          </a:bodyPr>
          <a:lstStyle/>
          <a:p>
            <a:pPr algn="just"/>
            <a:r>
              <a:rPr lang="en-US" sz="1400" dirty="0" smtClean="0">
                <a:solidFill>
                  <a:schemeClr val="tx1">
                    <a:lumMod val="50000"/>
                  </a:schemeClr>
                </a:solidFill>
              </a:rPr>
              <a:t>Fig. 1. Typical age-distribution of patients undergoing heart valve replacement in the First World and in a Developing Country. While prosthetic valve recipients in a First World population are predominantly in the age group of 60–69 years (red line) they are broadly disseminated over an age spectrum from 20 to 70 years in a Developing Country such as South Africa (blue line). As the age distribution of 2000 consecutive heart valve recipients at the Groote </a:t>
            </a:r>
            <a:r>
              <a:rPr lang="en-US" sz="1400" dirty="0" err="1" smtClean="0">
                <a:solidFill>
                  <a:schemeClr val="tx1">
                    <a:lumMod val="50000"/>
                  </a:schemeClr>
                </a:solidFill>
              </a:rPr>
              <a:t>Schuur</a:t>
            </a:r>
            <a:r>
              <a:rPr lang="en-US" sz="1400" dirty="0" smtClean="0">
                <a:solidFill>
                  <a:schemeClr val="tx1">
                    <a:lumMod val="50000"/>
                  </a:schemeClr>
                </a:solidFill>
              </a:rPr>
              <a:t> Hospital (University of Cape Town) shows, a significant proportion of patients is even younger than 20 years.</a:t>
            </a:r>
            <a:endParaRPr lang="en-US" sz="1400" dirty="0">
              <a:solidFill>
                <a:schemeClr val="tx1">
                  <a:lumMod val="50000"/>
                </a:schemeClr>
              </a:solidFill>
            </a:endParaRPr>
          </a:p>
        </p:txBody>
      </p:sp>
      <p:sp>
        <p:nvSpPr>
          <p:cNvPr id="7" name="Rectangle 6"/>
          <p:cNvSpPr/>
          <p:nvPr/>
        </p:nvSpPr>
        <p:spPr>
          <a:xfrm>
            <a:off x="571472" y="6357958"/>
            <a:ext cx="8143932"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err="1" smtClean="0"/>
              <a:t>Zilla</a:t>
            </a:r>
            <a:r>
              <a:rPr lang="en-US" sz="1200" dirty="0" smtClean="0"/>
              <a:t> P, Brink J, Human P, </a:t>
            </a:r>
            <a:r>
              <a:rPr lang="en-US" sz="1200" dirty="0" err="1" smtClean="0"/>
              <a:t>Bezuidenhout</a:t>
            </a:r>
            <a:r>
              <a:rPr lang="en-US" sz="1200" dirty="0" smtClean="0"/>
              <a:t> D.  2008. Prosthetic heart valves: Catering for the few. Biomaterials 29:  385–406.</a:t>
            </a:r>
            <a:endParaRPr lang="en-US" sz="12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14"/>
            <a:ext cx="8229600" cy="1066800"/>
          </a:xfrm>
        </p:spPr>
        <p:txBody>
          <a:bodyPr>
            <a:normAutofit/>
          </a:bodyPr>
          <a:lstStyle/>
          <a:p>
            <a:pPr algn="just"/>
            <a:r>
              <a:rPr lang="en-US" sz="2400" dirty="0" smtClean="0">
                <a:solidFill>
                  <a:srgbClr val="DBF5F9"/>
                </a:solidFill>
              </a:rPr>
              <a:t>When Reconstruction Fails or is Not Feasible: Valve Replacement Options in the Pediatric Population</a:t>
            </a:r>
            <a:endParaRPr lang="en-US" sz="2400" dirty="0"/>
          </a:p>
        </p:txBody>
      </p:sp>
      <p:pic>
        <p:nvPicPr>
          <p:cNvPr id="55298" name="Picture 2"/>
          <p:cNvPicPr>
            <a:picLocks noGrp="1" noChangeAspect="1" noChangeArrowheads="1"/>
          </p:cNvPicPr>
          <p:nvPr>
            <p:ph idx="1"/>
          </p:nvPr>
        </p:nvPicPr>
        <p:blipFill>
          <a:blip r:embed="rId3" cstate="print"/>
          <a:srcRect/>
          <a:stretch>
            <a:fillRect/>
          </a:stretch>
        </p:blipFill>
        <p:spPr bwMode="auto">
          <a:xfrm>
            <a:off x="567772" y="1357298"/>
            <a:ext cx="5290112" cy="3929090"/>
          </a:xfrm>
          <a:prstGeom prst="rect">
            <a:avLst/>
          </a:prstGeom>
          <a:noFill/>
          <a:ln w="9525">
            <a:noFill/>
            <a:miter lim="800000"/>
            <a:headEnd/>
            <a:tailEnd/>
          </a:ln>
        </p:spPr>
      </p:pic>
      <p:sp>
        <p:nvSpPr>
          <p:cNvPr id="5" name="Rectangle 4"/>
          <p:cNvSpPr/>
          <p:nvPr/>
        </p:nvSpPr>
        <p:spPr>
          <a:xfrm>
            <a:off x="571472" y="5496184"/>
            <a:ext cx="8286808" cy="861774"/>
          </a:xfrm>
          <a:prstGeom prst="rect">
            <a:avLst/>
          </a:prstGeom>
        </p:spPr>
        <p:txBody>
          <a:bodyPr wrap="square">
            <a:spAutoFit/>
          </a:bodyPr>
          <a:lstStyle/>
          <a:p>
            <a:pPr algn="just"/>
            <a:r>
              <a:rPr lang="en-US" sz="1000" dirty="0" smtClean="0">
                <a:solidFill>
                  <a:schemeClr val="tx1">
                    <a:lumMod val="50000"/>
                  </a:schemeClr>
                </a:solidFill>
              </a:rPr>
              <a:t>Figure 7 Freedom from reoperation after initial AVR stratified by prosthetic type. A multivariable equation was constructed for remaining alive after initial AVR without subsequent valve replacement according to the original competing risk model and forcing all valve types into the equation. The resulting model was then solved for a hypothetical 10-year-old patient of 40 kg undergoing operation in 1990. The </a:t>
            </a:r>
            <a:r>
              <a:rPr lang="en-US" sz="1000" dirty="0" err="1" smtClean="0">
                <a:solidFill>
                  <a:schemeClr val="tx1">
                    <a:lumMod val="50000"/>
                  </a:schemeClr>
                </a:solidFill>
              </a:rPr>
              <a:t>autograft</a:t>
            </a:r>
            <a:r>
              <a:rPr lang="en-US" sz="1000" dirty="0" smtClean="0">
                <a:solidFill>
                  <a:schemeClr val="tx1">
                    <a:lumMod val="50000"/>
                  </a:schemeClr>
                </a:solidFill>
              </a:rPr>
              <a:t> has superior longevity, whereas the tissue valves and the </a:t>
            </a:r>
            <a:r>
              <a:rPr lang="en-US" sz="1000" dirty="0" err="1" smtClean="0">
                <a:solidFill>
                  <a:schemeClr val="tx1">
                    <a:lumMod val="50000"/>
                  </a:schemeClr>
                </a:solidFill>
              </a:rPr>
              <a:t>allografts</a:t>
            </a:r>
            <a:r>
              <a:rPr lang="en-US" sz="1000" dirty="0" smtClean="0">
                <a:solidFill>
                  <a:schemeClr val="tx1">
                    <a:lumMod val="50000"/>
                  </a:schemeClr>
                </a:solidFill>
              </a:rPr>
              <a:t> have considerably worse durability. The numbers in parentheses represent the total number of AVR</a:t>
            </a:r>
          </a:p>
          <a:p>
            <a:pPr algn="just"/>
            <a:r>
              <a:rPr lang="en-US" sz="1000" dirty="0" smtClean="0">
                <a:solidFill>
                  <a:schemeClr val="tx1">
                    <a:lumMod val="50000"/>
                  </a:schemeClr>
                </a:solidFill>
              </a:rPr>
              <a:t>episodes for each prosthesis type.</a:t>
            </a:r>
            <a:endParaRPr lang="en-US" sz="1000" dirty="0">
              <a:solidFill>
                <a:schemeClr val="tx1">
                  <a:lumMod val="50000"/>
                </a:schemeClr>
              </a:solidFill>
            </a:endParaRPr>
          </a:p>
        </p:txBody>
      </p:sp>
      <p:sp>
        <p:nvSpPr>
          <p:cNvPr id="6" name="Rectangle 5"/>
          <p:cNvSpPr/>
          <p:nvPr/>
        </p:nvSpPr>
        <p:spPr>
          <a:xfrm>
            <a:off x="571472" y="6357958"/>
            <a:ext cx="8143932"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t>Husain HS, Brown JW.   2007. When Reconstruction Fails or is Not Feasible: Valve Replacement Options in the Pediatric Population. </a:t>
            </a:r>
            <a:r>
              <a:rPr lang="en-US" sz="1200" dirty="0" err="1" smtClean="0"/>
              <a:t>Semin</a:t>
            </a:r>
            <a:r>
              <a:rPr lang="en-US" sz="1200" dirty="0" smtClean="0"/>
              <a:t> </a:t>
            </a:r>
            <a:r>
              <a:rPr lang="en-US" sz="1200" dirty="0" err="1" smtClean="0"/>
              <a:t>Thorac</a:t>
            </a:r>
            <a:r>
              <a:rPr lang="en-US" sz="1200" dirty="0" smtClean="0"/>
              <a:t> </a:t>
            </a:r>
            <a:r>
              <a:rPr lang="en-US" sz="1200" dirty="0" err="1" smtClean="0"/>
              <a:t>Cardiovasc</a:t>
            </a:r>
            <a:r>
              <a:rPr lang="en-US" sz="1200" dirty="0" smtClean="0"/>
              <a:t> </a:t>
            </a:r>
            <a:r>
              <a:rPr lang="en-US" sz="1200" dirty="0" err="1" smtClean="0"/>
              <a:t>Surg</a:t>
            </a:r>
            <a:r>
              <a:rPr lang="en-US" sz="1200" dirty="0" smtClean="0"/>
              <a:t> </a:t>
            </a:r>
            <a:r>
              <a:rPr lang="en-US" sz="1200" dirty="0" err="1" smtClean="0"/>
              <a:t>Pediatr</a:t>
            </a:r>
            <a:r>
              <a:rPr lang="en-US" sz="1200" dirty="0" smtClean="0"/>
              <a:t> Card </a:t>
            </a:r>
            <a:r>
              <a:rPr lang="en-US" sz="1200" dirty="0" err="1" smtClean="0"/>
              <a:t>Surg</a:t>
            </a:r>
            <a:r>
              <a:rPr lang="en-US" sz="1200" dirty="0" smtClean="0"/>
              <a:t> Ann 10:117-124.  </a:t>
            </a:r>
            <a:endParaRPr lang="en-US" sz="1200" dirty="0"/>
          </a:p>
        </p:txBody>
      </p:sp>
      <p:pic>
        <p:nvPicPr>
          <p:cNvPr id="7" name="Picture 2"/>
          <p:cNvPicPr>
            <a:picLocks noChangeAspect="1" noChangeArrowheads="1"/>
          </p:cNvPicPr>
          <p:nvPr/>
        </p:nvPicPr>
        <p:blipFill>
          <a:blip r:embed="rId4" cstate="print"/>
          <a:srcRect/>
          <a:stretch>
            <a:fillRect/>
          </a:stretch>
        </p:blipFill>
        <p:spPr bwMode="auto">
          <a:xfrm>
            <a:off x="5929322" y="1658971"/>
            <a:ext cx="3000396" cy="2055781"/>
          </a:xfrm>
          <a:prstGeom prst="rect">
            <a:avLst/>
          </a:prstGeom>
          <a:noFill/>
          <a:ln w="9525">
            <a:noFill/>
            <a:miter lim="800000"/>
            <a:headEnd/>
            <a:tailEnd/>
          </a:ln>
        </p:spPr>
      </p:pic>
      <p:pic>
        <p:nvPicPr>
          <p:cNvPr id="97282" name="Picture 2" descr="http://www.theheart.org/displayItem.do?primaryKey=821627&amp;type=img"/>
          <p:cNvPicPr>
            <a:picLocks noChangeAspect="1" noChangeArrowheads="1"/>
          </p:cNvPicPr>
          <p:nvPr/>
        </p:nvPicPr>
        <p:blipFill>
          <a:blip r:embed="rId5" cstate="print"/>
          <a:srcRect/>
          <a:stretch>
            <a:fillRect/>
          </a:stretch>
        </p:blipFill>
        <p:spPr bwMode="auto">
          <a:xfrm>
            <a:off x="5929322" y="3786190"/>
            <a:ext cx="1544605" cy="1143008"/>
          </a:xfrm>
          <a:prstGeom prst="rect">
            <a:avLst/>
          </a:prstGeom>
          <a:noFill/>
        </p:spPr>
      </p:pic>
      <p:pic>
        <p:nvPicPr>
          <p:cNvPr id="97284" name="Picture 4" descr="See full size image">
            <a:hlinkClick r:id="rId6"/>
          </p:cNvPr>
          <p:cNvPicPr>
            <a:picLocks noChangeAspect="1" noChangeArrowheads="1"/>
          </p:cNvPicPr>
          <p:nvPr/>
        </p:nvPicPr>
        <p:blipFill>
          <a:blip r:embed="rId7" cstate="print"/>
          <a:srcRect/>
          <a:stretch>
            <a:fillRect/>
          </a:stretch>
        </p:blipFill>
        <p:spPr bwMode="auto">
          <a:xfrm>
            <a:off x="7572396" y="3786190"/>
            <a:ext cx="1357322" cy="1143008"/>
          </a:xfrm>
          <a:prstGeom prst="rect">
            <a:avLst/>
          </a:prstGeo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rial" charset="0"/>
              </a:rPr>
              <a:t>Harvested Homografts</a:t>
            </a:r>
            <a:endParaRPr lang="en-US" dirty="0"/>
          </a:p>
        </p:txBody>
      </p:sp>
      <p:graphicFrame>
        <p:nvGraphicFramePr>
          <p:cNvPr id="1026" name="Content Placeholder 11"/>
          <p:cNvGraphicFramePr>
            <a:graphicFrameLocks noGrp="1"/>
          </p:cNvGraphicFramePr>
          <p:nvPr>
            <p:ph idx="1"/>
          </p:nvPr>
        </p:nvGraphicFramePr>
        <p:xfrm>
          <a:off x="534988" y="1398588"/>
          <a:ext cx="8072437" cy="4578350"/>
        </p:xfrm>
        <a:graphic>
          <a:graphicData uri="http://schemas.openxmlformats.org/presentationml/2006/ole">
            <p:oleObj spid="_x0000_s2050" r:id="rId4" imgW="8071804" imgH="4578493" progId="Excel.Sheet.8">
              <p:embed/>
            </p:oleObj>
          </a:graphicData>
        </a:graphic>
      </p:graphicFrame>
      <p:cxnSp>
        <p:nvCxnSpPr>
          <p:cNvPr id="25" name="Curved Connector 24"/>
          <p:cNvCxnSpPr/>
          <p:nvPr/>
        </p:nvCxnSpPr>
        <p:spPr>
          <a:xfrm flipV="1">
            <a:off x="5357813" y="3786188"/>
            <a:ext cx="1500187" cy="428625"/>
          </a:xfrm>
          <a:prstGeom prst="curvedConnector3">
            <a:avLst>
              <a:gd name="adj1" fmla="val 50000"/>
            </a:avLst>
          </a:prstGeom>
          <a:ln>
            <a:solidFill>
              <a:schemeClr val="tx1"/>
            </a:solidFill>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rial" charset="0"/>
              </a:rPr>
              <a:t>Role of Homograft Bank</a:t>
            </a:r>
            <a:endParaRPr lang="en-US" dirty="0"/>
          </a:p>
        </p:txBody>
      </p:sp>
      <p:graphicFrame>
        <p:nvGraphicFramePr>
          <p:cNvPr id="9218" name="Content Placeholder 3"/>
          <p:cNvGraphicFramePr>
            <a:graphicFrameLocks noGrp="1"/>
          </p:cNvGraphicFramePr>
          <p:nvPr>
            <p:ph idx="1"/>
          </p:nvPr>
        </p:nvGraphicFramePr>
        <p:xfrm>
          <a:off x="457200" y="1214438"/>
          <a:ext cx="8228013" cy="4179887"/>
        </p:xfrm>
        <a:graphic>
          <a:graphicData uri="http://schemas.openxmlformats.org/presentationml/2006/ole">
            <p:oleObj spid="_x0000_s3074" r:id="rId4" imgW="9144793" imgH="4645555" progId="Excel.Sheet.8">
              <p:embed/>
            </p:oleObj>
          </a:graphicData>
        </a:graphic>
      </p:graphicFrame>
      <p:graphicFrame>
        <p:nvGraphicFramePr>
          <p:cNvPr id="10284" name="Group 44"/>
          <p:cNvGraphicFramePr>
            <a:graphicFrameLocks noGrp="1"/>
          </p:cNvGraphicFramePr>
          <p:nvPr/>
        </p:nvGraphicFramePr>
        <p:xfrm>
          <a:off x="857224" y="4189405"/>
          <a:ext cx="7286676" cy="1804988"/>
        </p:xfrm>
        <a:graphic>
          <a:graphicData uri="http://schemas.openxmlformats.org/drawingml/2006/table">
            <a:tbl>
              <a:tblPr>
                <a:tableStyleId>{BC89EF96-8CEA-46FF-86C4-4CE0E7609802}</a:tableStyleId>
              </a:tblPr>
              <a:tblGrid>
                <a:gridCol w="661908"/>
                <a:gridCol w="663330"/>
                <a:gridCol w="661908"/>
                <a:gridCol w="661908"/>
                <a:gridCol w="663330"/>
                <a:gridCol w="661908"/>
                <a:gridCol w="663330"/>
                <a:gridCol w="661908"/>
                <a:gridCol w="661908"/>
                <a:gridCol w="663330"/>
                <a:gridCol w="661908"/>
              </a:tblGrid>
              <a:tr h="1379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dirty="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ZA" sz="1600" b="1" i="0" u="none" strike="noStrike" cap="none" normalizeH="0" baseline="0" smtClean="0">
                        <a:ln>
                          <a:noFill/>
                        </a:ln>
                        <a:solidFill>
                          <a:schemeClr val="tx1"/>
                        </a:solidFill>
                        <a:effectLst/>
                        <a:latin typeface="Corbel" pitchFamily="34" charset="0"/>
                        <a:cs typeface="Arial" charset="0"/>
                      </a:endParaRPr>
                    </a:p>
                  </a:txBody>
                  <a:tcPr horzOverflow="overflow"/>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64</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100</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64</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46</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98</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102</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81</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497</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38</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55</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ZA" sz="1600" u="none" strike="noStrike" cap="none" normalizeH="0" baseline="0" dirty="0" smtClean="0">
                          <a:ln>
                            <a:noFill/>
                          </a:ln>
                          <a:effectLst/>
                        </a:rPr>
                        <a:t>21</a:t>
                      </a:r>
                      <a:endParaRPr kumimoji="0" lang="en-ZA" sz="1600" b="1" i="0" u="none" strike="noStrike" cap="none" normalizeH="0" baseline="0" dirty="0" smtClean="0">
                        <a:ln>
                          <a:noFill/>
                        </a:ln>
                        <a:solidFill>
                          <a:schemeClr val="bg1"/>
                        </a:solidFill>
                        <a:effectLst/>
                        <a:latin typeface="Corbel" pitchFamily="34" charset="0"/>
                        <a:cs typeface="Arial" charset="0"/>
                      </a:endParaRPr>
                    </a:p>
                  </a:txBody>
                  <a:tcPr horzOverflow="overflow"/>
                </a:tc>
              </a:tr>
            </a:tbl>
          </a:graphicData>
        </a:graphic>
      </p:graphicFrame>
      <p:sp>
        <p:nvSpPr>
          <p:cNvPr id="7" name="Rectangle 6"/>
          <p:cNvSpPr/>
          <p:nvPr/>
        </p:nvSpPr>
        <p:spPr>
          <a:xfrm>
            <a:off x="0" y="285728"/>
            <a:ext cx="9144000" cy="800219"/>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4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rial" charset="0"/>
              </a:rPr>
              <a:t>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eaLnBrk="1" fontAlgn="auto" hangingPunct="1">
              <a:spcAft>
                <a:spcPts val="0"/>
              </a:spcAft>
              <a:defRPr/>
            </a:pPr>
            <a:r>
              <a:rPr lang="en-GB" b="1" dirty="0" smtClean="0">
                <a:solidFill>
                  <a:srgbClr val="00B0F0"/>
                </a:solidFill>
                <a:effectLst>
                  <a:outerShdw blurRad="38100" dist="38100" dir="2700000" algn="tl">
                    <a:srgbClr val="000000">
                      <a:alpha val="43137"/>
                    </a:srgbClr>
                  </a:outerShdw>
                </a:effectLst>
              </a:rPr>
              <a:t>Rheumatic Heart Disease </a:t>
            </a:r>
            <a:br>
              <a:rPr lang="en-GB" b="1" dirty="0" smtClean="0">
                <a:solidFill>
                  <a:srgbClr val="00B0F0"/>
                </a:solidFill>
                <a:effectLst>
                  <a:outerShdw blurRad="38100" dist="38100" dir="2700000" algn="tl">
                    <a:srgbClr val="000000">
                      <a:alpha val="43137"/>
                    </a:srgbClr>
                  </a:outerShdw>
                </a:effectLst>
              </a:rPr>
            </a:br>
            <a:r>
              <a:rPr lang="en-GB" b="1" dirty="0" smtClean="0">
                <a:solidFill>
                  <a:srgbClr val="00B0F0"/>
                </a:solidFill>
                <a:effectLst>
                  <a:outerShdw blurRad="38100" dist="38100" dir="2700000" algn="tl">
                    <a:srgbClr val="000000">
                      <a:alpha val="43137"/>
                    </a:srgbClr>
                  </a:outerShdw>
                </a:effectLst>
              </a:rPr>
              <a:t>in Children</a:t>
            </a:r>
            <a:endParaRPr lang="en-GB" b="1" dirty="0">
              <a:solidFill>
                <a:srgbClr val="00B0F0"/>
              </a:solidFill>
              <a:effectLst>
                <a:outerShdw blurRad="38100" dist="38100" dir="2700000" algn="tl">
                  <a:srgbClr val="000000">
                    <a:alpha val="43137"/>
                  </a:srgbClr>
                </a:outerShdw>
              </a:effectLst>
            </a:endParaRPr>
          </a:p>
        </p:txBody>
      </p:sp>
      <p:sp>
        <p:nvSpPr>
          <p:cNvPr id="20483" name="Content Placeholder 2"/>
          <p:cNvSpPr>
            <a:spLocks noGrp="1"/>
          </p:cNvSpPr>
          <p:nvPr>
            <p:ph idx="1"/>
          </p:nvPr>
        </p:nvSpPr>
        <p:spPr/>
        <p:txBody>
          <a:bodyPr/>
          <a:lstStyle/>
          <a:p>
            <a:pPr algn="just" eaLnBrk="1" hangingPunct="1"/>
            <a:r>
              <a:rPr lang="en-GB" sz="1600" b="1" dirty="0" smtClean="0"/>
              <a:t>Table 2:  Estimated number of cases in 5 to 14-yr olds, reported 2003 WHO, The Atlas of Heart Disease and stroke</a:t>
            </a:r>
          </a:p>
        </p:txBody>
      </p:sp>
      <p:graphicFrame>
        <p:nvGraphicFramePr>
          <p:cNvPr id="4" name="Diagram 3"/>
          <p:cNvGraphicFramePr/>
          <p:nvPr/>
        </p:nvGraphicFramePr>
        <p:xfrm>
          <a:off x="1357290" y="2500306"/>
          <a:ext cx="6715172" cy="3786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descr="2005%20Herd%20SIres.jpg"/>
          <p:cNvPicPr>
            <a:picLocks noChangeAspect="1"/>
          </p:cNvPicPr>
          <p:nvPr/>
        </p:nvPicPr>
        <p:blipFill>
          <a:blip r:embed="rId3" cstate="print"/>
          <a:srcRect/>
          <a:stretch>
            <a:fillRect/>
          </a:stretch>
        </p:blipFill>
        <p:spPr bwMode="auto">
          <a:xfrm>
            <a:off x="142875" y="1571625"/>
            <a:ext cx="2071688" cy="1785938"/>
          </a:xfrm>
          <a:prstGeom prst="rect">
            <a:avLst/>
          </a:prstGeom>
          <a:noFill/>
          <a:ln w="9525">
            <a:noFill/>
            <a:miter lim="800000"/>
            <a:headEnd/>
            <a:tailEnd/>
          </a:ln>
        </p:spPr>
      </p:pic>
      <p:pic>
        <p:nvPicPr>
          <p:cNvPr id="25603" name="Picture 6" descr="th_0805crconamination03.jpg"/>
          <p:cNvPicPr>
            <a:picLocks noChangeAspect="1"/>
          </p:cNvPicPr>
          <p:nvPr/>
        </p:nvPicPr>
        <p:blipFill>
          <a:blip r:embed="rId4" cstate="print"/>
          <a:srcRect/>
          <a:stretch>
            <a:fillRect/>
          </a:stretch>
        </p:blipFill>
        <p:spPr bwMode="auto">
          <a:xfrm>
            <a:off x="2286000" y="1571625"/>
            <a:ext cx="2071688" cy="1785938"/>
          </a:xfrm>
          <a:prstGeom prst="rect">
            <a:avLst/>
          </a:prstGeom>
          <a:noFill/>
          <a:ln w="9525">
            <a:noFill/>
            <a:miter lim="800000"/>
            <a:headEnd/>
            <a:tailEnd/>
          </a:ln>
        </p:spPr>
      </p:pic>
      <p:pic>
        <p:nvPicPr>
          <p:cNvPr id="25604" name="Picture 7" descr="IMG_0731.jpg"/>
          <p:cNvPicPr>
            <a:picLocks noChangeAspect="1"/>
          </p:cNvPicPr>
          <p:nvPr/>
        </p:nvPicPr>
        <p:blipFill>
          <a:blip r:embed="rId5" cstate="print"/>
          <a:srcRect/>
          <a:stretch>
            <a:fillRect/>
          </a:stretch>
        </p:blipFill>
        <p:spPr bwMode="auto">
          <a:xfrm>
            <a:off x="4429125" y="1571625"/>
            <a:ext cx="2214563" cy="1785938"/>
          </a:xfrm>
          <a:prstGeom prst="rect">
            <a:avLst/>
          </a:prstGeom>
          <a:noFill/>
          <a:ln w="9525">
            <a:noFill/>
            <a:miter lim="800000"/>
            <a:headEnd/>
            <a:tailEnd/>
          </a:ln>
        </p:spPr>
      </p:pic>
      <p:pic>
        <p:nvPicPr>
          <p:cNvPr id="25605" name="Picture 9" descr="sample 17a"/>
          <p:cNvPicPr>
            <a:picLocks noChangeAspect="1" noChangeArrowheads="1"/>
          </p:cNvPicPr>
          <p:nvPr/>
        </p:nvPicPr>
        <p:blipFill>
          <a:blip r:embed="rId6" cstate="print"/>
          <a:srcRect/>
          <a:stretch>
            <a:fillRect/>
          </a:stretch>
        </p:blipFill>
        <p:spPr bwMode="auto">
          <a:xfrm>
            <a:off x="142875" y="4857750"/>
            <a:ext cx="2071688" cy="1643063"/>
          </a:xfrm>
          <a:prstGeom prst="rect">
            <a:avLst/>
          </a:prstGeom>
          <a:noFill/>
          <a:ln w="9525">
            <a:noFill/>
            <a:miter lim="800000"/>
            <a:headEnd/>
            <a:tailEnd/>
          </a:ln>
        </p:spPr>
      </p:pic>
      <p:pic>
        <p:nvPicPr>
          <p:cNvPr id="25606" name="Picture 7" descr="Sample 43 a"/>
          <p:cNvPicPr>
            <a:picLocks noChangeAspect="1" noChangeArrowheads="1"/>
          </p:cNvPicPr>
          <p:nvPr/>
        </p:nvPicPr>
        <p:blipFill>
          <a:blip r:embed="rId7" cstate="print"/>
          <a:srcRect/>
          <a:stretch>
            <a:fillRect/>
          </a:stretch>
        </p:blipFill>
        <p:spPr bwMode="auto">
          <a:xfrm>
            <a:off x="142875" y="3714750"/>
            <a:ext cx="2071688" cy="1357313"/>
          </a:xfrm>
          <a:prstGeom prst="rect">
            <a:avLst/>
          </a:prstGeom>
          <a:noFill/>
          <a:ln w="9525">
            <a:noFill/>
            <a:miter lim="800000"/>
            <a:headEnd/>
            <a:tailEnd/>
          </a:ln>
        </p:spPr>
      </p:pic>
      <p:pic>
        <p:nvPicPr>
          <p:cNvPr id="25607" name="Picture 10"/>
          <p:cNvPicPr>
            <a:picLocks noChangeAspect="1" noChangeArrowheads="1"/>
          </p:cNvPicPr>
          <p:nvPr/>
        </p:nvPicPr>
        <p:blipFill>
          <a:blip r:embed="rId8" cstate="print"/>
          <a:srcRect/>
          <a:stretch>
            <a:fillRect/>
          </a:stretch>
        </p:blipFill>
        <p:spPr bwMode="auto">
          <a:xfrm>
            <a:off x="6715125" y="1571625"/>
            <a:ext cx="2306638" cy="1785938"/>
          </a:xfrm>
          <a:prstGeom prst="rect">
            <a:avLst/>
          </a:prstGeom>
          <a:noFill/>
          <a:ln w="9525">
            <a:noFill/>
            <a:miter lim="800000"/>
            <a:headEnd/>
            <a:tailEnd/>
          </a:ln>
        </p:spPr>
      </p:pic>
      <p:sp>
        <p:nvSpPr>
          <p:cNvPr id="25608" name="TextBox 11"/>
          <p:cNvSpPr txBox="1">
            <a:spLocks noChangeArrowheads="1"/>
          </p:cNvSpPr>
          <p:nvPr/>
        </p:nvSpPr>
        <p:spPr bwMode="auto">
          <a:xfrm>
            <a:off x="142875" y="6519863"/>
            <a:ext cx="2071688" cy="338137"/>
          </a:xfrm>
          <a:prstGeom prst="rect">
            <a:avLst/>
          </a:prstGeom>
          <a:noFill/>
          <a:ln w="9525">
            <a:noFill/>
            <a:miter lim="800000"/>
            <a:headEnd/>
            <a:tailEnd/>
          </a:ln>
        </p:spPr>
        <p:txBody>
          <a:bodyPr>
            <a:spAutoFit/>
          </a:bodyPr>
          <a:lstStyle/>
          <a:p>
            <a:pPr algn="ctr"/>
            <a:r>
              <a:rPr lang="en-US" sz="1600" b="1"/>
              <a:t>SEM</a:t>
            </a:r>
          </a:p>
        </p:txBody>
      </p:sp>
      <p:sp>
        <p:nvSpPr>
          <p:cNvPr id="25609" name="TextBox 12"/>
          <p:cNvSpPr txBox="1">
            <a:spLocks noChangeArrowheads="1"/>
          </p:cNvSpPr>
          <p:nvPr/>
        </p:nvSpPr>
        <p:spPr bwMode="auto">
          <a:xfrm>
            <a:off x="2286000" y="6519863"/>
            <a:ext cx="2071688" cy="338137"/>
          </a:xfrm>
          <a:prstGeom prst="rect">
            <a:avLst/>
          </a:prstGeom>
          <a:noFill/>
          <a:ln w="9525">
            <a:noFill/>
            <a:miter lim="800000"/>
            <a:headEnd/>
            <a:tailEnd/>
          </a:ln>
        </p:spPr>
        <p:txBody>
          <a:bodyPr>
            <a:spAutoFit/>
          </a:bodyPr>
          <a:lstStyle/>
          <a:p>
            <a:pPr algn="ctr"/>
            <a:r>
              <a:rPr lang="en-US" sz="1600" b="1"/>
              <a:t>Tensile Strength</a:t>
            </a:r>
          </a:p>
        </p:txBody>
      </p:sp>
      <p:pic>
        <p:nvPicPr>
          <p:cNvPr id="25610" name="Picture 13" descr="RM11P-leventis-f2.jpg"/>
          <p:cNvPicPr>
            <a:picLocks noChangeAspect="1"/>
          </p:cNvPicPr>
          <p:nvPr/>
        </p:nvPicPr>
        <p:blipFill>
          <a:blip r:embed="rId9" cstate="print"/>
          <a:srcRect/>
          <a:stretch>
            <a:fillRect/>
          </a:stretch>
        </p:blipFill>
        <p:spPr bwMode="auto">
          <a:xfrm>
            <a:off x="2286000" y="3714750"/>
            <a:ext cx="2071688" cy="2786063"/>
          </a:xfrm>
          <a:prstGeom prst="rect">
            <a:avLst/>
          </a:prstGeom>
          <a:noFill/>
          <a:ln w="9525">
            <a:noFill/>
            <a:miter lim="800000"/>
            <a:headEnd/>
            <a:tailEnd/>
          </a:ln>
        </p:spPr>
      </p:pic>
      <p:pic>
        <p:nvPicPr>
          <p:cNvPr id="25611" name="Picture 14" descr="dsc-peek-result.jpg"/>
          <p:cNvPicPr>
            <a:picLocks noChangeAspect="1"/>
          </p:cNvPicPr>
          <p:nvPr/>
        </p:nvPicPr>
        <p:blipFill>
          <a:blip r:embed="rId10" cstate="print"/>
          <a:srcRect/>
          <a:stretch>
            <a:fillRect/>
          </a:stretch>
        </p:blipFill>
        <p:spPr bwMode="auto">
          <a:xfrm>
            <a:off x="4429125" y="5214938"/>
            <a:ext cx="2214563" cy="1285875"/>
          </a:xfrm>
          <a:prstGeom prst="rect">
            <a:avLst/>
          </a:prstGeom>
          <a:noFill/>
          <a:ln w="9525">
            <a:noFill/>
            <a:miter lim="800000"/>
            <a:headEnd/>
            <a:tailEnd/>
          </a:ln>
        </p:spPr>
      </p:pic>
      <p:pic>
        <p:nvPicPr>
          <p:cNvPr id="25612" name="Picture 11" descr="DSC822e_200_DSC822e_400_l"/>
          <p:cNvPicPr>
            <a:picLocks noChangeAspect="1" noChangeArrowheads="1"/>
          </p:cNvPicPr>
          <p:nvPr/>
        </p:nvPicPr>
        <p:blipFill>
          <a:blip r:embed="rId11" cstate="print"/>
          <a:srcRect/>
          <a:stretch>
            <a:fillRect/>
          </a:stretch>
        </p:blipFill>
        <p:spPr bwMode="auto">
          <a:xfrm>
            <a:off x="4429125" y="3714750"/>
            <a:ext cx="2214563" cy="1500188"/>
          </a:xfrm>
          <a:prstGeom prst="rect">
            <a:avLst/>
          </a:prstGeom>
          <a:noFill/>
          <a:ln w="9525">
            <a:noFill/>
            <a:miter lim="800000"/>
            <a:headEnd/>
            <a:tailEnd/>
          </a:ln>
        </p:spPr>
      </p:pic>
      <p:sp>
        <p:nvSpPr>
          <p:cNvPr id="25613" name="TextBox 16"/>
          <p:cNvSpPr txBox="1">
            <a:spLocks noChangeArrowheads="1"/>
          </p:cNvSpPr>
          <p:nvPr/>
        </p:nvSpPr>
        <p:spPr bwMode="auto">
          <a:xfrm>
            <a:off x="4429125" y="6519863"/>
            <a:ext cx="2143125" cy="338137"/>
          </a:xfrm>
          <a:prstGeom prst="rect">
            <a:avLst/>
          </a:prstGeom>
          <a:noFill/>
          <a:ln w="9525">
            <a:noFill/>
            <a:miter lim="800000"/>
            <a:headEnd/>
            <a:tailEnd/>
          </a:ln>
        </p:spPr>
        <p:txBody>
          <a:bodyPr>
            <a:spAutoFit/>
          </a:bodyPr>
          <a:lstStyle/>
          <a:p>
            <a:pPr algn="ctr"/>
            <a:r>
              <a:rPr lang="en-US" sz="1600" b="1"/>
              <a:t>DSC</a:t>
            </a:r>
          </a:p>
        </p:txBody>
      </p:sp>
      <p:pic>
        <p:nvPicPr>
          <p:cNvPr id="25614" name="Picture 17" descr="1g.jpg"/>
          <p:cNvPicPr>
            <a:picLocks noChangeAspect="1"/>
          </p:cNvPicPr>
          <p:nvPr/>
        </p:nvPicPr>
        <p:blipFill>
          <a:blip r:embed="rId12" cstate="print"/>
          <a:srcRect/>
          <a:stretch>
            <a:fillRect/>
          </a:stretch>
        </p:blipFill>
        <p:spPr bwMode="auto">
          <a:xfrm>
            <a:off x="6715125" y="3714750"/>
            <a:ext cx="2286000" cy="2786063"/>
          </a:xfrm>
          <a:prstGeom prst="rect">
            <a:avLst/>
          </a:prstGeom>
          <a:noFill/>
          <a:ln w="9525">
            <a:noFill/>
            <a:miter lim="800000"/>
            <a:headEnd/>
            <a:tailEnd/>
          </a:ln>
        </p:spPr>
      </p:pic>
      <p:sp>
        <p:nvSpPr>
          <p:cNvPr id="25615" name="TextBox 18"/>
          <p:cNvSpPr txBox="1">
            <a:spLocks noChangeArrowheads="1"/>
          </p:cNvSpPr>
          <p:nvPr/>
        </p:nvSpPr>
        <p:spPr bwMode="auto">
          <a:xfrm>
            <a:off x="6715125" y="6519863"/>
            <a:ext cx="2286000" cy="338137"/>
          </a:xfrm>
          <a:prstGeom prst="rect">
            <a:avLst/>
          </a:prstGeom>
          <a:noFill/>
          <a:ln w="9525">
            <a:noFill/>
            <a:miter lim="800000"/>
            <a:headEnd/>
            <a:tailEnd/>
          </a:ln>
        </p:spPr>
        <p:txBody>
          <a:bodyPr>
            <a:spAutoFit/>
          </a:bodyPr>
          <a:lstStyle/>
          <a:p>
            <a:pPr algn="ctr"/>
            <a:r>
              <a:rPr lang="en-US" sz="1600" b="1"/>
              <a:t>H &amp; E</a:t>
            </a:r>
          </a:p>
        </p:txBody>
      </p:sp>
      <p:sp>
        <p:nvSpPr>
          <p:cNvPr id="25617" name="TextBox 11"/>
          <p:cNvSpPr txBox="1">
            <a:spLocks noChangeArrowheads="1"/>
          </p:cNvSpPr>
          <p:nvPr/>
        </p:nvSpPr>
        <p:spPr bwMode="auto">
          <a:xfrm>
            <a:off x="142875" y="3357563"/>
            <a:ext cx="2071688" cy="338137"/>
          </a:xfrm>
          <a:prstGeom prst="rect">
            <a:avLst/>
          </a:prstGeom>
          <a:noFill/>
          <a:ln w="9525">
            <a:noFill/>
            <a:miter lim="800000"/>
            <a:headEnd/>
            <a:tailEnd/>
          </a:ln>
        </p:spPr>
        <p:txBody>
          <a:bodyPr>
            <a:spAutoFit/>
          </a:bodyPr>
          <a:lstStyle/>
          <a:p>
            <a:pPr algn="ctr"/>
            <a:r>
              <a:rPr lang="en-US" sz="1600" b="1"/>
              <a:t>1.  Sheep Model</a:t>
            </a:r>
          </a:p>
        </p:txBody>
      </p:sp>
      <p:sp>
        <p:nvSpPr>
          <p:cNvPr id="25618" name="TextBox 11"/>
          <p:cNvSpPr txBox="1">
            <a:spLocks noChangeArrowheads="1"/>
          </p:cNvSpPr>
          <p:nvPr/>
        </p:nvSpPr>
        <p:spPr bwMode="auto">
          <a:xfrm>
            <a:off x="2286000" y="3357563"/>
            <a:ext cx="2071688" cy="338137"/>
          </a:xfrm>
          <a:prstGeom prst="rect">
            <a:avLst/>
          </a:prstGeom>
          <a:noFill/>
          <a:ln w="9525">
            <a:noFill/>
            <a:miter lim="800000"/>
            <a:headEnd/>
            <a:tailEnd/>
          </a:ln>
        </p:spPr>
        <p:txBody>
          <a:bodyPr>
            <a:spAutoFit/>
          </a:bodyPr>
          <a:lstStyle/>
          <a:p>
            <a:pPr algn="ctr"/>
            <a:r>
              <a:rPr lang="en-US" sz="1600" b="1"/>
              <a:t>2.  Homograft</a:t>
            </a:r>
          </a:p>
        </p:txBody>
      </p:sp>
      <p:sp>
        <p:nvSpPr>
          <p:cNvPr id="25619" name="TextBox 11"/>
          <p:cNvSpPr txBox="1">
            <a:spLocks noChangeArrowheads="1"/>
          </p:cNvSpPr>
          <p:nvPr/>
        </p:nvSpPr>
        <p:spPr bwMode="auto">
          <a:xfrm>
            <a:off x="4429125" y="3357563"/>
            <a:ext cx="2214563" cy="338137"/>
          </a:xfrm>
          <a:prstGeom prst="rect">
            <a:avLst/>
          </a:prstGeom>
          <a:noFill/>
          <a:ln w="9525">
            <a:noFill/>
            <a:miter lim="800000"/>
            <a:headEnd/>
            <a:tailEnd/>
          </a:ln>
        </p:spPr>
        <p:txBody>
          <a:bodyPr>
            <a:spAutoFit/>
          </a:bodyPr>
          <a:lstStyle/>
          <a:p>
            <a:pPr algn="ctr"/>
            <a:r>
              <a:rPr lang="en-US" sz="1600" b="1"/>
              <a:t>3.  Implantation</a:t>
            </a:r>
          </a:p>
        </p:txBody>
      </p:sp>
      <p:sp>
        <p:nvSpPr>
          <p:cNvPr id="25620" name="TextBox 11"/>
          <p:cNvSpPr txBox="1">
            <a:spLocks noChangeArrowheads="1"/>
          </p:cNvSpPr>
          <p:nvPr/>
        </p:nvSpPr>
        <p:spPr bwMode="auto">
          <a:xfrm>
            <a:off x="6643688" y="3357563"/>
            <a:ext cx="2500312" cy="338137"/>
          </a:xfrm>
          <a:prstGeom prst="rect">
            <a:avLst/>
          </a:prstGeom>
          <a:noFill/>
          <a:ln w="9525">
            <a:noFill/>
            <a:miter lim="800000"/>
            <a:headEnd/>
            <a:tailEnd/>
          </a:ln>
        </p:spPr>
        <p:txBody>
          <a:bodyPr>
            <a:spAutoFit/>
          </a:bodyPr>
          <a:lstStyle/>
          <a:p>
            <a:pPr algn="ctr"/>
            <a:r>
              <a:rPr lang="en-US" sz="1600" b="1"/>
              <a:t>4.  Post-operative Care</a:t>
            </a:r>
          </a:p>
        </p:txBody>
      </p:sp>
      <p:sp>
        <p:nvSpPr>
          <p:cNvPr id="22" name="Title 21"/>
          <p:cNvSpPr>
            <a:spLocks noGrp="1"/>
          </p:cNvSpPr>
          <p:nvPr>
            <p:ph type="title"/>
          </p:nvPr>
        </p:nvSpPr>
        <p:spPr/>
        <p:txBody>
          <a:bodyPr>
            <a:normAutofit/>
          </a:bodyPr>
          <a:lstStyle/>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Arial" charset="0"/>
              </a:rPr>
              <a:t>Current Research</a:t>
            </a:r>
            <a:endParaRPr lang="en-US" dirty="0">
              <a:latin typeface="+mn-lt"/>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4"/>
          <p:cNvSpPr>
            <a:spLocks noGrp="1" noChangeArrowheads="1"/>
          </p:cNvSpPr>
          <p:nvPr>
            <p:ph type="title" sz="quarter"/>
          </p:nvPr>
        </p:nvSpPr>
        <p:spPr>
          <a:xfrm>
            <a:off x="508000" y="0"/>
            <a:ext cx="8636000" cy="928670"/>
          </a:xfrm>
        </p:spPr>
        <p:txBody>
          <a:bodyPr>
            <a:noAutofit/>
          </a:bodyPr>
          <a:lstStyle/>
          <a:p>
            <a:pPr eaLnBrk="1" hangingPunct="1"/>
            <a:r>
              <a:rPr lang="en-US" b="1" dirty="0" smtClean="0">
                <a:solidFill>
                  <a:schemeClr val="accent2"/>
                </a:solidFill>
              </a:rPr>
              <a:t>Degree of calcification </a:t>
            </a:r>
            <a:r>
              <a:rPr lang="en-US" sz="2800" b="1" dirty="0" smtClean="0">
                <a:solidFill>
                  <a:schemeClr val="accent2"/>
                </a:solidFill>
              </a:rPr>
              <a:t>(von </a:t>
            </a:r>
            <a:r>
              <a:rPr lang="en-US" sz="2800" b="1" dirty="0" err="1" smtClean="0">
                <a:solidFill>
                  <a:schemeClr val="accent2"/>
                </a:solidFill>
              </a:rPr>
              <a:t>Kossa</a:t>
            </a:r>
            <a:r>
              <a:rPr lang="en-US" sz="2800" b="1" dirty="0" smtClean="0">
                <a:solidFill>
                  <a:schemeClr val="accent2"/>
                </a:solidFill>
              </a:rPr>
              <a:t>)</a:t>
            </a:r>
          </a:p>
        </p:txBody>
      </p:sp>
      <p:pic>
        <p:nvPicPr>
          <p:cNvPr id="10242" name="Picture 4" descr="photo9"/>
          <p:cNvPicPr>
            <a:picLocks noGrp="1" noChangeAspect="1" noChangeArrowheads="1"/>
          </p:cNvPicPr>
          <p:nvPr>
            <p:ph sz="quarter" idx="1"/>
          </p:nvPr>
        </p:nvPicPr>
        <p:blipFill>
          <a:blip r:embed="rId3" cstate="print"/>
          <a:srcRect/>
          <a:stretch>
            <a:fillRect/>
          </a:stretch>
        </p:blipFill>
        <p:spPr>
          <a:xfrm>
            <a:off x="237067" y="990600"/>
            <a:ext cx="4343400" cy="2590800"/>
          </a:xfrm>
          <a:noFill/>
        </p:spPr>
      </p:pic>
      <p:pic>
        <p:nvPicPr>
          <p:cNvPr id="10244" name="Picture 7" descr="EM06"/>
          <p:cNvPicPr>
            <a:picLocks noGrp="1" noChangeAspect="1" noChangeArrowheads="1"/>
          </p:cNvPicPr>
          <p:nvPr>
            <p:ph sz="quarter" idx="2"/>
          </p:nvPr>
        </p:nvPicPr>
        <p:blipFill>
          <a:blip r:embed="rId4" cstate="print"/>
          <a:srcRect/>
          <a:stretch>
            <a:fillRect/>
          </a:stretch>
        </p:blipFill>
        <p:spPr>
          <a:xfrm>
            <a:off x="4707467" y="990600"/>
            <a:ext cx="4191000" cy="2590800"/>
          </a:xfrm>
          <a:noFill/>
        </p:spPr>
      </p:pic>
      <p:pic>
        <p:nvPicPr>
          <p:cNvPr id="10245" name="Picture 10" descr="Em06"/>
          <p:cNvPicPr>
            <a:picLocks noGrp="1" noChangeAspect="1" noChangeArrowheads="1"/>
          </p:cNvPicPr>
          <p:nvPr>
            <p:ph sz="quarter" idx="3"/>
          </p:nvPr>
        </p:nvPicPr>
        <p:blipFill>
          <a:blip r:embed="rId5" cstate="print"/>
          <a:srcRect/>
          <a:stretch>
            <a:fillRect/>
          </a:stretch>
        </p:blipFill>
        <p:spPr>
          <a:xfrm>
            <a:off x="237067" y="3929066"/>
            <a:ext cx="4343400" cy="2392363"/>
          </a:xfrm>
          <a:noFill/>
        </p:spPr>
      </p:pic>
      <p:pic>
        <p:nvPicPr>
          <p:cNvPr id="10246" name="Picture 13" descr="EM06"/>
          <p:cNvPicPr>
            <a:picLocks noGrp="1" noChangeAspect="1" noChangeArrowheads="1"/>
          </p:cNvPicPr>
          <p:nvPr>
            <p:ph sz="quarter" idx="4"/>
          </p:nvPr>
        </p:nvPicPr>
        <p:blipFill>
          <a:blip r:embed="rId6" cstate="print"/>
          <a:stretch>
            <a:fillRect/>
          </a:stretch>
        </p:blipFill>
        <p:spPr>
          <a:xfrm>
            <a:off x="4749526" y="3939252"/>
            <a:ext cx="3828011" cy="2186247"/>
          </a:xfrm>
          <a:noFill/>
        </p:spPr>
      </p:pic>
      <p:sp>
        <p:nvSpPr>
          <p:cNvPr id="10247" name="Text Box 16"/>
          <p:cNvSpPr txBox="1">
            <a:spLocks noChangeArrowheads="1"/>
          </p:cNvSpPr>
          <p:nvPr/>
        </p:nvSpPr>
        <p:spPr bwMode="auto">
          <a:xfrm>
            <a:off x="1591733" y="3581401"/>
            <a:ext cx="1828800" cy="366713"/>
          </a:xfrm>
          <a:prstGeom prst="rect">
            <a:avLst/>
          </a:prstGeom>
          <a:noFill/>
          <a:ln w="9525">
            <a:noFill/>
            <a:miter lim="800000"/>
            <a:headEnd/>
            <a:tailEnd/>
          </a:ln>
        </p:spPr>
        <p:txBody>
          <a:bodyPr>
            <a:spAutoFit/>
          </a:bodyPr>
          <a:lstStyle/>
          <a:p>
            <a:pPr>
              <a:spcBef>
                <a:spcPct val="50000"/>
              </a:spcBef>
            </a:pPr>
            <a:r>
              <a:rPr lang="en-US" b="1"/>
              <a:t>Glutaraldehyde</a:t>
            </a:r>
          </a:p>
        </p:txBody>
      </p:sp>
      <p:sp>
        <p:nvSpPr>
          <p:cNvPr id="10248" name="Text Box 17"/>
          <p:cNvSpPr txBox="1">
            <a:spLocks noChangeArrowheads="1"/>
          </p:cNvSpPr>
          <p:nvPr/>
        </p:nvSpPr>
        <p:spPr bwMode="auto">
          <a:xfrm>
            <a:off x="6129867" y="3581401"/>
            <a:ext cx="1371600" cy="366713"/>
          </a:xfrm>
          <a:prstGeom prst="rect">
            <a:avLst/>
          </a:prstGeom>
          <a:noFill/>
          <a:ln w="9525">
            <a:noFill/>
            <a:miter lim="800000"/>
            <a:headEnd/>
            <a:tailEnd/>
          </a:ln>
        </p:spPr>
        <p:txBody>
          <a:bodyPr>
            <a:spAutoFit/>
          </a:bodyPr>
          <a:lstStyle/>
          <a:p>
            <a:pPr>
              <a:spcBef>
                <a:spcPct val="50000"/>
              </a:spcBef>
            </a:pPr>
            <a:r>
              <a:rPr lang="en-US" b="1"/>
              <a:t>Aluminium</a:t>
            </a:r>
          </a:p>
        </p:txBody>
      </p:sp>
      <p:sp>
        <p:nvSpPr>
          <p:cNvPr id="10249" name="Text Box 18"/>
          <p:cNvSpPr txBox="1">
            <a:spLocks noChangeArrowheads="1"/>
          </p:cNvSpPr>
          <p:nvPr/>
        </p:nvSpPr>
        <p:spPr bwMode="auto">
          <a:xfrm>
            <a:off x="1253067" y="6491288"/>
            <a:ext cx="2514600" cy="366712"/>
          </a:xfrm>
          <a:prstGeom prst="rect">
            <a:avLst/>
          </a:prstGeom>
          <a:noFill/>
          <a:ln w="9525">
            <a:noFill/>
            <a:miter lim="800000"/>
            <a:headEnd/>
            <a:tailEnd/>
          </a:ln>
        </p:spPr>
        <p:txBody>
          <a:bodyPr>
            <a:spAutoFit/>
          </a:bodyPr>
          <a:lstStyle/>
          <a:p>
            <a:pPr>
              <a:spcBef>
                <a:spcPct val="50000"/>
              </a:spcBef>
            </a:pPr>
            <a:r>
              <a:rPr lang="en-US" b="1" dirty="0" err="1"/>
              <a:t>Glycosaminoglycans</a:t>
            </a:r>
            <a:endParaRPr lang="en-US" b="1" dirty="0"/>
          </a:p>
        </p:txBody>
      </p:sp>
      <p:sp>
        <p:nvSpPr>
          <p:cNvPr id="10250" name="Text Box 19"/>
          <p:cNvSpPr txBox="1">
            <a:spLocks noChangeArrowheads="1"/>
          </p:cNvSpPr>
          <p:nvPr/>
        </p:nvSpPr>
        <p:spPr bwMode="auto">
          <a:xfrm>
            <a:off x="6400800" y="6491288"/>
            <a:ext cx="1066800" cy="366712"/>
          </a:xfrm>
          <a:prstGeom prst="rect">
            <a:avLst/>
          </a:prstGeom>
          <a:noFill/>
          <a:ln w="9525">
            <a:noFill/>
            <a:miter lim="800000"/>
            <a:headEnd/>
            <a:tailEnd/>
          </a:ln>
        </p:spPr>
        <p:txBody>
          <a:bodyPr>
            <a:spAutoFit/>
          </a:bodyPr>
          <a:lstStyle/>
          <a:p>
            <a:pPr>
              <a:spcBef>
                <a:spcPct val="50000"/>
              </a:spcBef>
            </a:pPr>
            <a:r>
              <a:rPr lang="en-US" b="1"/>
              <a:t>Glycar</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5"/>
          <p:cNvSpPr>
            <a:spLocks noGrp="1" noChangeArrowheads="1"/>
          </p:cNvSpPr>
          <p:nvPr>
            <p:ph type="title"/>
          </p:nvPr>
        </p:nvSpPr>
        <p:spPr>
          <a:xfrm>
            <a:off x="457200" y="71414"/>
            <a:ext cx="8178800" cy="1143000"/>
          </a:xfrm>
        </p:spPr>
        <p:txBody>
          <a:bodyPr>
            <a:normAutofit/>
          </a:bodyPr>
          <a:lstStyle/>
          <a:p>
            <a:pPr eaLnBrk="1" hangingPunct="1"/>
            <a:r>
              <a:rPr lang="en-US" sz="2800" b="1" dirty="0" smtClean="0">
                <a:solidFill>
                  <a:schemeClr val="accent2"/>
                </a:solidFill>
              </a:rPr>
              <a:t>Superficial binding of GAGs to the outer surface of pericardium</a:t>
            </a:r>
          </a:p>
        </p:txBody>
      </p:sp>
      <p:pic>
        <p:nvPicPr>
          <p:cNvPr id="15362" name="Picture 4" descr="photo7"/>
          <p:cNvPicPr>
            <a:picLocks noGrp="1" noChangeAspect="1" noChangeArrowheads="1"/>
          </p:cNvPicPr>
          <p:nvPr>
            <p:ph idx="1"/>
          </p:nvPr>
        </p:nvPicPr>
        <p:blipFill>
          <a:blip r:embed="rId3" cstate="print"/>
          <a:stretch>
            <a:fillRect/>
          </a:stretch>
        </p:blipFill>
        <p:spPr>
          <a:xfrm>
            <a:off x="536171" y="1526453"/>
            <a:ext cx="8071658" cy="4322618"/>
          </a:xfrm>
          <a:noFill/>
        </p:spPr>
      </p:pic>
      <p:sp>
        <p:nvSpPr>
          <p:cNvPr id="15364" name="Line 7"/>
          <p:cNvSpPr>
            <a:spLocks noChangeShapeType="1"/>
          </p:cNvSpPr>
          <p:nvPr/>
        </p:nvSpPr>
        <p:spPr bwMode="auto">
          <a:xfrm flipH="1">
            <a:off x="6400800" y="3048000"/>
            <a:ext cx="457200" cy="0"/>
          </a:xfrm>
          <a:prstGeom prst="line">
            <a:avLst/>
          </a:prstGeom>
          <a:noFill/>
          <a:ln w="9525">
            <a:solidFill>
              <a:srgbClr val="000000"/>
            </a:solidFill>
            <a:round/>
            <a:headEnd/>
            <a:tailEnd type="triangle" w="med" len="med"/>
          </a:ln>
        </p:spPr>
        <p:txBody>
          <a:bodyPr/>
          <a:lstStyle/>
          <a:p>
            <a:endParaRPr lang="en-US"/>
          </a:p>
        </p:txBody>
      </p:sp>
      <p:sp>
        <p:nvSpPr>
          <p:cNvPr id="15365" name="Line 8"/>
          <p:cNvSpPr>
            <a:spLocks noChangeShapeType="1"/>
          </p:cNvSpPr>
          <p:nvPr/>
        </p:nvSpPr>
        <p:spPr bwMode="auto">
          <a:xfrm flipH="1">
            <a:off x="1930400" y="5410200"/>
            <a:ext cx="457200" cy="0"/>
          </a:xfrm>
          <a:prstGeom prst="line">
            <a:avLst/>
          </a:prstGeom>
          <a:noFill/>
          <a:ln w="9525">
            <a:solidFill>
              <a:srgbClr val="000000"/>
            </a:solidFill>
            <a:round/>
            <a:headEnd/>
            <a:tailEnd type="triangle" w="med" len="med"/>
          </a:ln>
        </p:spPr>
        <p:txBody>
          <a:bodyPr/>
          <a:lstStyle/>
          <a:p>
            <a:endParaRPr 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14400" y="228600"/>
            <a:ext cx="7772400" cy="914400"/>
          </a:xfrm>
        </p:spPr>
        <p:txBody>
          <a:bodyPr>
            <a:normAutofit fontScale="90000"/>
          </a:bodyPr>
          <a:lstStyle/>
          <a:p>
            <a:r>
              <a:rPr lang="en-US" dirty="0" smtClean="0"/>
              <a:t>Prosthetic heart valves: Catering for the few</a:t>
            </a:r>
            <a:endParaRPr lang="en-US" dirty="0"/>
          </a:p>
        </p:txBody>
      </p:sp>
      <p:pic>
        <p:nvPicPr>
          <p:cNvPr id="47106" name="Picture 2"/>
          <p:cNvPicPr>
            <a:picLocks noGrp="1" noChangeAspect="1" noChangeArrowheads="1"/>
          </p:cNvPicPr>
          <p:nvPr>
            <p:ph idx="1"/>
          </p:nvPr>
        </p:nvPicPr>
        <p:blipFill>
          <a:blip r:embed="rId3" cstate="print"/>
          <a:stretch>
            <a:fillRect/>
          </a:stretch>
        </p:blipFill>
        <p:spPr bwMode="auto">
          <a:xfrm>
            <a:off x="500034" y="1546062"/>
            <a:ext cx="8072494" cy="2454442"/>
          </a:xfrm>
          <a:prstGeom prst="rect">
            <a:avLst/>
          </a:prstGeom>
          <a:noFill/>
          <a:ln w="9525">
            <a:noFill/>
            <a:miter lim="800000"/>
            <a:headEnd/>
            <a:tailEnd/>
          </a:ln>
        </p:spPr>
      </p:pic>
      <p:sp>
        <p:nvSpPr>
          <p:cNvPr id="5" name="Rectangle 4"/>
          <p:cNvSpPr/>
          <p:nvPr/>
        </p:nvSpPr>
        <p:spPr>
          <a:xfrm>
            <a:off x="428596" y="4357694"/>
            <a:ext cx="8286808" cy="1600438"/>
          </a:xfrm>
          <a:prstGeom prst="rect">
            <a:avLst/>
          </a:prstGeom>
        </p:spPr>
        <p:txBody>
          <a:bodyPr wrap="square">
            <a:spAutoFit/>
          </a:bodyPr>
          <a:lstStyle/>
          <a:p>
            <a:pPr algn="just"/>
            <a:r>
              <a:rPr lang="en-US" sz="1400" dirty="0" smtClean="0">
                <a:solidFill>
                  <a:schemeClr val="tx1">
                    <a:lumMod val="50000"/>
                  </a:schemeClr>
                </a:solidFill>
              </a:rPr>
              <a:t>Fig. 8. Polymeric heart valves: (a) a frame machined from </a:t>
            </a:r>
            <a:r>
              <a:rPr lang="en-US" sz="1400" dirty="0" err="1" smtClean="0">
                <a:solidFill>
                  <a:schemeClr val="tx1">
                    <a:lumMod val="50000"/>
                  </a:schemeClr>
                </a:solidFill>
              </a:rPr>
              <a:t>polyetheretherketone</a:t>
            </a:r>
            <a:r>
              <a:rPr lang="en-US" sz="1400" dirty="0" smtClean="0">
                <a:solidFill>
                  <a:schemeClr val="tx1">
                    <a:lumMod val="50000"/>
                  </a:schemeClr>
                </a:solidFill>
              </a:rPr>
              <a:t> (PEEK) and coated with a thin layer of leaflet polyurethane. Leaflets of </a:t>
            </a:r>
            <a:r>
              <a:rPr lang="en-US" sz="1400" dirty="0" err="1" smtClean="0">
                <a:solidFill>
                  <a:schemeClr val="tx1">
                    <a:lumMod val="50000"/>
                  </a:schemeClr>
                </a:solidFill>
              </a:rPr>
              <a:t>acommercially</a:t>
            </a:r>
            <a:r>
              <a:rPr lang="en-US" sz="1400" dirty="0" smtClean="0">
                <a:solidFill>
                  <a:schemeClr val="tx1">
                    <a:lumMod val="50000"/>
                  </a:schemeClr>
                </a:solidFill>
              </a:rPr>
              <a:t> available </a:t>
            </a:r>
            <a:r>
              <a:rPr lang="en-US" sz="1400" dirty="0" err="1" smtClean="0">
                <a:solidFill>
                  <a:schemeClr val="tx1">
                    <a:lumMod val="50000"/>
                  </a:schemeClr>
                </a:solidFill>
              </a:rPr>
              <a:t>polyetherurethane</a:t>
            </a:r>
            <a:r>
              <a:rPr lang="en-US" sz="1400" dirty="0" smtClean="0">
                <a:solidFill>
                  <a:schemeClr val="tx1">
                    <a:lumMod val="50000"/>
                  </a:schemeClr>
                </a:solidFill>
              </a:rPr>
              <a:t> suitable for animal implantation (</a:t>
            </a:r>
            <a:r>
              <a:rPr lang="en-US" sz="1400" dirty="0" err="1" smtClean="0">
                <a:solidFill>
                  <a:schemeClr val="tx1">
                    <a:lumMod val="50000"/>
                  </a:schemeClr>
                </a:solidFill>
              </a:rPr>
              <a:t>Estane</a:t>
            </a:r>
            <a:r>
              <a:rPr lang="en-US" sz="1400" dirty="0" smtClean="0">
                <a:solidFill>
                  <a:schemeClr val="tx1">
                    <a:lumMod val="50000"/>
                  </a:schemeClr>
                </a:solidFill>
              </a:rPr>
              <a:t> 58315, BF Goodrich, </a:t>
            </a:r>
            <a:r>
              <a:rPr lang="en-US" sz="1400" dirty="0" err="1" smtClean="0">
                <a:solidFill>
                  <a:schemeClr val="tx1">
                    <a:lumMod val="50000"/>
                  </a:schemeClr>
                </a:solidFill>
              </a:rPr>
              <a:t>Westerlo-Oevel</a:t>
            </a:r>
            <a:r>
              <a:rPr lang="en-US" sz="1400" dirty="0" smtClean="0">
                <a:solidFill>
                  <a:schemeClr val="tx1">
                    <a:lumMod val="50000"/>
                  </a:schemeClr>
                </a:solidFill>
              </a:rPr>
              <a:t>, Belgium) were dip-coated </a:t>
            </a:r>
            <a:r>
              <a:rPr lang="en-US" sz="1400" dirty="0" err="1" smtClean="0">
                <a:solidFill>
                  <a:schemeClr val="tx1">
                    <a:lumMod val="50000"/>
                  </a:schemeClr>
                </a:solidFill>
              </a:rPr>
              <a:t>ontothe</a:t>
            </a:r>
            <a:r>
              <a:rPr lang="en-US" sz="1400" dirty="0" smtClean="0">
                <a:solidFill>
                  <a:schemeClr val="tx1">
                    <a:lumMod val="50000"/>
                  </a:schemeClr>
                </a:solidFill>
              </a:rPr>
              <a:t> frame. This valve design has achieved </a:t>
            </a:r>
            <a:r>
              <a:rPr lang="en-US" sz="1400" dirty="0" err="1" smtClean="0">
                <a:solidFill>
                  <a:schemeClr val="tx1">
                    <a:lumMod val="50000"/>
                  </a:schemeClr>
                </a:solidFill>
              </a:rPr>
              <a:t>durabilities</a:t>
            </a:r>
            <a:r>
              <a:rPr lang="en-US" sz="1400" dirty="0" smtClean="0">
                <a:solidFill>
                  <a:schemeClr val="tx1">
                    <a:lumMod val="50000"/>
                  </a:schemeClr>
                </a:solidFill>
              </a:rPr>
              <a:t> in excess of 400 million cycles (10.5 years) during in vitro fatigue testing [162]; (b) and (c):polycarbonate urethane (PCU) tri-leaflet and bi-leaflet valves intended for the aortic and mitral positions. These particular designs achieved in </a:t>
            </a:r>
            <a:r>
              <a:rPr lang="en-US" sz="1400" dirty="0" err="1" smtClean="0">
                <a:solidFill>
                  <a:schemeClr val="tx1">
                    <a:lumMod val="50000"/>
                  </a:schemeClr>
                </a:solidFill>
              </a:rPr>
              <a:t>vitrodurabilities</a:t>
            </a:r>
            <a:r>
              <a:rPr lang="en-US" sz="1400" dirty="0" smtClean="0">
                <a:solidFill>
                  <a:schemeClr val="tx1">
                    <a:lumMod val="50000"/>
                  </a:schemeClr>
                </a:solidFill>
              </a:rPr>
              <a:t> of up to 600 million (15.8 years) and 1 billion (26 years) cycles, respectively.</a:t>
            </a:r>
            <a:endParaRPr lang="en-US" sz="1400" dirty="0">
              <a:solidFill>
                <a:schemeClr val="tx1">
                  <a:lumMod val="50000"/>
                </a:schemeClr>
              </a:solidFill>
            </a:endParaRPr>
          </a:p>
        </p:txBody>
      </p:sp>
      <p:sp>
        <p:nvSpPr>
          <p:cNvPr id="7" name="Rectangle 6"/>
          <p:cNvSpPr/>
          <p:nvPr/>
        </p:nvSpPr>
        <p:spPr>
          <a:xfrm>
            <a:off x="571472" y="6357958"/>
            <a:ext cx="8143932"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err="1" smtClean="0"/>
              <a:t>Zilla</a:t>
            </a:r>
            <a:r>
              <a:rPr lang="en-US" sz="1200" dirty="0" smtClean="0"/>
              <a:t> P, Brink J, Human P, </a:t>
            </a:r>
            <a:r>
              <a:rPr lang="en-US" sz="1200" dirty="0" err="1" smtClean="0"/>
              <a:t>Bezuidenhout</a:t>
            </a:r>
            <a:r>
              <a:rPr lang="en-US" sz="1200" dirty="0" smtClean="0"/>
              <a:t> D.  2008. Prosthetic heart valves: Catering for the few. Biomaterials 29:  385–406.</a:t>
            </a:r>
            <a:endParaRPr lang="en-US" sz="1200"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28600"/>
            <a:ext cx="4267200" cy="914400"/>
          </a:xfrm>
        </p:spPr>
        <p:txBody>
          <a:bodyPr>
            <a:normAutofit fontScale="90000"/>
          </a:bodyPr>
          <a:lstStyle/>
          <a:p>
            <a:r>
              <a:rPr lang="en-US" dirty="0" smtClean="0"/>
              <a:t>Polyurethane: material for the next generation of heart valve prostheses?</a:t>
            </a:r>
            <a:r>
              <a:rPr lang="en-ZA" dirty="0" smtClean="0"/>
              <a:t> </a:t>
            </a:r>
            <a:endParaRPr lang="en-US" dirty="0"/>
          </a:p>
        </p:txBody>
      </p:sp>
      <p:pic>
        <p:nvPicPr>
          <p:cNvPr id="9" name="Picture 2"/>
          <p:cNvPicPr>
            <a:picLocks noGrp="1" noChangeAspect="1" noChangeArrowheads="1"/>
          </p:cNvPicPr>
          <p:nvPr>
            <p:ph idx="1"/>
          </p:nvPr>
        </p:nvPicPr>
        <p:blipFill>
          <a:blip r:embed="rId3" cstate="print"/>
          <a:srcRect/>
          <a:stretch>
            <a:fillRect/>
          </a:stretch>
        </p:blipFill>
        <p:spPr bwMode="auto">
          <a:xfrm>
            <a:off x="5562600" y="457200"/>
            <a:ext cx="2324033" cy="4937125"/>
          </a:xfrm>
          <a:prstGeom prst="rect">
            <a:avLst/>
          </a:prstGeom>
          <a:noFill/>
          <a:ln w="9525">
            <a:noFill/>
            <a:miter lim="800000"/>
            <a:headEnd/>
            <a:tailEnd/>
          </a:ln>
          <a:effectLst/>
        </p:spPr>
      </p:pic>
      <p:sp>
        <p:nvSpPr>
          <p:cNvPr id="10" name="Rectangle 9"/>
          <p:cNvSpPr/>
          <p:nvPr/>
        </p:nvSpPr>
        <p:spPr>
          <a:xfrm>
            <a:off x="571472" y="6357958"/>
            <a:ext cx="8143932"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t>Wheatley DJ, </a:t>
            </a:r>
            <a:r>
              <a:rPr lang="en-US" sz="1200" dirty="0" err="1" smtClean="0"/>
              <a:t>Raco</a:t>
            </a:r>
            <a:r>
              <a:rPr lang="en-US" sz="1200" dirty="0" smtClean="0"/>
              <a:t> L, </a:t>
            </a:r>
            <a:r>
              <a:rPr lang="en-US" sz="1200" dirty="0" err="1" smtClean="0"/>
              <a:t>Bernacca</a:t>
            </a:r>
            <a:r>
              <a:rPr lang="en-US" sz="1200" dirty="0" smtClean="0"/>
              <a:t> GM, </a:t>
            </a:r>
            <a:r>
              <a:rPr lang="en-US" sz="1200" dirty="0" err="1" smtClean="0"/>
              <a:t>Sim</a:t>
            </a:r>
            <a:r>
              <a:rPr lang="en-US" sz="1200" dirty="0" smtClean="0"/>
              <a:t> I, Belcher PR, Boyd JS. 2000. Polyurethane: material for the next generation of heart valve prostheses? European Journal of Cardio-thoracic Surgery 17:  440-448.</a:t>
            </a:r>
            <a:endParaRPr lang="en-US" sz="1200" dirty="0"/>
          </a:p>
        </p:txBody>
      </p:sp>
      <p:sp>
        <p:nvSpPr>
          <p:cNvPr id="5" name="Rectangle 4"/>
          <p:cNvSpPr/>
          <p:nvPr/>
        </p:nvSpPr>
        <p:spPr>
          <a:xfrm>
            <a:off x="4000496" y="5568751"/>
            <a:ext cx="4143404" cy="646331"/>
          </a:xfrm>
          <a:prstGeom prst="rect">
            <a:avLst/>
          </a:prstGeom>
        </p:spPr>
        <p:txBody>
          <a:bodyPr wrap="square">
            <a:spAutoFit/>
          </a:bodyPr>
          <a:lstStyle/>
          <a:p>
            <a:pPr algn="just"/>
            <a:r>
              <a:rPr lang="en-US" sz="1200" dirty="0" smtClean="0">
                <a:solidFill>
                  <a:schemeClr val="tx1">
                    <a:lumMod val="50000"/>
                  </a:schemeClr>
                </a:solidFill>
              </a:rPr>
              <a:t>Fig. 2. Porcine valve viewed in situ immediately prior to </a:t>
            </a:r>
            <a:r>
              <a:rPr lang="en-US" sz="1200" dirty="0" err="1" smtClean="0">
                <a:solidFill>
                  <a:schemeClr val="tx1">
                    <a:lumMod val="50000"/>
                  </a:schemeClr>
                </a:solidFill>
              </a:rPr>
              <a:t>explant</a:t>
            </a:r>
            <a:r>
              <a:rPr lang="en-US" sz="1200" dirty="0" smtClean="0">
                <a:solidFill>
                  <a:schemeClr val="tx1">
                    <a:lumMod val="50000"/>
                  </a:schemeClr>
                </a:solidFill>
              </a:rPr>
              <a:t>. (a) </a:t>
            </a:r>
            <a:r>
              <a:rPr lang="en-US" sz="1200" dirty="0" err="1" smtClean="0">
                <a:solidFill>
                  <a:schemeClr val="tx1">
                    <a:lumMod val="50000"/>
                  </a:schemeClr>
                </a:solidFill>
              </a:rPr>
              <a:t>Infow</a:t>
            </a:r>
            <a:r>
              <a:rPr lang="en-US" sz="1200" dirty="0" smtClean="0">
                <a:solidFill>
                  <a:schemeClr val="tx1">
                    <a:lumMod val="50000"/>
                  </a:schemeClr>
                </a:solidFill>
              </a:rPr>
              <a:t> surface; (b) </a:t>
            </a:r>
            <a:r>
              <a:rPr lang="en-US" sz="1200" dirty="0" err="1" smtClean="0">
                <a:solidFill>
                  <a:schemeClr val="tx1">
                    <a:lumMod val="50000"/>
                  </a:schemeClr>
                </a:solidFill>
              </a:rPr>
              <a:t>outfow</a:t>
            </a:r>
            <a:r>
              <a:rPr lang="en-US" sz="1200" dirty="0" smtClean="0">
                <a:solidFill>
                  <a:schemeClr val="tx1">
                    <a:lumMod val="50000"/>
                  </a:schemeClr>
                </a:solidFill>
              </a:rPr>
              <a:t> surface; (c) radiograph of </a:t>
            </a:r>
            <a:r>
              <a:rPr lang="en-US" sz="1200" dirty="0" err="1" smtClean="0">
                <a:solidFill>
                  <a:schemeClr val="tx1">
                    <a:lumMod val="50000"/>
                  </a:schemeClr>
                </a:solidFill>
              </a:rPr>
              <a:t>explant</a:t>
            </a:r>
            <a:r>
              <a:rPr lang="en-US" sz="1200" dirty="0" smtClean="0">
                <a:solidFill>
                  <a:schemeClr val="tx1">
                    <a:lumMod val="50000"/>
                  </a:schemeClr>
                </a:solidFill>
              </a:rPr>
              <a:t> porcine valve.</a:t>
            </a:r>
            <a:endParaRPr lang="en-US" sz="1200" dirty="0">
              <a:solidFill>
                <a:schemeClr val="tx1">
                  <a:lumMod val="50000"/>
                </a:schemeClr>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772400" cy="1426464"/>
          </a:xfrm>
        </p:spPr>
        <p:txBody>
          <a:bodyPr>
            <a:normAutofit fontScale="90000"/>
          </a:bodyPr>
          <a:lstStyle/>
          <a:p>
            <a:r>
              <a:rPr lang="en-US" dirty="0" smtClean="0"/>
              <a:t>Polyurethane: material for the next generation of heart valve prostheses?</a:t>
            </a:r>
            <a:r>
              <a:rPr lang="en-ZA" dirty="0" smtClean="0"/>
              <a:t> </a:t>
            </a:r>
            <a:endParaRPr lang="en-US" dirty="0"/>
          </a:p>
        </p:txBody>
      </p:sp>
      <p:pic>
        <p:nvPicPr>
          <p:cNvPr id="169986" name="Picture 2"/>
          <p:cNvPicPr>
            <a:picLocks noGrp="1" noChangeAspect="1" noChangeArrowheads="1"/>
          </p:cNvPicPr>
          <p:nvPr>
            <p:ph idx="1"/>
          </p:nvPr>
        </p:nvPicPr>
        <p:blipFill>
          <a:blip r:embed="rId3" cstate="print"/>
          <a:srcRect/>
          <a:stretch>
            <a:fillRect/>
          </a:stretch>
        </p:blipFill>
        <p:spPr bwMode="auto">
          <a:xfrm>
            <a:off x="6553200" y="1066800"/>
            <a:ext cx="2266221" cy="4937125"/>
          </a:xfrm>
          <a:prstGeom prst="rect">
            <a:avLst/>
          </a:prstGeom>
          <a:noFill/>
          <a:ln w="9525">
            <a:noFill/>
            <a:miter lim="800000"/>
            <a:headEnd/>
            <a:tailEnd/>
          </a:ln>
          <a:effectLst/>
        </p:spPr>
      </p:pic>
      <p:sp>
        <p:nvSpPr>
          <p:cNvPr id="7" name="Rectangle 6"/>
          <p:cNvSpPr/>
          <p:nvPr/>
        </p:nvSpPr>
        <p:spPr>
          <a:xfrm>
            <a:off x="571472" y="6357958"/>
            <a:ext cx="8143932"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t>Wheatley DJ, </a:t>
            </a:r>
            <a:r>
              <a:rPr lang="en-US" sz="1200" dirty="0" err="1" smtClean="0"/>
              <a:t>Raco</a:t>
            </a:r>
            <a:r>
              <a:rPr lang="en-US" sz="1200" dirty="0" smtClean="0"/>
              <a:t> L, </a:t>
            </a:r>
            <a:r>
              <a:rPr lang="en-US" sz="1200" dirty="0" err="1" smtClean="0"/>
              <a:t>Bernacca</a:t>
            </a:r>
            <a:r>
              <a:rPr lang="en-US" sz="1200" dirty="0" smtClean="0"/>
              <a:t> GM, </a:t>
            </a:r>
            <a:r>
              <a:rPr lang="en-US" sz="1200" dirty="0" err="1" smtClean="0"/>
              <a:t>Sim</a:t>
            </a:r>
            <a:r>
              <a:rPr lang="en-US" sz="1200" dirty="0" smtClean="0"/>
              <a:t> I, Belcher PR, Boyd JS. 2000. Polyurethane: material for the next generation of heart valve prostheses? European Journal of Cardio-thoracic Surgery 17:  440-448.</a:t>
            </a:r>
            <a:endParaRPr lang="en-US" sz="1200" dirty="0"/>
          </a:p>
        </p:txBody>
      </p:sp>
      <p:sp>
        <p:nvSpPr>
          <p:cNvPr id="5" name="Rectangle 4"/>
          <p:cNvSpPr/>
          <p:nvPr/>
        </p:nvSpPr>
        <p:spPr>
          <a:xfrm>
            <a:off x="1371600" y="5257800"/>
            <a:ext cx="4143404" cy="830997"/>
          </a:xfrm>
          <a:prstGeom prst="rect">
            <a:avLst/>
          </a:prstGeom>
        </p:spPr>
        <p:txBody>
          <a:bodyPr wrap="square">
            <a:spAutoFit/>
          </a:bodyPr>
          <a:lstStyle/>
          <a:p>
            <a:pPr algn="just"/>
            <a:r>
              <a:rPr lang="en-US" sz="1200" dirty="0" smtClean="0">
                <a:solidFill>
                  <a:schemeClr val="tx1">
                    <a:lumMod val="50000"/>
                  </a:schemeClr>
                </a:solidFill>
              </a:rPr>
              <a:t>Fig. 3. </a:t>
            </a:r>
            <a:r>
              <a:rPr lang="en-US" sz="1200" dirty="0" err="1" smtClean="0">
                <a:solidFill>
                  <a:schemeClr val="tx1">
                    <a:lumMod val="50000"/>
                  </a:schemeClr>
                </a:solidFill>
              </a:rPr>
              <a:t>Explant</a:t>
            </a:r>
            <a:r>
              <a:rPr lang="en-US" sz="1200" dirty="0" smtClean="0">
                <a:solidFill>
                  <a:schemeClr val="tx1">
                    <a:lumMod val="50000"/>
                  </a:schemeClr>
                </a:solidFill>
              </a:rPr>
              <a:t> polyurethane valve viewed in situ immediately prior to </a:t>
            </a:r>
            <a:r>
              <a:rPr lang="en-US" sz="1200" dirty="0" err="1" smtClean="0">
                <a:solidFill>
                  <a:schemeClr val="tx1">
                    <a:lumMod val="50000"/>
                  </a:schemeClr>
                </a:solidFill>
              </a:rPr>
              <a:t>explant</a:t>
            </a:r>
            <a:r>
              <a:rPr lang="en-US" sz="1200" dirty="0" smtClean="0">
                <a:solidFill>
                  <a:schemeClr val="tx1">
                    <a:lumMod val="50000"/>
                  </a:schemeClr>
                </a:solidFill>
              </a:rPr>
              <a:t>. (a) </a:t>
            </a:r>
            <a:r>
              <a:rPr lang="en-US" sz="1200" dirty="0" err="1" smtClean="0">
                <a:solidFill>
                  <a:schemeClr val="tx1">
                    <a:lumMod val="50000"/>
                  </a:schemeClr>
                </a:solidFill>
              </a:rPr>
              <a:t>Infow</a:t>
            </a:r>
            <a:r>
              <a:rPr lang="en-US" sz="1200" dirty="0" smtClean="0">
                <a:solidFill>
                  <a:schemeClr val="tx1">
                    <a:lumMod val="50000"/>
                  </a:schemeClr>
                </a:solidFill>
              </a:rPr>
              <a:t> surface; (b) </a:t>
            </a:r>
            <a:r>
              <a:rPr lang="en-US" sz="1200" dirty="0" err="1" smtClean="0">
                <a:solidFill>
                  <a:schemeClr val="tx1">
                    <a:lumMod val="50000"/>
                  </a:schemeClr>
                </a:solidFill>
              </a:rPr>
              <a:t>outfow</a:t>
            </a:r>
            <a:r>
              <a:rPr lang="en-US" sz="1200" dirty="0" smtClean="0">
                <a:solidFill>
                  <a:schemeClr val="tx1">
                    <a:lumMod val="50000"/>
                  </a:schemeClr>
                </a:solidFill>
              </a:rPr>
              <a:t> surface; (c) radiograph of </a:t>
            </a:r>
            <a:r>
              <a:rPr lang="en-US" sz="1200" dirty="0" err="1" smtClean="0">
                <a:solidFill>
                  <a:schemeClr val="tx1">
                    <a:lumMod val="50000"/>
                  </a:schemeClr>
                </a:solidFill>
              </a:rPr>
              <a:t>explant</a:t>
            </a:r>
            <a:r>
              <a:rPr lang="en-US" sz="1200" dirty="0" smtClean="0">
                <a:solidFill>
                  <a:schemeClr val="tx1">
                    <a:lumMod val="50000"/>
                  </a:schemeClr>
                </a:solidFill>
              </a:rPr>
              <a:t> polyurethane valve.</a:t>
            </a:r>
            <a:endParaRPr lang="en-US" sz="1200" dirty="0">
              <a:solidFill>
                <a:schemeClr val="tx1">
                  <a:lumMod val="50000"/>
                </a:schemeClr>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26464"/>
          </a:xfrm>
        </p:spPr>
        <p:txBody>
          <a:bodyPr>
            <a:normAutofit/>
          </a:bodyPr>
          <a:lstStyle/>
          <a:p>
            <a:pPr algn="just"/>
            <a:r>
              <a:rPr lang="en-US" sz="2800" dirty="0" smtClean="0"/>
              <a:t>Impact of Design Parameters on </a:t>
            </a:r>
            <a:r>
              <a:rPr lang="en-US" sz="2800" dirty="0" err="1" smtClean="0"/>
              <a:t>Bileaflet</a:t>
            </a:r>
            <a:r>
              <a:rPr lang="en-US" sz="2800" dirty="0" smtClean="0"/>
              <a:t> Mechanical Heart Valve Flow Dynamics</a:t>
            </a:r>
            <a:endParaRPr lang="en-US" sz="2800" dirty="0"/>
          </a:p>
        </p:txBody>
      </p:sp>
      <p:pic>
        <p:nvPicPr>
          <p:cNvPr id="176131" name="Picture 3"/>
          <p:cNvPicPr>
            <a:picLocks noGrp="1" noChangeAspect="1" noChangeArrowheads="1"/>
          </p:cNvPicPr>
          <p:nvPr>
            <p:ph sz="half" idx="1"/>
          </p:nvPr>
        </p:nvPicPr>
        <p:blipFill>
          <a:blip r:embed="rId3" cstate="print"/>
          <a:srcRect/>
          <a:stretch>
            <a:fillRect/>
          </a:stretch>
        </p:blipFill>
        <p:spPr bwMode="auto">
          <a:xfrm>
            <a:off x="537975" y="1219200"/>
            <a:ext cx="3880225" cy="4937125"/>
          </a:xfrm>
          <a:prstGeom prst="rect">
            <a:avLst/>
          </a:prstGeom>
          <a:noFill/>
          <a:ln w="9525">
            <a:noFill/>
            <a:miter lim="800000"/>
            <a:headEnd/>
            <a:tailEnd/>
          </a:ln>
          <a:effectLst/>
        </p:spPr>
      </p:pic>
      <p:pic>
        <p:nvPicPr>
          <p:cNvPr id="176132" name="Picture 4"/>
          <p:cNvPicPr>
            <a:picLocks noGrp="1" noChangeAspect="1" noChangeArrowheads="1"/>
          </p:cNvPicPr>
          <p:nvPr>
            <p:ph sz="half" idx="2"/>
          </p:nvPr>
        </p:nvPicPr>
        <p:blipFill>
          <a:blip r:embed="rId4" cstate="print"/>
          <a:srcRect/>
          <a:stretch>
            <a:fillRect/>
          </a:stretch>
        </p:blipFill>
        <p:spPr bwMode="auto">
          <a:xfrm>
            <a:off x="4964020" y="1216025"/>
            <a:ext cx="3378385" cy="4937125"/>
          </a:xfrm>
          <a:prstGeom prst="rect">
            <a:avLst/>
          </a:prstGeom>
          <a:noFill/>
          <a:ln w="9525">
            <a:noFill/>
            <a:miter lim="800000"/>
            <a:headEnd/>
            <a:tailEnd/>
          </a:ln>
          <a:effectLst/>
        </p:spPr>
      </p:pic>
      <p:sp>
        <p:nvSpPr>
          <p:cNvPr id="6" name="Rectangle 5"/>
          <p:cNvSpPr/>
          <p:nvPr/>
        </p:nvSpPr>
        <p:spPr>
          <a:xfrm>
            <a:off x="571472" y="6357958"/>
            <a:ext cx="8143932"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err="1" smtClean="0"/>
              <a:t>Govindarajan</a:t>
            </a:r>
            <a:r>
              <a:rPr lang="en-US" sz="1200" dirty="0" smtClean="0"/>
              <a:t> V, </a:t>
            </a:r>
            <a:r>
              <a:rPr lang="en-US" sz="1200" dirty="0" err="1" smtClean="0"/>
              <a:t>Udaykumar</a:t>
            </a:r>
            <a:r>
              <a:rPr lang="en-US" sz="1200" dirty="0" smtClean="0"/>
              <a:t> HS, </a:t>
            </a:r>
            <a:r>
              <a:rPr lang="en-US" sz="1200" dirty="0" err="1" smtClean="0"/>
              <a:t>Herbertson</a:t>
            </a:r>
            <a:r>
              <a:rPr lang="en-US" sz="1200" dirty="0" smtClean="0"/>
              <a:t> LH, Deutsch S, </a:t>
            </a:r>
            <a:r>
              <a:rPr lang="sv-SE" sz="1200" dirty="0" smtClean="0"/>
              <a:t>Manning KB, Chandran KB. 2009. </a:t>
            </a:r>
            <a:r>
              <a:rPr lang="en-US" sz="1200" dirty="0" smtClean="0"/>
              <a:t>Impact of Design Parameters on </a:t>
            </a:r>
            <a:r>
              <a:rPr lang="en-US" sz="1200" dirty="0" err="1" smtClean="0"/>
              <a:t>Bileaflet</a:t>
            </a:r>
            <a:r>
              <a:rPr lang="en-US" sz="1200" dirty="0" smtClean="0"/>
              <a:t> Mechanical Heart Valve Flow Dynamics.  The Journal of Heart Valve Disease 18:535-545.</a:t>
            </a:r>
            <a:endParaRPr lang="en-US" sz="1200"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Flow dynamic modulation models</a:t>
            </a:r>
            <a:endParaRPr lang="en-US" dirty="0"/>
          </a:p>
        </p:txBody>
      </p:sp>
      <p:pic>
        <p:nvPicPr>
          <p:cNvPr id="166915" name="Picture 3"/>
          <p:cNvPicPr>
            <a:picLocks noGrp="1" noChangeAspect="1" noChangeArrowheads="1"/>
          </p:cNvPicPr>
          <p:nvPr>
            <p:ph idx="1"/>
          </p:nvPr>
        </p:nvPicPr>
        <p:blipFill>
          <a:blip r:embed="rId3" cstate="print"/>
          <a:srcRect/>
          <a:stretch>
            <a:fillRect/>
          </a:stretch>
        </p:blipFill>
        <p:spPr bwMode="auto">
          <a:xfrm>
            <a:off x="457200" y="1342908"/>
            <a:ext cx="8229600" cy="468970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solidFill>
                  <a:srgbClr val="FFFF00"/>
                </a:solidFill>
              </a:rPr>
              <a:t>“The  African Valve”</a:t>
            </a:r>
            <a:endParaRPr lang="en-US" dirty="0">
              <a:solidFill>
                <a:srgbClr val="FFFF00"/>
              </a:solidFill>
            </a:endParaRPr>
          </a:p>
        </p:txBody>
      </p:sp>
      <p:pic>
        <p:nvPicPr>
          <p:cNvPr id="163842" name="Picture 2"/>
          <p:cNvPicPr>
            <a:picLocks noGrp="1" noChangeAspect="1" noChangeArrowheads="1"/>
          </p:cNvPicPr>
          <p:nvPr>
            <p:ph idx="1"/>
          </p:nvPr>
        </p:nvPicPr>
        <p:blipFill>
          <a:blip r:embed="rId3" cstate="print"/>
          <a:srcRect/>
          <a:stretch>
            <a:fillRect/>
          </a:stretch>
        </p:blipFill>
        <p:spPr bwMode="auto">
          <a:xfrm>
            <a:off x="4357686" y="1219200"/>
            <a:ext cx="4572031" cy="4937125"/>
          </a:xfrm>
          <a:prstGeom prst="rect">
            <a:avLst/>
          </a:prstGeom>
          <a:noFill/>
          <a:ln w="9525">
            <a:noFill/>
            <a:miter lim="800000"/>
            <a:headEnd/>
            <a:tailEnd/>
          </a:ln>
        </p:spPr>
      </p:pic>
      <p:sp>
        <p:nvSpPr>
          <p:cNvPr id="5" name="Rectangle 4"/>
          <p:cNvSpPr/>
          <p:nvPr/>
        </p:nvSpPr>
        <p:spPr>
          <a:xfrm>
            <a:off x="1071538" y="1357298"/>
            <a:ext cx="3143272" cy="4893647"/>
          </a:xfrm>
          <a:prstGeom prst="rect">
            <a:avLst/>
          </a:prstGeom>
        </p:spPr>
        <p:txBody>
          <a:bodyPr wrap="square">
            <a:spAutoFit/>
          </a:bodyPr>
          <a:lstStyle/>
          <a:p>
            <a:r>
              <a:rPr lang="en-US" sz="1200" dirty="0" smtClean="0"/>
              <a:t>Fig. 12. Image of the ‘‘</a:t>
            </a:r>
            <a:r>
              <a:rPr lang="en-US" sz="1200" dirty="0" err="1" smtClean="0"/>
              <a:t>ValveXchange</a:t>
            </a:r>
            <a:r>
              <a:rPr lang="en-US" sz="1200" dirty="0" smtClean="0"/>
              <a:t>’’ </a:t>
            </a:r>
            <a:r>
              <a:rPr lang="en-US" sz="1200" dirty="0" err="1" smtClean="0"/>
              <a:t>transapically</a:t>
            </a:r>
            <a:r>
              <a:rPr lang="en-US" sz="1200" dirty="0" smtClean="0"/>
              <a:t> exchangeable</a:t>
            </a:r>
          </a:p>
          <a:p>
            <a:r>
              <a:rPr lang="en-US" sz="1200" dirty="0" err="1" smtClean="0"/>
              <a:t>bioprosthetic</a:t>
            </a:r>
            <a:r>
              <a:rPr lang="en-US" sz="1200" dirty="0" smtClean="0"/>
              <a:t> heart valve. Rather than being a permanent valve, the</a:t>
            </a:r>
          </a:p>
          <a:p>
            <a:r>
              <a:rPr lang="en-US" sz="1200" dirty="0" smtClean="0"/>
              <a:t>exchangeable valve is a two-piece device with leaflets that can be replaced</a:t>
            </a:r>
          </a:p>
          <a:p>
            <a:r>
              <a:rPr lang="en-US" sz="1200" dirty="0" smtClean="0"/>
              <a:t>after having worn out. In the main image, the exchange process is shown</a:t>
            </a:r>
          </a:p>
          <a:p>
            <a:r>
              <a:rPr lang="en-US" sz="1200" dirty="0" smtClean="0"/>
              <a:t>through the apex of the heart. A special </a:t>
            </a:r>
            <a:r>
              <a:rPr lang="en-US" sz="1200" dirty="0" err="1" smtClean="0"/>
              <a:t>trocar</a:t>
            </a:r>
            <a:r>
              <a:rPr lang="en-US" sz="1200" dirty="0" smtClean="0"/>
              <a:t> locks onto the ‘‘docking</a:t>
            </a:r>
          </a:p>
          <a:p>
            <a:r>
              <a:rPr lang="en-US" sz="1200" dirty="0" smtClean="0"/>
              <a:t>station’’ (the sewing cuff and valve stent) to stabilize the heart and valve,</a:t>
            </a:r>
          </a:p>
          <a:p>
            <a:r>
              <a:rPr lang="en-US" sz="1200" dirty="0" smtClean="0"/>
              <a:t>and a valve removal tool is inserted. The stent posts are grasped, the valve</a:t>
            </a:r>
          </a:p>
          <a:p>
            <a:r>
              <a:rPr lang="en-US" sz="1200" dirty="0" smtClean="0"/>
              <a:t>lifted from the docking station, collapsed and pulled out through the</a:t>
            </a:r>
          </a:p>
          <a:p>
            <a:r>
              <a:rPr lang="en-US" sz="1200" dirty="0" err="1" smtClean="0"/>
              <a:t>trocar</a:t>
            </a:r>
            <a:r>
              <a:rPr lang="en-US" sz="1200" dirty="0" smtClean="0"/>
              <a:t>. A new valve is immediately inserted and the procedure is done</a:t>
            </a:r>
          </a:p>
          <a:p>
            <a:r>
              <a:rPr lang="en-US" sz="1200" dirty="0" smtClean="0"/>
              <a:t>completely off-pump. The inset image shows a retrograde approach, in</a:t>
            </a:r>
          </a:p>
          <a:p>
            <a:r>
              <a:rPr lang="en-US" sz="1200" dirty="0" smtClean="0"/>
              <a:t>which a similar valve holder is passed from the outflow aspect to lock on</a:t>
            </a:r>
          </a:p>
          <a:p>
            <a:r>
              <a:rPr lang="en-US" sz="1200" dirty="0" smtClean="0"/>
              <a:t>to the docking station. In this approach, the valve is passed over the shaft</a:t>
            </a:r>
          </a:p>
          <a:p>
            <a:r>
              <a:rPr lang="en-US" sz="1200" dirty="0" smtClean="0"/>
              <a:t>of the valve holder during the exchange ([212], with permission</a:t>
            </a:r>
            <a:endParaRPr lang="en-US" sz="1200"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Sustainability</a:t>
            </a:r>
            <a:endParaRPr lang="en-US" dirty="0"/>
          </a:p>
        </p:txBody>
      </p:sp>
      <p:sp>
        <p:nvSpPr>
          <p:cNvPr id="3" name="Content Placeholder 2"/>
          <p:cNvSpPr>
            <a:spLocks noGrp="1"/>
          </p:cNvSpPr>
          <p:nvPr>
            <p:ph idx="1"/>
          </p:nvPr>
        </p:nvSpPr>
        <p:spPr/>
        <p:txBody>
          <a:bodyPr/>
          <a:lstStyle/>
          <a:p>
            <a:r>
              <a:rPr lang="en-ZA" dirty="0" smtClean="0"/>
              <a:t>Education</a:t>
            </a:r>
          </a:p>
          <a:p>
            <a:endParaRPr lang="en-ZA" dirty="0" smtClean="0"/>
          </a:p>
          <a:p>
            <a:endParaRPr lang="en-ZA" dirty="0" smtClean="0"/>
          </a:p>
          <a:p>
            <a:endParaRPr lang="en-ZA" dirty="0" smtClean="0"/>
          </a:p>
          <a:p>
            <a:r>
              <a:rPr lang="en-ZA" dirty="0" smtClean="0"/>
              <a:t>Resource Allocation and the relationship between Medicine and Society</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ChangeArrowheads="1"/>
          </p:cNvSpPr>
          <p:nvPr/>
        </p:nvSpPr>
        <p:spPr bwMode="auto">
          <a:xfrm>
            <a:off x="165100" y="304800"/>
            <a:ext cx="8807450" cy="1068388"/>
          </a:xfrm>
          <a:prstGeom prst="rect">
            <a:avLst/>
          </a:prstGeom>
          <a:noFill/>
          <a:ln w="9525">
            <a:noFill/>
            <a:miter lim="800000"/>
            <a:headEnd/>
            <a:tailEnd/>
          </a:ln>
          <a:effectLst/>
        </p:spPr>
        <p:txBody>
          <a:bodyPr wrap="none">
            <a:spAutoFit/>
          </a:bodyPr>
          <a:lstStyle/>
          <a:p>
            <a:pPr algn="ctr" eaLnBrk="0" hangingPunct="0">
              <a:defRPr/>
            </a:pPr>
            <a:r>
              <a:rPr lang="en-US" sz="3600" b="1">
                <a:effectLst>
                  <a:outerShdw blurRad="38100" dist="38100" dir="2700000" algn="tl">
                    <a:srgbClr val="000000"/>
                  </a:outerShdw>
                </a:effectLst>
              </a:rPr>
              <a:t>WHO PROJECTIONS</a:t>
            </a:r>
          </a:p>
          <a:p>
            <a:pPr algn="ctr" eaLnBrk="0" hangingPunct="0">
              <a:defRPr/>
            </a:pPr>
            <a:r>
              <a:rPr lang="en-US" sz="2800">
                <a:effectLst>
                  <a:outerShdw blurRad="38100" dist="38100" dir="2700000" algn="tl">
                    <a:srgbClr val="000000"/>
                  </a:outerShdw>
                </a:effectLst>
              </a:rPr>
              <a:t>LEADING CAUSE OF DEATH - DEVELOPING WORLD</a:t>
            </a:r>
          </a:p>
        </p:txBody>
      </p:sp>
      <p:pic>
        <p:nvPicPr>
          <p:cNvPr id="21507" name="Picture 3"/>
          <p:cNvPicPr>
            <a:picLocks noChangeAspect="1" noChangeArrowheads="1"/>
          </p:cNvPicPr>
          <p:nvPr/>
        </p:nvPicPr>
        <p:blipFill>
          <a:blip r:embed="rId3" cstate="print"/>
          <a:srcRect/>
          <a:stretch>
            <a:fillRect/>
          </a:stretch>
        </p:blipFill>
        <p:spPr bwMode="auto">
          <a:xfrm>
            <a:off x="1565275" y="1543050"/>
            <a:ext cx="6351588" cy="50879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African Surgeon</a:t>
            </a:r>
            <a:endParaRPr lang="en-US" dirty="0"/>
          </a:p>
        </p:txBody>
      </p:sp>
      <p:sp>
        <p:nvSpPr>
          <p:cNvPr id="3" name="Content Placeholder 2"/>
          <p:cNvSpPr>
            <a:spLocks noGrp="1"/>
          </p:cNvSpPr>
          <p:nvPr>
            <p:ph idx="1"/>
          </p:nvPr>
        </p:nvSpPr>
        <p:spPr/>
        <p:txBody>
          <a:bodyPr>
            <a:normAutofit fontScale="92500" lnSpcReduction="20000"/>
          </a:bodyPr>
          <a:lstStyle/>
          <a:p>
            <a:r>
              <a:rPr lang="en-ZA" dirty="0" smtClean="0"/>
              <a:t>Maximum impact at lowest cost</a:t>
            </a:r>
          </a:p>
          <a:p>
            <a:r>
              <a:rPr lang="en-ZA" dirty="0" smtClean="0"/>
              <a:t>Expand role</a:t>
            </a:r>
          </a:p>
          <a:p>
            <a:r>
              <a:rPr lang="en-ZA" dirty="0" smtClean="0"/>
              <a:t>Be a physician</a:t>
            </a:r>
          </a:p>
          <a:p>
            <a:endParaRPr lang="en-ZA" dirty="0" smtClean="0"/>
          </a:p>
          <a:p>
            <a:pPr>
              <a:buNone/>
            </a:pPr>
            <a:r>
              <a:rPr lang="en-ZA" dirty="0" smtClean="0"/>
              <a:t>Diagnostics in Africa:</a:t>
            </a:r>
          </a:p>
          <a:p>
            <a:endParaRPr lang="en-ZA" dirty="0" smtClean="0"/>
          </a:p>
          <a:p>
            <a:r>
              <a:rPr lang="en-ZA" dirty="0" smtClean="0"/>
              <a:t>ECG/ CXR/FBC/MC&amp;S/biochemistry</a:t>
            </a:r>
          </a:p>
          <a:p>
            <a:r>
              <a:rPr lang="en-ZA" dirty="0" smtClean="0"/>
              <a:t>Echo- Cardiography</a:t>
            </a:r>
          </a:p>
          <a:p>
            <a:r>
              <a:rPr lang="en-ZA" dirty="0" smtClean="0"/>
              <a:t>CT Scanning</a:t>
            </a:r>
          </a:p>
          <a:p>
            <a:r>
              <a:rPr lang="en-ZA" dirty="0" smtClean="0"/>
              <a:t>Absence of </a:t>
            </a:r>
            <a:r>
              <a:rPr lang="en-ZA" dirty="0" err="1" smtClean="0"/>
              <a:t>Cathlabs</a:t>
            </a:r>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African Curriculum</a:t>
            </a:r>
            <a:endParaRPr lang="en-US" dirty="0"/>
          </a:p>
        </p:txBody>
      </p:sp>
      <p:sp>
        <p:nvSpPr>
          <p:cNvPr id="3" name="Content Placeholder 2"/>
          <p:cNvSpPr>
            <a:spLocks noGrp="1"/>
          </p:cNvSpPr>
          <p:nvPr>
            <p:ph idx="1"/>
          </p:nvPr>
        </p:nvSpPr>
        <p:spPr/>
        <p:txBody>
          <a:bodyPr>
            <a:normAutofit lnSpcReduction="10000"/>
          </a:bodyPr>
          <a:lstStyle/>
          <a:p>
            <a:r>
              <a:rPr lang="en-ZA" dirty="0" smtClean="0"/>
              <a:t>General Thoracic Surgery</a:t>
            </a:r>
          </a:p>
          <a:p>
            <a:r>
              <a:rPr lang="en-ZA" dirty="0" smtClean="0"/>
              <a:t>Palliative paediatric cardiac surgery – Pulmonary artery banding/shunts</a:t>
            </a:r>
          </a:p>
          <a:p>
            <a:r>
              <a:rPr lang="en-ZA" dirty="0" smtClean="0"/>
              <a:t>Off pump paediatric surgery – PDA, Coarctation</a:t>
            </a:r>
          </a:p>
          <a:p>
            <a:r>
              <a:rPr lang="en-ZA" dirty="0" smtClean="0"/>
              <a:t>Closed mitral valvotomy</a:t>
            </a:r>
          </a:p>
          <a:p>
            <a:r>
              <a:rPr lang="en-ZA" dirty="0" smtClean="0"/>
              <a:t>Off pump coronary artery surgery</a:t>
            </a:r>
          </a:p>
          <a:p>
            <a:r>
              <a:rPr lang="en-ZA" dirty="0" smtClean="0"/>
              <a:t>? Trans apical off pump valve replacements with new technology</a:t>
            </a:r>
          </a:p>
          <a:p>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African School</a:t>
            </a:r>
            <a:endParaRPr lang="en-US" dirty="0"/>
          </a:p>
        </p:txBody>
      </p:sp>
      <p:sp>
        <p:nvSpPr>
          <p:cNvPr id="3" name="Content Placeholder 2"/>
          <p:cNvSpPr>
            <a:spLocks noGrp="1"/>
          </p:cNvSpPr>
          <p:nvPr>
            <p:ph idx="1"/>
          </p:nvPr>
        </p:nvSpPr>
        <p:spPr/>
        <p:txBody>
          <a:bodyPr>
            <a:normAutofit fontScale="85000" lnSpcReduction="20000"/>
          </a:bodyPr>
          <a:lstStyle/>
          <a:p>
            <a:r>
              <a:rPr lang="en-ZA" dirty="0" err="1" smtClean="0"/>
              <a:t>Hannes</a:t>
            </a:r>
            <a:r>
              <a:rPr lang="en-ZA" dirty="0" smtClean="0"/>
              <a:t> Meyer  Registrar Conference</a:t>
            </a:r>
          </a:p>
          <a:p>
            <a:r>
              <a:rPr lang="en-ZA" dirty="0" smtClean="0"/>
              <a:t>UFS,SCTSSA  2004 -2008</a:t>
            </a:r>
          </a:p>
          <a:p>
            <a:r>
              <a:rPr lang="en-ZA" dirty="0" smtClean="0"/>
              <a:t>EACTS – 2010</a:t>
            </a:r>
          </a:p>
          <a:p>
            <a:r>
              <a:rPr lang="en-ZA" dirty="0" err="1" smtClean="0"/>
              <a:t>CTSnet</a:t>
            </a:r>
            <a:endParaRPr lang="en-ZA" dirty="0" smtClean="0"/>
          </a:p>
          <a:p>
            <a:r>
              <a:rPr lang="en-ZA" dirty="0" smtClean="0"/>
              <a:t>Active Intake requested by Ghana </a:t>
            </a:r>
          </a:p>
          <a:p>
            <a:endParaRPr lang="en-ZA" dirty="0" smtClean="0"/>
          </a:p>
          <a:p>
            <a:pPr>
              <a:buNone/>
            </a:pPr>
            <a:r>
              <a:rPr lang="en-ZA" dirty="0" smtClean="0"/>
              <a:t>Curriculum:</a:t>
            </a:r>
          </a:p>
          <a:p>
            <a:r>
              <a:rPr lang="en-ZA" dirty="0" smtClean="0"/>
              <a:t>Cardiac and  Thoracic Surgery</a:t>
            </a:r>
          </a:p>
          <a:p>
            <a:r>
              <a:rPr lang="en-ZA" dirty="0" smtClean="0"/>
              <a:t>Intensive Care</a:t>
            </a:r>
          </a:p>
          <a:p>
            <a:r>
              <a:rPr lang="en-ZA" dirty="0" smtClean="0"/>
              <a:t>Diagnostic Procedures and Imaging</a:t>
            </a:r>
          </a:p>
          <a:p>
            <a:r>
              <a:rPr lang="en-ZA" dirty="0" smtClean="0"/>
              <a:t>Management</a:t>
            </a:r>
            <a:endParaRPr lang="en-US"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Complexity of Academic Medicine </a:t>
            </a:r>
            <a:endParaRPr lang="en-US" dirty="0"/>
          </a:p>
        </p:txBody>
      </p:sp>
      <p:sp>
        <p:nvSpPr>
          <p:cNvPr id="3" name="Content Placeholder 2"/>
          <p:cNvSpPr>
            <a:spLocks noGrp="1"/>
          </p:cNvSpPr>
          <p:nvPr>
            <p:ph idx="1"/>
          </p:nvPr>
        </p:nvSpPr>
        <p:spPr/>
        <p:txBody>
          <a:bodyPr>
            <a:normAutofit lnSpcReduction="10000"/>
          </a:bodyPr>
          <a:lstStyle/>
          <a:p>
            <a:r>
              <a:rPr lang="en-ZA" dirty="0" smtClean="0"/>
              <a:t>National Healthcare Policy </a:t>
            </a:r>
          </a:p>
          <a:p>
            <a:endParaRPr lang="en-ZA" dirty="0" smtClean="0"/>
          </a:p>
          <a:p>
            <a:r>
              <a:rPr lang="en-ZA" dirty="0" smtClean="0"/>
              <a:t>Service Delivery – National Health</a:t>
            </a:r>
          </a:p>
          <a:p>
            <a:r>
              <a:rPr lang="en-ZA" dirty="0" smtClean="0"/>
              <a:t>Training – National Education</a:t>
            </a:r>
          </a:p>
          <a:p>
            <a:r>
              <a:rPr lang="en-ZA" dirty="0" smtClean="0"/>
              <a:t>Research – National Education</a:t>
            </a:r>
          </a:p>
          <a:p>
            <a:r>
              <a:rPr lang="en-ZA" dirty="0" smtClean="0"/>
              <a:t>Sustainability- National Treasury</a:t>
            </a:r>
          </a:p>
          <a:p>
            <a:endParaRPr lang="en-ZA" dirty="0" smtClean="0"/>
          </a:p>
          <a:p>
            <a:r>
              <a:rPr lang="en-ZA" dirty="0" smtClean="0"/>
              <a:t>Provincial Authorities and Health Acts</a:t>
            </a:r>
          </a:p>
          <a:p>
            <a:r>
              <a:rPr lang="en-ZA" dirty="0" smtClean="0"/>
              <a:t>Local Government level</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4"/>
          <p:cNvSpPr>
            <a:spLocks noGrp="1"/>
          </p:cNvSpPr>
          <p:nvPr>
            <p:ph type="title"/>
          </p:nvPr>
        </p:nvSpPr>
        <p:spPr>
          <a:xfrm>
            <a:off x="457200" y="274638"/>
            <a:ext cx="8401080" cy="1143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OVERALL MORTALITY PROFILE SA </a:t>
            </a:r>
            <a:endParaRPr lang="en-Z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3795" name="Rectangle 4"/>
          <p:cNvSpPr>
            <a:spLocks noChangeArrowheads="1"/>
          </p:cNvSpPr>
          <p:nvPr/>
        </p:nvSpPr>
        <p:spPr bwMode="auto">
          <a:xfrm>
            <a:off x="5715000" y="5786438"/>
            <a:ext cx="2000250" cy="428625"/>
          </a:xfrm>
          <a:prstGeom prst="rect">
            <a:avLst/>
          </a:prstGeom>
          <a:noFill/>
          <a:ln w="9525">
            <a:noFill/>
            <a:miter lim="800000"/>
            <a:headEnd/>
            <a:tailEnd/>
          </a:ln>
        </p:spPr>
        <p:txBody>
          <a:bodyPr/>
          <a:lstStyle/>
          <a:p>
            <a:r>
              <a:rPr lang="en-US"/>
              <a:t>Stats SA., 2005</a:t>
            </a:r>
            <a:endParaRPr lang="en-ZA"/>
          </a:p>
        </p:txBody>
      </p:sp>
      <p:graphicFrame>
        <p:nvGraphicFramePr>
          <p:cNvPr id="9" name="Chart 8"/>
          <p:cNvGraphicFramePr>
            <a:graphicFrameLocks/>
          </p:cNvGraphicFramePr>
          <p:nvPr/>
        </p:nvGraphicFramePr>
        <p:xfrm>
          <a:off x="1071538" y="1857364"/>
          <a:ext cx="6172223" cy="428628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16"/>
          <p:cNvSpPr>
            <a:spLocks noChangeArrowheads="1"/>
          </p:cNvSpPr>
          <p:nvPr/>
        </p:nvSpPr>
        <p:spPr bwMode="auto">
          <a:xfrm>
            <a:off x="3786182" y="6540365"/>
            <a:ext cx="5072098" cy="246221"/>
          </a:xfrm>
          <a:prstGeom prst="rect">
            <a:avLst/>
          </a:prstGeom>
          <a:noFill/>
          <a:ln w="9525">
            <a:noFill/>
            <a:miter lim="800000"/>
            <a:headEnd/>
            <a:tailEnd/>
          </a:ln>
        </p:spPr>
        <p:txBody>
          <a:bodyPr wrap="square">
            <a:spAutoFit/>
          </a:bodyPr>
          <a:lstStyle/>
          <a:p>
            <a:pPr algn="ctr"/>
            <a:r>
              <a:rPr lang="en-US" sz="1000" b="1" dirty="0">
                <a:latin typeface="Century Gothic" pitchFamily="34" charset="0"/>
              </a:rPr>
              <a:t>Mid-year population estimates - breakdown for the Free State Province, 2006</a:t>
            </a:r>
            <a:endParaRPr lang="en-ZA" sz="1000" b="1" dirty="0">
              <a:latin typeface="Century Gothic" pitchFamily="34" charset="0"/>
            </a:endParaRPr>
          </a:p>
        </p:txBody>
      </p:sp>
      <p:sp>
        <p:nvSpPr>
          <p:cNvPr id="2" name="Title 1"/>
          <p:cNvSpPr>
            <a:spLocks noGrp="1"/>
          </p:cNvSpPr>
          <p:nvPr>
            <p:ph type="title"/>
          </p:nvPr>
        </p:nvSpPr>
        <p:spPr>
          <a:xfrm>
            <a:off x="500034" y="142852"/>
            <a:ext cx="8229600" cy="10668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spcAft>
                <a:spcPts val="0"/>
              </a:spcAft>
              <a:defRPr/>
            </a:pP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LOCAL DEMOGRAPHICS</a:t>
            </a:r>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13" name="Content Placeholder 5"/>
          <p:cNvGraphicFramePr>
            <a:graphicFrameLocks noGrp="1"/>
          </p:cNvGraphicFramePr>
          <p:nvPr>
            <p:ph sz="half" idx="1"/>
          </p:nvPr>
        </p:nvGraphicFramePr>
        <p:xfrm>
          <a:off x="527050" y="1917700"/>
          <a:ext cx="3116256" cy="462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Table 7"/>
          <p:cNvGraphicFramePr>
            <a:graphicFrameLocks noGrp="1"/>
          </p:cNvGraphicFramePr>
          <p:nvPr/>
        </p:nvGraphicFramePr>
        <p:xfrm>
          <a:off x="3929058" y="928670"/>
          <a:ext cx="4786352" cy="5643605"/>
        </p:xfrm>
        <a:graphic>
          <a:graphicData uri="http://schemas.openxmlformats.org/drawingml/2006/table">
            <a:tbl>
              <a:tblPr>
                <a:tableStyleId>{0505E3EF-67EA-436B-97B2-0124C06EBD24}</a:tableStyleId>
              </a:tblPr>
              <a:tblGrid>
                <a:gridCol w="1196588"/>
                <a:gridCol w="1196588"/>
                <a:gridCol w="1196588"/>
                <a:gridCol w="1196588"/>
              </a:tblGrid>
              <a:tr h="497645">
                <a:tc>
                  <a:txBody>
                    <a:bodyPr/>
                    <a:lstStyle/>
                    <a:p>
                      <a:pPr algn="ctr" fontAlgn="ctr"/>
                      <a:r>
                        <a:rPr lang="en-US" sz="1400" u="none" strike="noStrike" dirty="0"/>
                        <a:t>Age</a:t>
                      </a:r>
                      <a:endParaRPr lang="en-US" sz="1400" b="1" i="0" u="none" strike="noStrike" dirty="0">
                        <a:solidFill>
                          <a:schemeClr val="bg1"/>
                        </a:solidFill>
                        <a:latin typeface="Calibri"/>
                      </a:endParaRPr>
                    </a:p>
                  </a:txBody>
                  <a:tcPr marL="6283" marR="6283" marT="6283" marB="0" anchor="ctr"/>
                </a:tc>
                <a:tc>
                  <a:txBody>
                    <a:bodyPr/>
                    <a:lstStyle/>
                    <a:p>
                      <a:pPr algn="ctr" fontAlgn="ctr"/>
                      <a:r>
                        <a:rPr lang="en-US" sz="1400" u="none" strike="noStrike" dirty="0"/>
                        <a:t>Male population</a:t>
                      </a:r>
                      <a:endParaRPr lang="en-US" sz="1400" b="1" i="0" u="none" strike="noStrike" dirty="0">
                        <a:solidFill>
                          <a:schemeClr val="bg1"/>
                        </a:solidFill>
                        <a:latin typeface="Calibri"/>
                      </a:endParaRPr>
                    </a:p>
                  </a:txBody>
                  <a:tcPr marL="6283" marR="6283" marT="6283" marB="0" anchor="ctr"/>
                </a:tc>
                <a:tc>
                  <a:txBody>
                    <a:bodyPr/>
                    <a:lstStyle/>
                    <a:p>
                      <a:pPr algn="ctr" fontAlgn="ctr"/>
                      <a:r>
                        <a:rPr lang="en-US" sz="1400" u="none" strike="noStrike" dirty="0"/>
                        <a:t>Female population</a:t>
                      </a:r>
                      <a:endParaRPr lang="en-US" sz="1400" b="1" i="0" u="none" strike="noStrike" dirty="0">
                        <a:solidFill>
                          <a:schemeClr val="bg1"/>
                        </a:solidFill>
                        <a:latin typeface="Calibri"/>
                      </a:endParaRPr>
                    </a:p>
                  </a:txBody>
                  <a:tcPr marL="6283" marR="6283" marT="6283" marB="0" anchor="ctr"/>
                </a:tc>
                <a:tc>
                  <a:txBody>
                    <a:bodyPr/>
                    <a:lstStyle/>
                    <a:p>
                      <a:pPr algn="ctr" fontAlgn="ctr"/>
                      <a:r>
                        <a:rPr lang="en-US" sz="1400" u="none" strike="noStrike" dirty="0"/>
                        <a:t>Total population</a:t>
                      </a:r>
                      <a:endParaRPr lang="en-US" sz="1400" b="1" i="0" u="none" strike="noStrike" dirty="0">
                        <a:solidFill>
                          <a:schemeClr val="bg1"/>
                        </a:solidFill>
                        <a:latin typeface="Calibri"/>
                      </a:endParaRPr>
                    </a:p>
                  </a:txBody>
                  <a:tcPr marL="6283" marR="6283" marT="6283" marB="0" anchor="ctr"/>
                </a:tc>
              </a:tr>
              <a:tr h="235629">
                <a:tc>
                  <a:txBody>
                    <a:bodyPr/>
                    <a:lstStyle/>
                    <a:p>
                      <a:pPr algn="ctr" fontAlgn="b"/>
                      <a:r>
                        <a:rPr lang="en-US" sz="1400" u="none" strike="noStrike" dirty="0"/>
                        <a:t>0 - 4 Years</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150,100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148,500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298,600</a:t>
                      </a:r>
                      <a:endParaRPr lang="en-US" sz="1400" b="0" i="0" u="none" strike="noStrike">
                        <a:solidFill>
                          <a:schemeClr val="bg1"/>
                        </a:solidFill>
                        <a:latin typeface="Calibri"/>
                      </a:endParaRPr>
                    </a:p>
                  </a:txBody>
                  <a:tcPr marL="6283" marR="6283" marT="6283" marB="0" anchor="b"/>
                </a:tc>
              </a:tr>
              <a:tr h="235629">
                <a:tc>
                  <a:txBody>
                    <a:bodyPr/>
                    <a:lstStyle/>
                    <a:p>
                      <a:pPr algn="ctr" fontAlgn="b"/>
                      <a:r>
                        <a:rPr lang="en-US" sz="1400" u="none" strike="noStrike" dirty="0"/>
                        <a:t>5 - 9 Years</a:t>
                      </a:r>
                      <a:endParaRPr lang="en-US" sz="1400" b="0" i="0" u="none" strike="noStrike" dirty="0">
                        <a:solidFill>
                          <a:schemeClr val="bg1"/>
                        </a:solidFill>
                        <a:latin typeface="Calibri"/>
                      </a:endParaRPr>
                    </a:p>
                  </a:txBody>
                  <a:tcPr marL="6283" marR="6283" marT="6283" marB="0" anchor="b">
                    <a:solidFill>
                      <a:schemeClr val="accent3"/>
                    </a:solidFill>
                  </a:tcPr>
                </a:tc>
                <a:tc>
                  <a:txBody>
                    <a:bodyPr/>
                    <a:lstStyle/>
                    <a:p>
                      <a:pPr algn="ctr" fontAlgn="b"/>
                      <a:r>
                        <a:rPr lang="en-US" sz="1400" u="none" strike="noStrike" dirty="0"/>
                        <a:t>151,400</a:t>
                      </a:r>
                      <a:endParaRPr lang="en-US" sz="1400" b="0" i="0" u="none" strike="noStrike" dirty="0">
                        <a:solidFill>
                          <a:schemeClr val="bg1"/>
                        </a:solidFill>
                        <a:latin typeface="Calibri"/>
                      </a:endParaRPr>
                    </a:p>
                  </a:txBody>
                  <a:tcPr marL="6283" marR="6283" marT="6283" marB="0" anchor="b">
                    <a:solidFill>
                      <a:schemeClr val="accent3"/>
                    </a:solidFill>
                  </a:tcPr>
                </a:tc>
                <a:tc>
                  <a:txBody>
                    <a:bodyPr/>
                    <a:lstStyle/>
                    <a:p>
                      <a:pPr algn="ctr" fontAlgn="b"/>
                      <a:r>
                        <a:rPr lang="en-US" sz="1400" u="none" strike="noStrike" dirty="0"/>
                        <a:t>149,700</a:t>
                      </a:r>
                      <a:endParaRPr lang="en-US" sz="1400" b="0" i="0" u="none" strike="noStrike" dirty="0">
                        <a:solidFill>
                          <a:schemeClr val="bg1"/>
                        </a:solidFill>
                        <a:latin typeface="Calibri"/>
                      </a:endParaRPr>
                    </a:p>
                  </a:txBody>
                  <a:tcPr marL="6283" marR="6283" marT="6283" marB="0" anchor="b">
                    <a:solidFill>
                      <a:schemeClr val="accent3"/>
                    </a:solidFill>
                  </a:tcPr>
                </a:tc>
                <a:tc>
                  <a:txBody>
                    <a:bodyPr/>
                    <a:lstStyle/>
                    <a:p>
                      <a:pPr algn="ctr" fontAlgn="b"/>
                      <a:r>
                        <a:rPr lang="en-US" sz="1400" u="none" strike="noStrike" dirty="0"/>
                        <a:t>301,100</a:t>
                      </a:r>
                      <a:endParaRPr lang="en-US" sz="1400" b="0" i="0" u="none" strike="noStrike" dirty="0">
                        <a:solidFill>
                          <a:schemeClr val="bg1"/>
                        </a:solidFill>
                        <a:latin typeface="Calibri"/>
                      </a:endParaRPr>
                    </a:p>
                  </a:txBody>
                  <a:tcPr marL="6283" marR="6283" marT="6283" marB="0" anchor="b">
                    <a:solidFill>
                      <a:schemeClr val="accent3"/>
                    </a:solidFill>
                  </a:tcPr>
                </a:tc>
              </a:tr>
              <a:tr h="300246">
                <a:tc>
                  <a:txBody>
                    <a:bodyPr/>
                    <a:lstStyle/>
                    <a:p>
                      <a:pPr algn="ctr" fontAlgn="b"/>
                      <a:r>
                        <a:rPr lang="en-US" sz="1400" u="none" strike="noStrike" dirty="0"/>
                        <a:t>10 - 14 Years</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dirty="0"/>
                        <a:t>153,000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151,200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304,200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a:t>15 - 19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156,700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153,500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310,200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a:t>20 - 24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146,700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144,200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290,900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a:t>25 - 29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129,800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129,600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259,400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a:t>30 - 34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115,300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119,400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234,700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a:t>35 - 39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90,600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96,200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186,800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dirty="0"/>
                        <a:t>40 - 44 Years</a:t>
                      </a:r>
                      <a:endParaRPr lang="en-US" sz="1400" b="0" i="0" u="none" strike="noStrike" dirty="0">
                        <a:solidFill>
                          <a:schemeClr val="bg1"/>
                        </a:solidFill>
                        <a:latin typeface="Calibri"/>
                      </a:endParaRPr>
                    </a:p>
                  </a:txBody>
                  <a:tcPr marL="6283" marR="6283" marT="6283" marB="0" anchor="b">
                    <a:solidFill>
                      <a:schemeClr val="accent3"/>
                    </a:solidFill>
                  </a:tcPr>
                </a:tc>
                <a:tc>
                  <a:txBody>
                    <a:bodyPr/>
                    <a:lstStyle/>
                    <a:p>
                      <a:pPr algn="ctr" fontAlgn="b"/>
                      <a:r>
                        <a:rPr lang="en-US" sz="1400" u="none" strike="noStrike"/>
                        <a:t>78,000</a:t>
                      </a:r>
                      <a:endParaRPr lang="en-US" sz="1400" b="0" i="0" u="none" strike="noStrike">
                        <a:solidFill>
                          <a:schemeClr val="bg1"/>
                        </a:solidFill>
                        <a:latin typeface="Calibri"/>
                      </a:endParaRPr>
                    </a:p>
                  </a:txBody>
                  <a:tcPr marL="6283" marR="6283" marT="6283" marB="0" anchor="b">
                    <a:solidFill>
                      <a:schemeClr val="accent3"/>
                    </a:solidFill>
                  </a:tcPr>
                </a:tc>
                <a:tc>
                  <a:txBody>
                    <a:bodyPr/>
                    <a:lstStyle/>
                    <a:p>
                      <a:pPr algn="ctr" fontAlgn="b"/>
                      <a:r>
                        <a:rPr lang="en-US" sz="1400" u="none" strike="noStrike"/>
                        <a:t>84,100</a:t>
                      </a:r>
                      <a:endParaRPr lang="en-US" sz="1400" b="0" i="0" u="none" strike="noStrike">
                        <a:solidFill>
                          <a:schemeClr val="bg1"/>
                        </a:solidFill>
                        <a:latin typeface="Calibri"/>
                      </a:endParaRPr>
                    </a:p>
                  </a:txBody>
                  <a:tcPr marL="6283" marR="6283" marT="6283" marB="0" anchor="b">
                    <a:solidFill>
                      <a:schemeClr val="accent3"/>
                    </a:solidFill>
                  </a:tcPr>
                </a:tc>
                <a:tc>
                  <a:txBody>
                    <a:bodyPr/>
                    <a:lstStyle/>
                    <a:p>
                      <a:pPr algn="ctr" fontAlgn="b"/>
                      <a:r>
                        <a:rPr lang="en-US" sz="1400" u="none" strike="noStrike" dirty="0"/>
                        <a:t>162,100</a:t>
                      </a:r>
                      <a:endParaRPr lang="en-US" sz="1400" b="0" i="0" u="none" strike="noStrike" dirty="0">
                        <a:solidFill>
                          <a:schemeClr val="bg1"/>
                        </a:solidFill>
                        <a:latin typeface="Calibri"/>
                      </a:endParaRPr>
                    </a:p>
                  </a:txBody>
                  <a:tcPr marL="6283" marR="6283" marT="6283" marB="0" anchor="b">
                    <a:solidFill>
                      <a:schemeClr val="accent3"/>
                    </a:solidFill>
                  </a:tcPr>
                </a:tc>
              </a:tr>
              <a:tr h="300246">
                <a:tc>
                  <a:txBody>
                    <a:bodyPr/>
                    <a:lstStyle/>
                    <a:p>
                      <a:pPr algn="ctr" fontAlgn="b"/>
                      <a:r>
                        <a:rPr lang="en-US" sz="1400" u="none" strike="noStrike"/>
                        <a:t>45 - 49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72,100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dirty="0"/>
                        <a:t>76,000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dirty="0"/>
                        <a:t>148,100</a:t>
                      </a:r>
                      <a:endParaRPr lang="en-US" sz="1400" b="0" i="0" u="none" strike="noStrike" dirty="0">
                        <a:solidFill>
                          <a:schemeClr val="bg1"/>
                        </a:solidFill>
                        <a:latin typeface="Calibri"/>
                      </a:endParaRPr>
                    </a:p>
                  </a:txBody>
                  <a:tcPr marL="6283" marR="6283" marT="6283" marB="0" anchor="b"/>
                </a:tc>
              </a:tr>
              <a:tr h="300246">
                <a:tc>
                  <a:txBody>
                    <a:bodyPr/>
                    <a:lstStyle/>
                    <a:p>
                      <a:pPr algn="ctr" fontAlgn="b"/>
                      <a:r>
                        <a:rPr lang="en-US" sz="1400" u="none" strike="noStrike"/>
                        <a:t>50 - 54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60,300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65,400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125,700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a:t>55 - 59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46,400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53,000</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99,400</a:t>
                      </a:r>
                      <a:endParaRPr lang="en-US" sz="1400" b="0" i="0" u="none" strike="noStrike">
                        <a:solidFill>
                          <a:schemeClr val="bg1"/>
                        </a:solidFill>
                        <a:latin typeface="Calibri"/>
                      </a:endParaRPr>
                    </a:p>
                  </a:txBody>
                  <a:tcPr marL="6283" marR="6283" marT="6283" marB="0" anchor="b"/>
                </a:tc>
              </a:tr>
              <a:tr h="300246">
                <a:tc>
                  <a:txBody>
                    <a:bodyPr/>
                    <a:lstStyle/>
                    <a:p>
                      <a:pPr algn="ctr" fontAlgn="b"/>
                      <a:r>
                        <a:rPr lang="en-US" sz="1400" u="none" strike="noStrike"/>
                        <a:t>60 - 64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40,800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45,600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86,400</a:t>
                      </a:r>
                      <a:endParaRPr lang="en-US" sz="1400" b="0" i="0" u="none" strike="noStrike" dirty="0">
                        <a:solidFill>
                          <a:schemeClr val="bg1"/>
                        </a:solidFill>
                        <a:latin typeface="Calibri"/>
                      </a:endParaRPr>
                    </a:p>
                  </a:txBody>
                  <a:tcPr marL="6283" marR="6283" marT="6283" marB="0" anchor="b"/>
                </a:tc>
              </a:tr>
              <a:tr h="300246">
                <a:tc>
                  <a:txBody>
                    <a:bodyPr/>
                    <a:lstStyle/>
                    <a:p>
                      <a:pPr algn="ctr" fontAlgn="b"/>
                      <a:r>
                        <a:rPr lang="en-US" sz="1400" u="none" strike="noStrike"/>
                        <a:t>65 - 69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28,200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33,000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61,200</a:t>
                      </a:r>
                      <a:endParaRPr lang="en-US" sz="1400" b="0" i="0" u="none" strike="noStrike" dirty="0">
                        <a:solidFill>
                          <a:schemeClr val="bg1"/>
                        </a:solidFill>
                        <a:latin typeface="Calibri"/>
                      </a:endParaRPr>
                    </a:p>
                  </a:txBody>
                  <a:tcPr marL="6283" marR="6283" marT="6283" marB="0" anchor="b"/>
                </a:tc>
              </a:tr>
              <a:tr h="300246">
                <a:tc>
                  <a:txBody>
                    <a:bodyPr/>
                    <a:lstStyle/>
                    <a:p>
                      <a:pPr algn="ctr" fontAlgn="b"/>
                      <a:r>
                        <a:rPr lang="en-US" sz="1400" u="none" strike="noStrike" dirty="0"/>
                        <a:t>70 - 74 Years</a:t>
                      </a:r>
                      <a:endParaRPr lang="en-US" sz="1400" b="0" i="0" u="none" strike="noStrike" dirty="0">
                        <a:solidFill>
                          <a:schemeClr val="bg1"/>
                        </a:solidFill>
                        <a:latin typeface="Calibri"/>
                      </a:endParaRPr>
                    </a:p>
                  </a:txBody>
                  <a:tcPr marL="6283" marR="6283" marT="6283" marB="0" anchor="b"/>
                </a:tc>
                <a:tc>
                  <a:txBody>
                    <a:bodyPr/>
                    <a:lstStyle/>
                    <a:p>
                      <a:pPr algn="ctr" fontAlgn="b"/>
                      <a:r>
                        <a:rPr lang="en-US" sz="1400" u="none" strike="noStrike"/>
                        <a:t>19,800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25,700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45,500</a:t>
                      </a:r>
                      <a:endParaRPr lang="en-US" sz="1400" b="0" i="0" u="none" strike="noStrike" dirty="0">
                        <a:solidFill>
                          <a:schemeClr val="bg1"/>
                        </a:solidFill>
                        <a:latin typeface="Calibri"/>
                      </a:endParaRPr>
                    </a:p>
                  </a:txBody>
                  <a:tcPr marL="6283" marR="6283" marT="6283" marB="0" anchor="b"/>
                </a:tc>
              </a:tr>
              <a:tr h="300246">
                <a:tc>
                  <a:txBody>
                    <a:bodyPr/>
                    <a:lstStyle/>
                    <a:p>
                      <a:pPr algn="ctr" fontAlgn="b"/>
                      <a:r>
                        <a:rPr lang="en-US" sz="1400" u="none" strike="noStrike"/>
                        <a:t>75 - 79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10,300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13,500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23,800</a:t>
                      </a:r>
                      <a:endParaRPr lang="en-US" sz="1400" b="0" i="0" u="none" strike="noStrike" dirty="0">
                        <a:solidFill>
                          <a:schemeClr val="bg1"/>
                        </a:solidFill>
                        <a:latin typeface="Calibri"/>
                      </a:endParaRPr>
                    </a:p>
                  </a:txBody>
                  <a:tcPr marL="6283" marR="6283" marT="6283" marB="0" anchor="b"/>
                </a:tc>
              </a:tr>
              <a:tr h="235629">
                <a:tc>
                  <a:txBody>
                    <a:bodyPr/>
                    <a:lstStyle/>
                    <a:p>
                      <a:pPr algn="ctr" fontAlgn="b"/>
                      <a:r>
                        <a:rPr lang="en-US" sz="1400" u="none" strike="noStrike"/>
                        <a:t>80+ Years</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7,600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a:t>13,100</a:t>
                      </a:r>
                      <a:endParaRPr lang="en-US" sz="1400" b="0" i="0" u="none" strike="noStrike">
                        <a:solidFill>
                          <a:schemeClr val="bg1"/>
                        </a:solidFill>
                        <a:latin typeface="Calibri"/>
                      </a:endParaRPr>
                    </a:p>
                  </a:txBody>
                  <a:tcPr marL="6283" marR="6283" marT="6283" marB="0" anchor="b"/>
                </a:tc>
                <a:tc>
                  <a:txBody>
                    <a:bodyPr/>
                    <a:lstStyle/>
                    <a:p>
                      <a:pPr algn="ctr" fontAlgn="b"/>
                      <a:r>
                        <a:rPr lang="en-US" sz="1400" u="none" strike="noStrike" dirty="0"/>
                        <a:t>20,700</a:t>
                      </a:r>
                      <a:endParaRPr lang="en-US" sz="1400" b="0" i="0" u="none" strike="noStrike" dirty="0">
                        <a:solidFill>
                          <a:schemeClr val="bg1"/>
                        </a:solidFill>
                        <a:latin typeface="Calibri"/>
                      </a:endParaRPr>
                    </a:p>
                  </a:txBody>
                  <a:tcPr marL="6283" marR="6283" marT="6283" marB="0" anchor="b"/>
                </a:tc>
              </a:tr>
              <a:tr h="235629">
                <a:tc>
                  <a:txBody>
                    <a:bodyPr/>
                    <a:lstStyle/>
                    <a:p>
                      <a:pPr algn="ctr" fontAlgn="b"/>
                      <a:r>
                        <a:rPr lang="en-US" sz="1400" u="none" strike="noStrike"/>
                        <a:t>Total</a:t>
                      </a:r>
                      <a:endParaRPr lang="en-US" sz="1400" b="1" i="0" u="none" strike="noStrike">
                        <a:solidFill>
                          <a:schemeClr val="bg1"/>
                        </a:solidFill>
                        <a:latin typeface="Calibri"/>
                      </a:endParaRPr>
                    </a:p>
                  </a:txBody>
                  <a:tcPr marL="6283" marR="6283" marT="6283" marB="0" anchor="b"/>
                </a:tc>
                <a:tc>
                  <a:txBody>
                    <a:bodyPr/>
                    <a:lstStyle/>
                    <a:p>
                      <a:pPr algn="ctr" fontAlgn="b"/>
                      <a:r>
                        <a:rPr lang="en-US" sz="1400" u="none" strike="noStrike"/>
                        <a:t>1,457,100</a:t>
                      </a:r>
                      <a:endParaRPr lang="en-US" sz="1400" b="1" i="0" u="none" strike="noStrike">
                        <a:solidFill>
                          <a:schemeClr val="bg1"/>
                        </a:solidFill>
                        <a:latin typeface="Calibri"/>
                      </a:endParaRPr>
                    </a:p>
                  </a:txBody>
                  <a:tcPr marL="6283" marR="6283" marT="6283" marB="0" anchor="b"/>
                </a:tc>
                <a:tc>
                  <a:txBody>
                    <a:bodyPr/>
                    <a:lstStyle/>
                    <a:p>
                      <a:pPr algn="ctr" fontAlgn="b"/>
                      <a:r>
                        <a:rPr lang="en-US" sz="1400" u="none" strike="noStrike"/>
                        <a:t>1,501,700</a:t>
                      </a:r>
                      <a:endParaRPr lang="en-US" sz="1400" b="1" i="0" u="none" strike="noStrike">
                        <a:solidFill>
                          <a:schemeClr val="bg1"/>
                        </a:solidFill>
                        <a:latin typeface="Calibri"/>
                      </a:endParaRPr>
                    </a:p>
                  </a:txBody>
                  <a:tcPr marL="6283" marR="6283" marT="6283" marB="0" anchor="b"/>
                </a:tc>
                <a:tc>
                  <a:txBody>
                    <a:bodyPr/>
                    <a:lstStyle/>
                    <a:p>
                      <a:pPr algn="ctr" fontAlgn="b"/>
                      <a:r>
                        <a:rPr lang="en-US" sz="1400" u="none" strike="noStrike" dirty="0"/>
                        <a:t>2,958,800</a:t>
                      </a:r>
                      <a:endParaRPr lang="en-US" sz="1400" b="1" i="0" u="none" strike="noStrike" dirty="0">
                        <a:solidFill>
                          <a:schemeClr val="bg1"/>
                        </a:solidFill>
                        <a:latin typeface="Calibri"/>
                      </a:endParaRPr>
                    </a:p>
                  </a:txBody>
                  <a:tcPr marL="6283" marR="6283" marT="6283" marB="0" anchor="b"/>
                </a:tc>
              </a:tr>
            </a:tbl>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158" y="6182045"/>
            <a:ext cx="8286808" cy="276999"/>
          </a:xfrm>
          <a:prstGeom prst="rect">
            <a:avLst/>
          </a:prstGeom>
          <a:noFill/>
        </p:spPr>
        <p:txBody>
          <a:bodyPr wrap="square" rtlCol="0">
            <a:spAutoFit/>
          </a:bodyPr>
          <a:lstStyle/>
          <a:p>
            <a:r>
              <a:rPr lang="en-ZA" sz="1200" b="1" dirty="0" smtClean="0">
                <a:solidFill>
                  <a:schemeClr val="tx1">
                    <a:lumMod val="50000"/>
                    <a:lumOff val="50000"/>
                  </a:schemeClr>
                </a:solidFill>
                <a:latin typeface="Century Gothic" pitchFamily="34" charset="0"/>
              </a:rPr>
              <a:t>Burden of Diseases in South Africa.  Debbie Bradshaw, Burden of Disease Research Unit, SA MRC.</a:t>
            </a:r>
            <a:endParaRPr lang="en-US" sz="1200" b="1" dirty="0">
              <a:solidFill>
                <a:schemeClr val="tx1">
                  <a:lumMod val="50000"/>
                  <a:lumOff val="50000"/>
                </a:schemeClr>
              </a:solidFill>
              <a:latin typeface="Century Gothic" pitchFamily="34" charset="0"/>
            </a:endParaRPr>
          </a:p>
        </p:txBody>
      </p:sp>
      <p:pic>
        <p:nvPicPr>
          <p:cNvPr id="17410" name="Picture 2"/>
          <p:cNvPicPr>
            <a:picLocks noGrp="1" noChangeAspect="1" noChangeArrowheads="1"/>
          </p:cNvPicPr>
          <p:nvPr>
            <p:ph/>
          </p:nvPr>
        </p:nvPicPr>
        <p:blipFill>
          <a:blip r:embed="rId3" cstate="print"/>
          <a:stretch>
            <a:fillRect/>
          </a:stretch>
        </p:blipFill>
        <p:spPr bwMode="auto">
          <a:xfrm>
            <a:off x="1042987" y="775494"/>
            <a:ext cx="7058025" cy="4857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158" y="6182045"/>
            <a:ext cx="8286808" cy="461665"/>
          </a:xfrm>
          <a:prstGeom prst="rect">
            <a:avLst/>
          </a:prstGeom>
          <a:noFill/>
        </p:spPr>
        <p:txBody>
          <a:bodyPr wrap="square" rtlCol="0">
            <a:spAutoFit/>
          </a:bodyPr>
          <a:lstStyle/>
          <a:p>
            <a:r>
              <a:rPr lang="en-ZA" sz="1200" b="1" dirty="0" smtClean="0">
                <a:solidFill>
                  <a:schemeClr val="tx1">
                    <a:lumMod val="50000"/>
                    <a:lumOff val="50000"/>
                  </a:schemeClr>
                </a:solidFill>
                <a:latin typeface="Century Gothic" pitchFamily="34" charset="0"/>
              </a:rPr>
              <a:t>Priorities for Developing Specialists.  Lessons from The Lancet Health in South Africa Series.  </a:t>
            </a:r>
            <a:r>
              <a:rPr lang="en-ZA" sz="1200" b="1" dirty="0" err="1" smtClean="0">
                <a:solidFill>
                  <a:schemeClr val="tx1">
                    <a:lumMod val="50000"/>
                    <a:lumOff val="50000"/>
                  </a:schemeClr>
                </a:solidFill>
                <a:latin typeface="Century Gothic" pitchFamily="34" charset="0"/>
              </a:rPr>
              <a:t>Bongani</a:t>
            </a:r>
            <a:r>
              <a:rPr lang="en-ZA" sz="1200" b="1" dirty="0" smtClean="0">
                <a:solidFill>
                  <a:schemeClr val="tx1">
                    <a:lumMod val="50000"/>
                    <a:lumOff val="50000"/>
                  </a:schemeClr>
                </a:solidFill>
                <a:latin typeface="Century Gothic" pitchFamily="34" charset="0"/>
              </a:rPr>
              <a:t> M </a:t>
            </a:r>
            <a:r>
              <a:rPr lang="en-ZA" sz="1200" b="1" dirty="0" err="1" smtClean="0">
                <a:solidFill>
                  <a:schemeClr val="tx1">
                    <a:lumMod val="50000"/>
                    <a:lumOff val="50000"/>
                  </a:schemeClr>
                </a:solidFill>
                <a:latin typeface="Century Gothic" pitchFamily="34" charset="0"/>
              </a:rPr>
              <a:t>Mayosi</a:t>
            </a:r>
            <a:r>
              <a:rPr lang="en-ZA" sz="1200" b="1" dirty="0" smtClean="0">
                <a:solidFill>
                  <a:schemeClr val="tx1">
                    <a:lumMod val="50000"/>
                    <a:lumOff val="50000"/>
                  </a:schemeClr>
                </a:solidFill>
                <a:latin typeface="Century Gothic" pitchFamily="34" charset="0"/>
              </a:rPr>
              <a:t>, Department of Medicine, Groote </a:t>
            </a:r>
            <a:r>
              <a:rPr lang="en-ZA" sz="1200" b="1" dirty="0" err="1" smtClean="0">
                <a:solidFill>
                  <a:schemeClr val="tx1">
                    <a:lumMod val="50000"/>
                    <a:lumOff val="50000"/>
                  </a:schemeClr>
                </a:solidFill>
                <a:latin typeface="Century Gothic" pitchFamily="34" charset="0"/>
              </a:rPr>
              <a:t>Schuur</a:t>
            </a:r>
            <a:r>
              <a:rPr lang="en-ZA" sz="1200" b="1" dirty="0" smtClean="0">
                <a:solidFill>
                  <a:schemeClr val="tx1">
                    <a:lumMod val="50000"/>
                    <a:lumOff val="50000"/>
                  </a:schemeClr>
                </a:solidFill>
                <a:latin typeface="Century Gothic" pitchFamily="34" charset="0"/>
              </a:rPr>
              <a:t> Hospital &amp; UCT.</a:t>
            </a:r>
            <a:endParaRPr lang="en-US" sz="1200" b="1" dirty="0">
              <a:solidFill>
                <a:schemeClr val="tx1">
                  <a:lumMod val="50000"/>
                  <a:lumOff val="50000"/>
                </a:schemeClr>
              </a:solidFill>
              <a:latin typeface="Century Gothic" pitchFamily="34" charset="0"/>
            </a:endParaRPr>
          </a:p>
        </p:txBody>
      </p:sp>
      <p:pic>
        <p:nvPicPr>
          <p:cNvPr id="20482" name="Picture 2"/>
          <p:cNvPicPr>
            <a:picLocks noGrp="1" noChangeAspect="1" noChangeArrowheads="1"/>
          </p:cNvPicPr>
          <p:nvPr>
            <p:ph/>
          </p:nvPr>
        </p:nvPicPr>
        <p:blipFill>
          <a:blip r:embed="rId3" cstate="print"/>
          <a:srcRect/>
          <a:stretch>
            <a:fillRect/>
          </a:stretch>
        </p:blipFill>
        <p:spPr bwMode="auto">
          <a:xfrm>
            <a:off x="381000" y="685800"/>
            <a:ext cx="8431122" cy="4815978"/>
          </a:xfrm>
          <a:prstGeom prst="rect">
            <a:avLst/>
          </a:prstGeom>
          <a:noFill/>
          <a:ln w="9525">
            <a:noFill/>
            <a:miter lim="800000"/>
            <a:headEnd/>
            <a:tailEnd/>
          </a:ln>
        </p:spPr>
      </p:pic>
      <p:cxnSp>
        <p:nvCxnSpPr>
          <p:cNvPr id="5" name="Straight Connector 4"/>
          <p:cNvCxnSpPr/>
          <p:nvPr/>
        </p:nvCxnSpPr>
        <p:spPr>
          <a:xfrm>
            <a:off x="785786" y="1500174"/>
            <a:ext cx="2286016" cy="0"/>
          </a:xfrm>
          <a:prstGeom prst="line">
            <a:avLst/>
          </a:prstGeom>
          <a:ln w="381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6" name="Straight Connector 5"/>
          <p:cNvCxnSpPr/>
          <p:nvPr/>
        </p:nvCxnSpPr>
        <p:spPr>
          <a:xfrm>
            <a:off x="785786" y="2643182"/>
            <a:ext cx="6858048" cy="0"/>
          </a:xfrm>
          <a:prstGeom prst="line">
            <a:avLst/>
          </a:prstGeom>
          <a:ln w="381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8" name="Straight Connector 7"/>
          <p:cNvCxnSpPr/>
          <p:nvPr/>
        </p:nvCxnSpPr>
        <p:spPr>
          <a:xfrm>
            <a:off x="785786" y="3357562"/>
            <a:ext cx="6858048" cy="0"/>
          </a:xfrm>
          <a:prstGeom prst="line">
            <a:avLst/>
          </a:prstGeom>
          <a:ln w="381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10" name="Straight Connector 9"/>
          <p:cNvCxnSpPr/>
          <p:nvPr/>
        </p:nvCxnSpPr>
        <p:spPr>
          <a:xfrm>
            <a:off x="857224" y="3786190"/>
            <a:ext cx="714380" cy="0"/>
          </a:xfrm>
          <a:prstGeom prst="line">
            <a:avLst/>
          </a:prstGeom>
          <a:ln w="381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a:off x="857224" y="4214818"/>
            <a:ext cx="1357322" cy="0"/>
          </a:xfrm>
          <a:prstGeom prst="line">
            <a:avLst/>
          </a:prstGeom>
          <a:ln w="381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a:off x="857224" y="4429132"/>
            <a:ext cx="6929486" cy="0"/>
          </a:xfrm>
          <a:prstGeom prst="line">
            <a:avLst/>
          </a:prstGeom>
          <a:ln w="381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a:off x="785786" y="4714884"/>
            <a:ext cx="1428760" cy="0"/>
          </a:xfrm>
          <a:prstGeom prst="line">
            <a:avLst/>
          </a:prstGeom>
          <a:ln w="38100">
            <a:solidFill>
              <a:srgbClr val="FF0000"/>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 Point of Departure</a:t>
            </a:r>
          </a:p>
        </p:txBody>
      </p:sp>
      <p:sp>
        <p:nvSpPr>
          <p:cNvPr id="11267" name="Rectangle 3"/>
          <p:cNvSpPr>
            <a:spLocks noGrp="1" noChangeArrowheads="1"/>
          </p:cNvSpPr>
          <p:nvPr>
            <p:ph idx="1"/>
          </p:nvPr>
        </p:nvSpPr>
        <p:spPr/>
        <p:txBody>
          <a:bodyPr>
            <a:normAutofit/>
          </a:bodyPr>
          <a:lstStyle/>
          <a:p>
            <a:pPr eaLnBrk="1" hangingPunct="1">
              <a:lnSpc>
                <a:spcPct val="90000"/>
              </a:lnSpc>
              <a:buFont typeface="Wingdings" pitchFamily="2" charset="2"/>
              <a:buNone/>
              <a:defRPr/>
            </a:pPr>
            <a:r>
              <a:rPr lang="en-US" sz="2800" b="1" dirty="0" smtClean="0"/>
              <a:t>What does the Constitution say?</a:t>
            </a:r>
          </a:p>
          <a:p>
            <a:pPr eaLnBrk="1" hangingPunct="1">
              <a:lnSpc>
                <a:spcPct val="90000"/>
              </a:lnSpc>
              <a:defRPr/>
            </a:pPr>
            <a:endParaRPr lang="en-US" sz="2800" b="1" dirty="0" smtClean="0"/>
          </a:p>
          <a:p>
            <a:pPr eaLnBrk="1" hangingPunct="1">
              <a:lnSpc>
                <a:spcPct val="90000"/>
              </a:lnSpc>
              <a:defRPr/>
            </a:pPr>
            <a:r>
              <a:rPr lang="en-US" sz="2800" dirty="0" smtClean="0"/>
              <a:t>Free Access </a:t>
            </a:r>
          </a:p>
          <a:p>
            <a:pPr eaLnBrk="1" hangingPunct="1">
              <a:lnSpc>
                <a:spcPct val="90000"/>
              </a:lnSpc>
              <a:defRPr/>
            </a:pPr>
            <a:r>
              <a:rPr lang="en-US" sz="2800" dirty="0" smtClean="0"/>
              <a:t>Services limited by available resources</a:t>
            </a:r>
          </a:p>
          <a:p>
            <a:pPr eaLnBrk="1" hangingPunct="1">
              <a:lnSpc>
                <a:spcPct val="90000"/>
              </a:lnSpc>
              <a:defRPr/>
            </a:pPr>
            <a:endParaRPr lang="en-US" sz="2800" dirty="0" smtClean="0"/>
          </a:p>
          <a:p>
            <a:pPr eaLnBrk="1" hangingPunct="1">
              <a:lnSpc>
                <a:spcPct val="90000"/>
              </a:lnSpc>
              <a:defRPr/>
            </a:pPr>
            <a:endParaRPr lang="en-US" sz="2800" dirty="0" smtClean="0"/>
          </a:p>
          <a:p>
            <a:pPr eaLnBrk="1" hangingPunct="1">
              <a:lnSpc>
                <a:spcPct val="90000"/>
              </a:lnSpc>
              <a:defRPr/>
            </a:pPr>
            <a:r>
              <a:rPr lang="en-US" sz="2800" dirty="0" smtClean="0"/>
              <a:t>What does that mean and how does it translate to service, training and research  institutions?</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57158" y="228600"/>
            <a:ext cx="8501122" cy="9906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Reality</a:t>
            </a:r>
          </a:p>
        </p:txBody>
      </p:sp>
      <p:sp>
        <p:nvSpPr>
          <p:cNvPr id="12291" name="Rectangle 3"/>
          <p:cNvSpPr>
            <a:spLocks noGrp="1" noChangeArrowheads="1"/>
          </p:cNvSpPr>
          <p:nvPr>
            <p:ph idx="1"/>
          </p:nvPr>
        </p:nvSpPr>
        <p:spPr/>
        <p:txBody>
          <a:bodyPr>
            <a:normAutofit lnSpcReduction="10000"/>
          </a:bodyPr>
          <a:lstStyle/>
          <a:p>
            <a:pPr eaLnBrk="1" hangingPunct="1">
              <a:lnSpc>
                <a:spcPct val="90000"/>
              </a:lnSpc>
              <a:buFont typeface="Wingdings" pitchFamily="2" charset="2"/>
              <a:buNone/>
            </a:pPr>
            <a:r>
              <a:rPr lang="en-US" sz="2400" b="1" dirty="0" smtClean="0"/>
              <a:t>What is Government doing?</a:t>
            </a:r>
          </a:p>
          <a:p>
            <a:pPr eaLnBrk="1" hangingPunct="1">
              <a:lnSpc>
                <a:spcPct val="90000"/>
              </a:lnSpc>
            </a:pPr>
            <a:endParaRPr lang="en-US" sz="2400" b="1" dirty="0" smtClean="0"/>
          </a:p>
          <a:p>
            <a:pPr eaLnBrk="1" hangingPunct="1">
              <a:lnSpc>
                <a:spcPct val="90000"/>
              </a:lnSpc>
            </a:pPr>
            <a:r>
              <a:rPr lang="en-US" sz="2400" dirty="0" smtClean="0"/>
              <a:t>Maternal Mortality, Pediatric Mortality figures</a:t>
            </a:r>
          </a:p>
          <a:p>
            <a:pPr eaLnBrk="1" hangingPunct="1">
              <a:lnSpc>
                <a:spcPct val="90000"/>
              </a:lnSpc>
            </a:pPr>
            <a:r>
              <a:rPr lang="en-US" sz="2400" dirty="0" smtClean="0"/>
              <a:t>Life expectancy </a:t>
            </a:r>
          </a:p>
          <a:p>
            <a:pPr eaLnBrk="1" hangingPunct="1">
              <a:lnSpc>
                <a:spcPct val="90000"/>
              </a:lnSpc>
            </a:pPr>
            <a:endParaRPr lang="en-US" sz="2400" dirty="0" smtClean="0"/>
          </a:p>
          <a:p>
            <a:pPr eaLnBrk="1" hangingPunct="1">
              <a:lnSpc>
                <a:spcPct val="90000"/>
              </a:lnSpc>
              <a:buFont typeface="Wingdings" pitchFamily="2" charset="2"/>
              <a:buNone/>
            </a:pPr>
            <a:r>
              <a:rPr lang="en-US" sz="2400" dirty="0" smtClean="0"/>
              <a:t> </a:t>
            </a:r>
            <a:r>
              <a:rPr lang="en-US" sz="2400" b="1" dirty="0" smtClean="0"/>
              <a:t>Collapse of Systems</a:t>
            </a:r>
            <a:r>
              <a:rPr lang="en-US" sz="2400" dirty="0" smtClean="0"/>
              <a:t> </a:t>
            </a:r>
          </a:p>
          <a:p>
            <a:pPr eaLnBrk="1" hangingPunct="1">
              <a:lnSpc>
                <a:spcPct val="90000"/>
              </a:lnSpc>
            </a:pPr>
            <a:r>
              <a:rPr lang="en-US" sz="2400" dirty="0" smtClean="0"/>
              <a:t>TB/HIV/Primary Health Care</a:t>
            </a:r>
          </a:p>
          <a:p>
            <a:pPr eaLnBrk="1" hangingPunct="1">
              <a:lnSpc>
                <a:spcPct val="90000"/>
              </a:lnSpc>
            </a:pPr>
            <a:r>
              <a:rPr lang="en-US" sz="2400" dirty="0" smtClean="0"/>
              <a:t>Hospital services</a:t>
            </a:r>
          </a:p>
          <a:p>
            <a:pPr eaLnBrk="1" hangingPunct="1">
              <a:lnSpc>
                <a:spcPct val="90000"/>
              </a:lnSpc>
            </a:pPr>
            <a:r>
              <a:rPr lang="en-US" sz="2400" dirty="0" smtClean="0"/>
              <a:t>Training platforms</a:t>
            </a:r>
          </a:p>
          <a:p>
            <a:pPr eaLnBrk="1" hangingPunct="1">
              <a:lnSpc>
                <a:spcPct val="90000"/>
              </a:lnSpc>
            </a:pPr>
            <a:r>
              <a:rPr lang="en-US" sz="2400" dirty="0" smtClean="0"/>
              <a:t>Research</a:t>
            </a:r>
          </a:p>
          <a:p>
            <a:pPr eaLnBrk="1" hangingPunct="1">
              <a:lnSpc>
                <a:spcPct val="90000"/>
              </a:lnSpc>
            </a:pPr>
            <a:r>
              <a:rPr lang="en-US" sz="2400" dirty="0" smtClean="0"/>
              <a:t>Human Resources – present and future</a:t>
            </a:r>
          </a:p>
          <a:p>
            <a:pPr eaLnBrk="1" hangingPunct="1">
              <a:lnSpc>
                <a:spcPct val="90000"/>
              </a:lnSpc>
            </a:pPr>
            <a:endParaRPr lang="en-US" sz="2400" dirty="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eaLnBrk="1" fontAlgn="auto" hangingPunct="1">
              <a:spcAft>
                <a:spcPts val="0"/>
              </a:spcAft>
              <a:defRPr/>
            </a:pPr>
            <a:r>
              <a:rPr lang="en-GB" b="1" dirty="0" smtClean="0">
                <a:solidFill>
                  <a:srgbClr val="00B0F0"/>
                </a:solidFill>
                <a:effectLst>
                  <a:outerShdw blurRad="38100" dist="38100" dir="2700000" algn="tl">
                    <a:srgbClr val="000000">
                      <a:alpha val="43137"/>
                    </a:srgbClr>
                  </a:outerShdw>
                </a:effectLst>
              </a:rPr>
              <a:t>Number of Open Hearts</a:t>
            </a:r>
            <a:endParaRPr lang="en-GB" b="1" dirty="0">
              <a:solidFill>
                <a:srgbClr val="00B0F0"/>
              </a:solidFill>
              <a:effectLst>
                <a:outerShdw blurRad="38100" dist="38100" dir="2700000" algn="tl">
                  <a:srgbClr val="000000">
                    <a:alpha val="43137"/>
                  </a:srgbClr>
                </a:outerShdw>
              </a:effectLst>
            </a:endParaRPr>
          </a:p>
        </p:txBody>
      </p:sp>
      <p:sp>
        <p:nvSpPr>
          <p:cNvPr id="1028" name="Content Placeholder 2"/>
          <p:cNvSpPr>
            <a:spLocks noGrp="1"/>
          </p:cNvSpPr>
          <p:nvPr>
            <p:ph idx="1"/>
          </p:nvPr>
        </p:nvSpPr>
        <p:spPr/>
        <p:txBody>
          <a:bodyPr/>
          <a:lstStyle/>
          <a:p>
            <a:pPr algn="just" eaLnBrk="1" hangingPunct="1"/>
            <a:r>
              <a:rPr lang="en-GB" sz="1600" b="1" smtClean="0"/>
              <a:t>Figure 1:  Number of open-heart operations per million in selected regions (Pezzella, 2002)</a:t>
            </a:r>
          </a:p>
        </p:txBody>
      </p:sp>
      <p:graphicFrame>
        <p:nvGraphicFramePr>
          <p:cNvPr id="1026" name="Chart 3"/>
          <p:cNvGraphicFramePr>
            <a:graphicFrameLocks/>
          </p:cNvGraphicFramePr>
          <p:nvPr/>
        </p:nvGraphicFramePr>
        <p:xfrm>
          <a:off x="928688" y="2214563"/>
          <a:ext cx="7715250" cy="4143375"/>
        </p:xfrm>
        <a:graphic>
          <a:graphicData uri="http://schemas.openxmlformats.org/presentationml/2006/ole">
            <p:oleObj spid="_x0000_s63490" r:id="rId4" imgW="7718205" imgH="4145639" progId="Excel.Sheet.8">
              <p:embed/>
            </p:oleObj>
          </a:graphicData>
        </a:graphic>
      </p:graphicFrame>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158" y="6182045"/>
            <a:ext cx="8286808" cy="461665"/>
          </a:xfrm>
          <a:prstGeom prst="rect">
            <a:avLst/>
          </a:prstGeom>
          <a:noFill/>
        </p:spPr>
        <p:txBody>
          <a:bodyPr wrap="square" rtlCol="0">
            <a:spAutoFit/>
          </a:bodyPr>
          <a:lstStyle/>
          <a:p>
            <a:r>
              <a:rPr lang="en-ZA" sz="1200" b="1" dirty="0" smtClean="0">
                <a:solidFill>
                  <a:schemeClr val="tx1">
                    <a:lumMod val="50000"/>
                    <a:lumOff val="50000"/>
                  </a:schemeClr>
                </a:solidFill>
                <a:latin typeface="Century Gothic" pitchFamily="34" charset="0"/>
              </a:rPr>
              <a:t>Case mix analysis as a necessary tool for specialist training</a:t>
            </a:r>
          </a:p>
          <a:p>
            <a:r>
              <a:rPr lang="en-ZA" sz="1200" b="1" dirty="0" smtClean="0">
                <a:solidFill>
                  <a:schemeClr val="tx1">
                    <a:lumMod val="50000"/>
                    <a:lumOff val="50000"/>
                  </a:schemeClr>
                </a:solidFill>
                <a:latin typeface="Century Gothic" pitchFamily="34" charset="0"/>
              </a:rPr>
              <a:t>Dr Brian Ruff, General Manager Clinical Risk Management, Discovery Health</a:t>
            </a:r>
            <a:endParaRPr lang="en-US" sz="1200" b="1" dirty="0">
              <a:solidFill>
                <a:schemeClr val="tx1">
                  <a:lumMod val="50000"/>
                  <a:lumOff val="50000"/>
                </a:schemeClr>
              </a:solidFill>
              <a:latin typeface="Century Gothic" pitchFamily="34" charset="0"/>
            </a:endParaRPr>
          </a:p>
        </p:txBody>
      </p:sp>
      <p:pic>
        <p:nvPicPr>
          <p:cNvPr id="3074" name="Picture 2"/>
          <p:cNvPicPr>
            <a:picLocks noGrp="1" noChangeAspect="1" noChangeArrowheads="1"/>
          </p:cNvPicPr>
          <p:nvPr>
            <p:ph/>
          </p:nvPr>
        </p:nvPicPr>
        <p:blipFill>
          <a:blip r:embed="rId3" cstate="print"/>
          <a:stretch>
            <a:fillRect/>
          </a:stretch>
        </p:blipFill>
        <p:spPr bwMode="auto">
          <a:xfrm>
            <a:off x="1176337" y="656431"/>
            <a:ext cx="6791325" cy="50958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0"/>
            <a:ext cx="7772400" cy="914400"/>
          </a:xfrm>
        </p:spPr>
        <p:txBody>
          <a:bodyPr/>
          <a:lstStyle/>
          <a:p>
            <a:r>
              <a:rPr lang="en-ZA" dirty="0" smtClean="0"/>
              <a:t>The R 1440 and R9000 annual per capita spending and the unequal service dilemma (2006)</a:t>
            </a:r>
            <a:br>
              <a:rPr lang="en-ZA" dirty="0" smtClean="0"/>
            </a:br>
            <a:r>
              <a:rPr lang="en-ZA" dirty="0" smtClean="0"/>
              <a:t/>
            </a:r>
            <a:br>
              <a:rPr lang="en-ZA" dirty="0" smtClean="0"/>
            </a:br>
            <a:endParaRPr lang="en-US" dirty="0"/>
          </a:p>
        </p:txBody>
      </p:sp>
      <p:sp>
        <p:nvSpPr>
          <p:cNvPr id="3" name="Content Placeholder 2"/>
          <p:cNvSpPr>
            <a:spLocks noGrp="1"/>
          </p:cNvSpPr>
          <p:nvPr>
            <p:ph idx="1"/>
          </p:nvPr>
        </p:nvSpPr>
        <p:spPr/>
        <p:txBody>
          <a:bodyPr/>
          <a:lstStyle/>
          <a:p>
            <a:endParaRPr lang="en-ZA" dirty="0" smtClean="0"/>
          </a:p>
          <a:p>
            <a:endParaRPr lang="en-ZA" dirty="0" smtClean="0"/>
          </a:p>
          <a:p>
            <a:r>
              <a:rPr lang="en-ZA" dirty="0" smtClean="0"/>
              <a:t>47 000 000 * R 9000( 2006) = R423 billion</a:t>
            </a:r>
          </a:p>
          <a:p>
            <a:r>
              <a:rPr lang="en-ZA" dirty="0" smtClean="0"/>
              <a:t>47 000 000* R1440 (FS 2006) = R 67 .8 billion</a:t>
            </a:r>
          </a:p>
          <a:p>
            <a:endParaRPr lang="en-ZA" dirty="0" smtClean="0"/>
          </a:p>
          <a:p>
            <a:r>
              <a:rPr lang="en-ZA" dirty="0" smtClean="0"/>
              <a:t>Unequal services </a:t>
            </a:r>
          </a:p>
          <a:p>
            <a:endParaRPr lang="en-ZA" dirty="0" smtClean="0"/>
          </a:p>
          <a:p>
            <a:r>
              <a:rPr lang="en-ZA" dirty="0" smtClean="0"/>
              <a:t>NHI  - Universal and equal care (?R 290 billion)</a:t>
            </a:r>
          </a:p>
          <a:p>
            <a:endParaRPr lang="en-ZA" dirty="0" smtClean="0"/>
          </a:p>
          <a:p>
            <a:endParaRPr lang="en-ZA" dirty="0" smtClean="0"/>
          </a:p>
          <a:p>
            <a:endParaRPr lang="en-ZA" dirty="0" smtClean="0"/>
          </a:p>
          <a:p>
            <a:endParaRPr lang="en-US" dirty="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8596" y="0"/>
            <a:ext cx="8229600" cy="914400"/>
          </a:xfrm>
        </p:spPr>
        <p:txBody>
          <a:bodyPr/>
          <a:lstStyle/>
          <a:p>
            <a:r>
              <a:rPr lang="en-ZA" dirty="0" smtClean="0"/>
              <a:t>Population distribution (Public </a:t>
            </a:r>
            <a:r>
              <a:rPr lang="en-ZA" dirty="0" err="1" smtClean="0"/>
              <a:t>vs</a:t>
            </a:r>
            <a:r>
              <a:rPr lang="en-ZA" dirty="0" smtClean="0"/>
              <a:t> Private)</a:t>
            </a:r>
            <a:endParaRPr lang="en-US" dirty="0"/>
          </a:p>
        </p:txBody>
      </p:sp>
      <p:graphicFrame>
        <p:nvGraphicFramePr>
          <p:cNvPr id="10" name="Content Placeholder 9"/>
          <p:cNvGraphicFramePr>
            <a:graphicFrameLocks noGrp="1"/>
          </p:cNvGraphicFramePr>
          <p:nvPr>
            <p:ph sz="half" idx="1"/>
          </p:nvPr>
        </p:nvGraphicFramePr>
        <p:xfrm>
          <a:off x="465138" y="1770063"/>
          <a:ext cx="4038600" cy="452596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ontent Placeholder 11"/>
          <p:cNvGraphicFramePr>
            <a:graphicFrameLocks noGrp="1"/>
          </p:cNvGraphicFramePr>
          <p:nvPr>
            <p:ph sz="half" idx="2"/>
          </p:nvPr>
        </p:nvGraphicFramePr>
        <p:xfrm>
          <a:off x="4656138" y="1770063"/>
          <a:ext cx="4038600" cy="452596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28690"/>
          </a:xfrm>
        </p:spPr>
        <p:txBody>
          <a:bodyPr/>
          <a:lstStyle/>
          <a:p>
            <a:r>
              <a:rPr lang="en-ZA" dirty="0" smtClean="0"/>
              <a:t>Ideal Admission rate         </a:t>
            </a:r>
            <a:r>
              <a:rPr lang="en-ZA" sz="3200" dirty="0" smtClean="0"/>
              <a:t>(Non - communicable Disease)</a:t>
            </a:r>
            <a:endParaRPr lang="en-US" sz="3200" dirty="0"/>
          </a:p>
        </p:txBody>
      </p:sp>
      <p:graphicFrame>
        <p:nvGraphicFramePr>
          <p:cNvPr id="7" name="Content Placeholder 6"/>
          <p:cNvGraphicFramePr>
            <a:graphicFrameLocks noGrp="1"/>
          </p:cNvGraphicFramePr>
          <p:nvPr>
            <p:ph sz="half" idx="1"/>
          </p:nvPr>
        </p:nvGraphicFramePr>
        <p:xfrm>
          <a:off x="500034" y="1857364"/>
          <a:ext cx="4038600" cy="45259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ontent Placeholder 7"/>
          <p:cNvGraphicFramePr>
            <a:graphicFrameLocks noGrp="1"/>
          </p:cNvGraphicFramePr>
          <p:nvPr>
            <p:ph sz="half" idx="2"/>
          </p:nvPr>
        </p:nvGraphicFramePr>
        <p:xfrm>
          <a:off x="4643438" y="1857364"/>
          <a:ext cx="4038600" cy="4525963"/>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3929058" y="1303366"/>
            <a:ext cx="1857388" cy="553998"/>
          </a:xfrm>
          <a:prstGeom prst="rect">
            <a:avLst/>
          </a:prstGeom>
          <a:solidFill>
            <a:schemeClr val="tx2"/>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000" b="1" dirty="0" smtClean="0">
                <a:solidFill>
                  <a:schemeClr val="tx2"/>
                </a:solidFill>
              </a:rPr>
              <a:t>Admissions per 1000 population superimposed on the FS population</a:t>
            </a:r>
            <a:endParaRPr lang="en-US" sz="1000" b="1" dirty="0">
              <a:solidFill>
                <a:schemeClr val="tx2"/>
              </a:solidFill>
            </a:endParaRPr>
          </a:p>
        </p:txBody>
      </p:sp>
      <p:sp>
        <p:nvSpPr>
          <p:cNvPr id="14" name="Curved Down Arrow 13"/>
          <p:cNvSpPr/>
          <p:nvPr/>
        </p:nvSpPr>
        <p:spPr>
          <a:xfrm>
            <a:off x="3286116" y="1357298"/>
            <a:ext cx="3143272" cy="642942"/>
          </a:xfrm>
          <a:prstGeom prst="curvedDownArrow">
            <a:avLst/>
          </a:prstGeom>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Utilisation- Hospitalisation</a:t>
            </a:r>
            <a:endParaRPr lang="en-US" dirty="0"/>
          </a:p>
        </p:txBody>
      </p:sp>
      <p:sp>
        <p:nvSpPr>
          <p:cNvPr id="3" name="Content Placeholder 2"/>
          <p:cNvSpPr>
            <a:spLocks noGrp="1"/>
          </p:cNvSpPr>
          <p:nvPr>
            <p:ph idx="1"/>
          </p:nvPr>
        </p:nvSpPr>
        <p:spPr/>
        <p:txBody>
          <a:bodyPr>
            <a:normAutofit fontScale="92500" lnSpcReduction="20000"/>
          </a:bodyPr>
          <a:lstStyle/>
          <a:p>
            <a:r>
              <a:rPr lang="en-ZA" dirty="0" smtClean="0"/>
              <a:t>Utilisation  = 221/1000 in Medscheme</a:t>
            </a:r>
          </a:p>
          <a:p>
            <a:endParaRPr lang="en-ZA" dirty="0" smtClean="0"/>
          </a:p>
          <a:p>
            <a:r>
              <a:rPr lang="en-ZA" dirty="0" smtClean="0"/>
              <a:t>Average cost of R 15100.34 per event</a:t>
            </a:r>
          </a:p>
          <a:p>
            <a:endParaRPr lang="en-ZA" dirty="0" smtClean="0"/>
          </a:p>
          <a:p>
            <a:r>
              <a:rPr lang="en-ZA" dirty="0" smtClean="0"/>
              <a:t>FSHS = 173/1000 planned hospitalisation (76% of above)</a:t>
            </a:r>
          </a:p>
          <a:p>
            <a:endParaRPr lang="en-ZA" dirty="0" smtClean="0"/>
          </a:p>
          <a:p>
            <a:r>
              <a:rPr lang="en-ZA" dirty="0" smtClean="0"/>
              <a:t>Actual Hospitalisation = 93/1000</a:t>
            </a:r>
          </a:p>
          <a:p>
            <a:endParaRPr lang="en-ZA" dirty="0" smtClean="0"/>
          </a:p>
          <a:p>
            <a:r>
              <a:rPr lang="en-ZA" dirty="0" smtClean="0"/>
              <a:t> 15/1000 are deemed tertiary</a:t>
            </a:r>
          </a:p>
          <a:p>
            <a:endParaRPr lang="en-ZA" dirty="0" smtClean="0"/>
          </a:p>
          <a:p>
            <a:endParaRPr lang="en-ZA" dirty="0" smtClean="0"/>
          </a:p>
          <a:p>
            <a:endParaRPr lang="en-ZA" dirty="0" smtClean="0"/>
          </a:p>
          <a:p>
            <a:endParaRPr lang="en-ZA" dirty="0" smtClean="0"/>
          </a:p>
          <a:p>
            <a:endParaRPr lang="en-ZA" dirty="0" smtClean="0"/>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158" y="5643579"/>
            <a:ext cx="8286808" cy="1015663"/>
          </a:xfrm>
          <a:prstGeom prst="rect">
            <a:avLst/>
          </a:prstGeom>
          <a:noFill/>
        </p:spPr>
        <p:txBody>
          <a:bodyPr wrap="square" rtlCol="0">
            <a:spAutoFit/>
          </a:bodyPr>
          <a:lstStyle/>
          <a:p>
            <a:r>
              <a:rPr lang="en-ZA" sz="2000" b="1" dirty="0" smtClean="0">
                <a:solidFill>
                  <a:schemeClr val="tx1">
                    <a:lumMod val="50000"/>
                    <a:lumOff val="50000"/>
                  </a:schemeClr>
                </a:solidFill>
                <a:latin typeface="Century Gothic" pitchFamily="34" charset="0"/>
              </a:rPr>
              <a:t>Case mix analysis as a necessary tool for specialist training</a:t>
            </a:r>
          </a:p>
          <a:p>
            <a:r>
              <a:rPr lang="en-ZA" sz="2000" b="1" dirty="0" smtClean="0">
                <a:solidFill>
                  <a:schemeClr val="tx1">
                    <a:lumMod val="50000"/>
                    <a:lumOff val="50000"/>
                  </a:schemeClr>
                </a:solidFill>
                <a:latin typeface="Century Gothic" pitchFamily="34" charset="0"/>
              </a:rPr>
              <a:t>Dr Brian Ruff, General Manager Clinical Risk Management, Discovery Health</a:t>
            </a:r>
            <a:endParaRPr lang="en-US" sz="2000" b="1" dirty="0">
              <a:solidFill>
                <a:schemeClr val="tx1">
                  <a:lumMod val="50000"/>
                  <a:lumOff val="50000"/>
                </a:schemeClr>
              </a:solidFill>
              <a:latin typeface="Century Gothic" pitchFamily="34" charset="0"/>
            </a:endParaRPr>
          </a:p>
        </p:txBody>
      </p:sp>
      <p:pic>
        <p:nvPicPr>
          <p:cNvPr id="6147" name="Picture 3"/>
          <p:cNvPicPr>
            <a:picLocks noGrp="1" noChangeAspect="1" noChangeArrowheads="1"/>
          </p:cNvPicPr>
          <p:nvPr>
            <p:ph/>
          </p:nvPr>
        </p:nvPicPr>
        <p:blipFill>
          <a:blip r:embed="rId3" cstate="print"/>
          <a:stretch>
            <a:fillRect/>
          </a:stretch>
        </p:blipFill>
        <p:spPr bwMode="auto">
          <a:xfrm>
            <a:off x="1214414" y="142852"/>
            <a:ext cx="6486525" cy="5000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Service package</a:t>
            </a:r>
            <a:endParaRPr lang="en-US" dirty="0"/>
          </a:p>
        </p:txBody>
      </p:sp>
      <p:sp>
        <p:nvSpPr>
          <p:cNvPr id="3" name="Content Placeholder 2"/>
          <p:cNvSpPr>
            <a:spLocks noGrp="1"/>
          </p:cNvSpPr>
          <p:nvPr>
            <p:ph idx="1"/>
          </p:nvPr>
        </p:nvSpPr>
        <p:spPr/>
        <p:txBody>
          <a:bodyPr>
            <a:normAutofit lnSpcReduction="10000"/>
          </a:bodyPr>
          <a:lstStyle/>
          <a:p>
            <a:r>
              <a:rPr lang="en-ZA" dirty="0" smtClean="0"/>
              <a:t>Quadruple Burden of Disease</a:t>
            </a:r>
          </a:p>
          <a:p>
            <a:r>
              <a:rPr lang="en-ZA" dirty="0" smtClean="0"/>
              <a:t>Clear objectives and strategies per quadrant </a:t>
            </a:r>
          </a:p>
          <a:p>
            <a:r>
              <a:rPr lang="en-ZA" dirty="0" smtClean="0"/>
              <a:t>Recognize  the effect of  socio-economic status, responsible social behaviour and effective government agencies</a:t>
            </a:r>
          </a:p>
          <a:p>
            <a:r>
              <a:rPr lang="en-ZA" dirty="0" smtClean="0"/>
              <a:t>Ring fence budgets per quadrant</a:t>
            </a:r>
          </a:p>
          <a:p>
            <a:r>
              <a:rPr lang="en-ZA" dirty="0" smtClean="0"/>
              <a:t>Outsource actuarial services</a:t>
            </a:r>
          </a:p>
          <a:p>
            <a:r>
              <a:rPr lang="en-ZA" dirty="0" smtClean="0"/>
              <a:t>Address Universal  </a:t>
            </a:r>
            <a:r>
              <a:rPr lang="en-ZA" dirty="0" err="1" smtClean="0"/>
              <a:t>vs</a:t>
            </a:r>
            <a:r>
              <a:rPr lang="en-ZA" dirty="0" smtClean="0"/>
              <a:t> Two Tier system</a:t>
            </a:r>
          </a:p>
          <a:p>
            <a:r>
              <a:rPr lang="en-ZA" dirty="0" smtClean="0"/>
              <a:t>Universal Tax = VAT</a:t>
            </a:r>
          </a:p>
          <a:p>
            <a:endParaRPr lang="en-ZA" dirty="0" smtClean="0"/>
          </a:p>
          <a:p>
            <a:endParaRPr lang="en-ZA" dirty="0" smtClean="0"/>
          </a:p>
          <a:p>
            <a:endParaRPr lang="en-ZA" dirty="0" smtClean="0"/>
          </a:p>
          <a:p>
            <a:endParaRPr lang="en-ZA" dirty="0" smtClean="0"/>
          </a:p>
          <a:p>
            <a:endParaRPr lang="en-ZA" dirty="0" smtClean="0"/>
          </a:p>
          <a:p>
            <a:endParaRPr lang="en-ZA" dirty="0" smtClean="0"/>
          </a:p>
          <a:p>
            <a:endParaRPr lang="en-US"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81000" y="228600"/>
            <a:ext cx="9105960" cy="990600"/>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r>
              <a:rPr lang="en-Z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Rights of the Health Care Worker </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3315" name="Rectangle 3"/>
          <p:cNvSpPr>
            <a:spLocks noGrp="1" noChangeArrowheads="1"/>
          </p:cNvSpPr>
          <p:nvPr>
            <p:ph idx="1"/>
          </p:nvPr>
        </p:nvSpPr>
        <p:spPr/>
        <p:txBody>
          <a:bodyPr/>
          <a:lstStyle/>
          <a:p>
            <a:pPr eaLnBrk="1" hangingPunct="1">
              <a:lnSpc>
                <a:spcPct val="80000"/>
              </a:lnSpc>
            </a:pPr>
            <a:r>
              <a:rPr lang="en-US" sz="2800" dirty="0" smtClean="0"/>
              <a:t>Respect  role  in determining Quality and Quantity of Service delivery</a:t>
            </a:r>
          </a:p>
          <a:p>
            <a:pPr eaLnBrk="1" hangingPunct="1">
              <a:lnSpc>
                <a:spcPct val="80000"/>
              </a:lnSpc>
              <a:buNone/>
            </a:pPr>
            <a:r>
              <a:rPr lang="en-US" sz="2800" dirty="0" smtClean="0"/>
              <a:t> </a:t>
            </a:r>
          </a:p>
          <a:p>
            <a:pPr eaLnBrk="1" hangingPunct="1">
              <a:lnSpc>
                <a:spcPct val="80000"/>
              </a:lnSpc>
            </a:pPr>
            <a:r>
              <a:rPr lang="en-US" sz="2800" dirty="0" smtClean="0"/>
              <a:t>Medical legal position of personnel</a:t>
            </a:r>
          </a:p>
          <a:p>
            <a:pPr eaLnBrk="1" hangingPunct="1">
              <a:lnSpc>
                <a:spcPct val="80000"/>
              </a:lnSpc>
            </a:pPr>
            <a:endParaRPr lang="en-US" sz="2800" dirty="0" smtClean="0"/>
          </a:p>
          <a:p>
            <a:pPr eaLnBrk="1" hangingPunct="1">
              <a:lnSpc>
                <a:spcPct val="80000"/>
              </a:lnSpc>
            </a:pPr>
            <a:r>
              <a:rPr lang="en-US" sz="2800" dirty="0" smtClean="0"/>
              <a:t>Rationing of services</a:t>
            </a:r>
          </a:p>
          <a:p>
            <a:pPr eaLnBrk="1" hangingPunct="1">
              <a:lnSpc>
                <a:spcPct val="80000"/>
              </a:lnSpc>
            </a:pPr>
            <a:endParaRPr lang="en-US" sz="2800" dirty="0" smtClean="0"/>
          </a:p>
          <a:p>
            <a:pPr eaLnBrk="1" hangingPunct="1">
              <a:lnSpc>
                <a:spcPct val="80000"/>
              </a:lnSpc>
            </a:pPr>
            <a:r>
              <a:rPr lang="en-US" sz="2800" dirty="0" smtClean="0"/>
              <a:t>Working conditions (e.g. HIV, Safety)</a:t>
            </a:r>
          </a:p>
          <a:p>
            <a:pPr eaLnBrk="1" hangingPunct="1">
              <a:lnSpc>
                <a:spcPct val="80000"/>
              </a:lnSpc>
            </a:pPr>
            <a:endParaRPr lang="en-US" sz="2800" dirty="0" smtClean="0"/>
          </a:p>
          <a:p>
            <a:pPr eaLnBrk="1" hangingPunct="1">
              <a:lnSpc>
                <a:spcPct val="80000"/>
              </a:lnSpc>
            </a:pPr>
            <a:r>
              <a:rPr lang="en-US" sz="2800" dirty="0" smtClean="0"/>
              <a:t>Remuneration packages</a:t>
            </a:r>
          </a:p>
          <a:p>
            <a:pPr eaLnBrk="1" hangingPunct="1">
              <a:lnSpc>
                <a:spcPct val="80000"/>
              </a:lnSpc>
              <a:buFont typeface="Wingdings" pitchFamily="2" charset="2"/>
              <a:buNone/>
            </a:pPr>
            <a:endParaRPr lang="en-US" sz="2800" dirty="0" smtClean="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r>
              <a:rPr lang="en-Z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Right to Quality Training</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6387" name="Rectangle 3"/>
          <p:cNvSpPr>
            <a:spLocks noGrp="1" noChangeArrowheads="1"/>
          </p:cNvSpPr>
          <p:nvPr>
            <p:ph idx="1"/>
          </p:nvPr>
        </p:nvSpPr>
        <p:spPr/>
        <p:txBody>
          <a:bodyPr>
            <a:normAutofit/>
          </a:bodyPr>
          <a:lstStyle/>
          <a:p>
            <a:pPr eaLnBrk="1" hangingPunct="1">
              <a:lnSpc>
                <a:spcPct val="90000"/>
              </a:lnSpc>
              <a:defRPr/>
            </a:pPr>
            <a:endParaRPr lang="en-US" sz="2800" dirty="0" smtClean="0"/>
          </a:p>
          <a:p>
            <a:pPr eaLnBrk="1" hangingPunct="1">
              <a:lnSpc>
                <a:spcPct val="90000"/>
              </a:lnSpc>
              <a:defRPr/>
            </a:pPr>
            <a:r>
              <a:rPr lang="en-US" sz="2800" dirty="0" smtClean="0"/>
              <a:t>Training accreditation- HPCSA, SAQA, Higher Education Commission</a:t>
            </a:r>
          </a:p>
          <a:p>
            <a:pPr eaLnBrk="1" hangingPunct="1">
              <a:lnSpc>
                <a:spcPct val="90000"/>
              </a:lnSpc>
              <a:defRPr/>
            </a:pPr>
            <a:endParaRPr lang="en-US" sz="2800" dirty="0" smtClean="0"/>
          </a:p>
          <a:p>
            <a:pPr eaLnBrk="1" hangingPunct="1">
              <a:lnSpc>
                <a:spcPct val="90000"/>
              </a:lnSpc>
              <a:defRPr/>
            </a:pPr>
            <a:r>
              <a:rPr lang="en-US" sz="2800" dirty="0" smtClean="0"/>
              <a:t>Training Institutions – CMSA, UFS, Deans Committee</a:t>
            </a:r>
          </a:p>
          <a:p>
            <a:pPr eaLnBrk="1" hangingPunct="1">
              <a:lnSpc>
                <a:spcPct val="90000"/>
              </a:lnSpc>
              <a:defRPr/>
            </a:pPr>
            <a:endParaRPr lang="en-US" sz="2800" dirty="0" smtClean="0"/>
          </a:p>
          <a:p>
            <a:pPr eaLnBrk="1" hangingPunct="1">
              <a:lnSpc>
                <a:spcPct val="90000"/>
              </a:lnSpc>
              <a:defRPr/>
            </a:pPr>
            <a:r>
              <a:rPr lang="en-US" sz="2800" dirty="0" smtClean="0"/>
              <a:t>Professional Societies – SAMA and Affiliates (e.g. CTSSA)</a:t>
            </a:r>
          </a:p>
          <a:p>
            <a:pPr eaLnBrk="1" hangingPunct="1">
              <a:lnSpc>
                <a:spcPct val="90000"/>
              </a:lnSpc>
              <a:defRPr/>
            </a:pPr>
            <a:endParaRPr lang="en-US" sz="2800" dirty="0" smtClean="0"/>
          </a:p>
          <a:p>
            <a:pPr eaLnBrk="1" hangingPunct="1">
              <a:lnSpc>
                <a:spcPct val="90000"/>
              </a:lnSpc>
              <a:defRPr/>
            </a:pPr>
            <a:endParaRPr lang="en-US" sz="2800" dirty="0" smtClean="0"/>
          </a:p>
          <a:p>
            <a:pPr eaLnBrk="1" hangingPunct="1">
              <a:lnSpc>
                <a:spcPct val="90000"/>
              </a:lnSpc>
              <a:defRPr/>
            </a:pPr>
            <a:endParaRPr lang="en-US" sz="2800" dirty="0" smtClean="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dirty="0" smtClean="0"/>
              <a:t>What are the rights of Patients?</a:t>
            </a:r>
            <a:br>
              <a:rPr lang="en-US" b="1" dirty="0" smtClean="0"/>
            </a:b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4339" name="Rectangle 3"/>
          <p:cNvSpPr>
            <a:spLocks noGrp="1" noChangeArrowheads="1"/>
          </p:cNvSpPr>
          <p:nvPr>
            <p:ph idx="1"/>
          </p:nvPr>
        </p:nvSpPr>
        <p:spPr/>
        <p:txBody>
          <a:bodyPr/>
          <a:lstStyle/>
          <a:p>
            <a:pPr eaLnBrk="1" hangingPunct="1">
              <a:buFont typeface="Wingdings" pitchFamily="2" charset="2"/>
              <a:buNone/>
            </a:pPr>
            <a:endParaRPr lang="en-US" b="1" dirty="0" smtClean="0"/>
          </a:p>
          <a:p>
            <a:pPr eaLnBrk="1" hangingPunct="1"/>
            <a:r>
              <a:rPr lang="en-US" dirty="0" smtClean="0"/>
              <a:t>Human Rights Commission</a:t>
            </a:r>
          </a:p>
          <a:p>
            <a:pPr eaLnBrk="1" hangingPunct="1"/>
            <a:r>
              <a:rPr lang="en-US" dirty="0" smtClean="0"/>
              <a:t>Ethical Committee of HPCSA</a:t>
            </a:r>
          </a:p>
          <a:p>
            <a:pPr eaLnBrk="1" hangingPunct="1"/>
            <a:r>
              <a:rPr lang="en-US" dirty="0" smtClean="0"/>
              <a:t>Ethics SA and other Institutions</a:t>
            </a:r>
          </a:p>
          <a:p>
            <a:pPr eaLnBrk="1" hangingPunct="1"/>
            <a:r>
              <a:rPr lang="en-US" dirty="0" smtClean="0"/>
              <a:t>Ombudsman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ZA"/>
              <a:t>Cardiac Surgery in SA in 2003</a:t>
            </a:r>
            <a:endParaRPr lang="en-US"/>
          </a:p>
        </p:txBody>
      </p:sp>
      <p:sp>
        <p:nvSpPr>
          <p:cNvPr id="25603" name="Rectangle 3"/>
          <p:cNvSpPr>
            <a:spLocks noGrp="1" noChangeArrowheads="1"/>
          </p:cNvSpPr>
          <p:nvPr>
            <p:ph idx="1"/>
          </p:nvPr>
        </p:nvSpPr>
        <p:spPr>
          <a:xfrm>
            <a:off x="468313" y="2133600"/>
            <a:ext cx="8229600" cy="4530725"/>
          </a:xfrm>
        </p:spPr>
        <p:txBody>
          <a:bodyPr>
            <a:normAutofit/>
          </a:bodyPr>
          <a:lstStyle/>
          <a:p>
            <a:pPr>
              <a:lnSpc>
                <a:spcPct val="80000"/>
              </a:lnSpc>
            </a:pPr>
            <a:r>
              <a:rPr lang="en-ZA" sz="2800" b="1"/>
              <a:t>Sustainability</a:t>
            </a:r>
          </a:p>
          <a:p>
            <a:pPr>
              <a:lnSpc>
                <a:spcPct val="80000"/>
              </a:lnSpc>
            </a:pPr>
            <a:endParaRPr lang="en-ZA" sz="2800" b="1"/>
          </a:p>
          <a:p>
            <a:pPr>
              <a:lnSpc>
                <a:spcPct val="80000"/>
              </a:lnSpc>
              <a:buFont typeface="Wingdings" pitchFamily="2" charset="2"/>
              <a:buNone/>
            </a:pPr>
            <a:r>
              <a:rPr lang="en-ZA" sz="2800"/>
              <a:t>Inefficiency</a:t>
            </a:r>
          </a:p>
          <a:p>
            <a:pPr>
              <a:lnSpc>
                <a:spcPct val="80000"/>
              </a:lnSpc>
              <a:buFont typeface="Wingdings" pitchFamily="2" charset="2"/>
              <a:buNone/>
            </a:pPr>
            <a:r>
              <a:rPr lang="en-ZA" sz="2800"/>
              <a:t>Lack of alternatives, strategic planning, leadership</a:t>
            </a:r>
          </a:p>
          <a:p>
            <a:pPr>
              <a:lnSpc>
                <a:spcPct val="80000"/>
              </a:lnSpc>
              <a:buFont typeface="Wingdings" pitchFamily="2" charset="2"/>
              <a:buNone/>
            </a:pPr>
            <a:endParaRPr lang="en-ZA" sz="2800"/>
          </a:p>
          <a:p>
            <a:pPr>
              <a:lnSpc>
                <a:spcPct val="80000"/>
              </a:lnSpc>
            </a:pPr>
            <a:r>
              <a:rPr lang="en-ZA" sz="2800" b="1"/>
              <a:t>Academic Excellence:</a:t>
            </a:r>
          </a:p>
          <a:p>
            <a:pPr>
              <a:lnSpc>
                <a:spcPct val="80000"/>
              </a:lnSpc>
            </a:pPr>
            <a:endParaRPr lang="en-ZA" sz="2800" b="1"/>
          </a:p>
          <a:p>
            <a:pPr>
              <a:lnSpc>
                <a:spcPct val="80000"/>
              </a:lnSpc>
              <a:buFont typeface="Wingdings" pitchFamily="2" charset="2"/>
              <a:buNone/>
            </a:pPr>
            <a:r>
              <a:rPr lang="en-ZA" sz="2800"/>
              <a:t>Training and standards</a:t>
            </a:r>
          </a:p>
          <a:p>
            <a:pPr>
              <a:lnSpc>
                <a:spcPct val="80000"/>
              </a:lnSpc>
              <a:buFont typeface="Wingdings" pitchFamily="2" charset="2"/>
              <a:buNone/>
            </a:pPr>
            <a:r>
              <a:rPr lang="en-ZA" sz="2800"/>
              <a:t>Surgical exposure</a:t>
            </a:r>
          </a:p>
          <a:p>
            <a:pPr>
              <a:lnSpc>
                <a:spcPct val="80000"/>
              </a:lnSpc>
              <a:buFont typeface="Wingdings" pitchFamily="2" charset="2"/>
              <a:buNone/>
            </a:pPr>
            <a:r>
              <a:rPr lang="en-ZA" sz="2800"/>
              <a:t>Leadership?</a:t>
            </a:r>
            <a:endParaRPr lang="en-US" sz="280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endParaRPr lang="en-GB" dirty="0"/>
          </a:p>
        </p:txBody>
      </p:sp>
      <p:sp>
        <p:nvSpPr>
          <p:cNvPr id="49155" name="Rectangle 3"/>
          <p:cNvSpPr>
            <a:spLocks noGrp="1" noChangeArrowheads="1"/>
          </p:cNvSpPr>
          <p:nvPr>
            <p:ph idx="1"/>
          </p:nvPr>
        </p:nvSpPr>
        <p:spPr/>
        <p:txBody>
          <a:bodyPr/>
          <a:lstStyle/>
          <a:p>
            <a:pPr>
              <a:lnSpc>
                <a:spcPct val="90000"/>
              </a:lnSpc>
            </a:pPr>
            <a:endParaRPr lang="en-GB" sz="2800" dirty="0"/>
          </a:p>
          <a:p>
            <a:pPr>
              <a:lnSpc>
                <a:spcPct val="90000"/>
              </a:lnSpc>
            </a:pPr>
            <a:endParaRPr lang="en-GB" sz="2800" dirty="0"/>
          </a:p>
          <a:p>
            <a:pPr>
              <a:lnSpc>
                <a:spcPct val="90000"/>
              </a:lnSpc>
              <a:buFont typeface="Wingdings" pitchFamily="2" charset="2"/>
              <a:buNone/>
            </a:pPr>
            <a:r>
              <a:rPr lang="en-GB" sz="4000" dirty="0"/>
              <a:t>The truth is rarely pure, and never simple                     </a:t>
            </a:r>
          </a:p>
          <a:p>
            <a:pPr>
              <a:lnSpc>
                <a:spcPct val="90000"/>
              </a:lnSpc>
              <a:buFont typeface="Wingdings" pitchFamily="2" charset="2"/>
              <a:buNone/>
            </a:pPr>
            <a:endParaRPr lang="en-GB" sz="4000" dirty="0"/>
          </a:p>
          <a:p>
            <a:pPr>
              <a:lnSpc>
                <a:spcPct val="90000"/>
              </a:lnSpc>
              <a:buFont typeface="Wingdings" pitchFamily="2" charset="2"/>
              <a:buNone/>
            </a:pPr>
            <a:endParaRPr lang="en-GB" dirty="0"/>
          </a:p>
          <a:p>
            <a:pPr>
              <a:lnSpc>
                <a:spcPct val="90000"/>
              </a:lnSpc>
              <a:buFont typeface="Wingdings" pitchFamily="2" charset="2"/>
              <a:buNone/>
            </a:pPr>
            <a:r>
              <a:rPr lang="en-GB" dirty="0"/>
              <a:t>                                       Oscar Wilde</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Simplicity</a:t>
            </a:r>
            <a:endParaRPr lang="en-US" dirty="0"/>
          </a:p>
        </p:txBody>
      </p:sp>
      <p:sp>
        <p:nvSpPr>
          <p:cNvPr id="3" name="Content Placeholder 2"/>
          <p:cNvSpPr>
            <a:spLocks noGrp="1"/>
          </p:cNvSpPr>
          <p:nvPr>
            <p:ph idx="1"/>
          </p:nvPr>
        </p:nvSpPr>
        <p:spPr/>
        <p:txBody>
          <a:bodyPr>
            <a:normAutofit fontScale="92500"/>
          </a:bodyPr>
          <a:lstStyle/>
          <a:p>
            <a:r>
              <a:rPr lang="en-ZA" dirty="0" smtClean="0"/>
              <a:t>Thoracic surgery</a:t>
            </a:r>
          </a:p>
          <a:p>
            <a:r>
              <a:rPr lang="en-ZA" dirty="0" smtClean="0"/>
              <a:t>Rheumatic fever  prevention</a:t>
            </a:r>
          </a:p>
          <a:p>
            <a:r>
              <a:rPr lang="en-ZA" dirty="0" smtClean="0"/>
              <a:t>Detection and treatment of congenital heart disease</a:t>
            </a:r>
          </a:p>
          <a:p>
            <a:r>
              <a:rPr lang="en-ZA" dirty="0" smtClean="0"/>
              <a:t>New Heart Valve technology</a:t>
            </a:r>
          </a:p>
          <a:p>
            <a:r>
              <a:rPr lang="en-ZA" dirty="0" smtClean="0"/>
              <a:t>Coronary artery disease prevention</a:t>
            </a:r>
          </a:p>
          <a:p>
            <a:r>
              <a:rPr lang="en-ZA" dirty="0" smtClean="0"/>
              <a:t>Thrombolysis and Revascularisation programs</a:t>
            </a:r>
          </a:p>
          <a:p>
            <a:r>
              <a:rPr lang="en-ZA" dirty="0" smtClean="0"/>
              <a:t>End stage heart Programs</a:t>
            </a:r>
          </a:p>
          <a:p>
            <a:r>
              <a:rPr lang="en-ZA" dirty="0" smtClean="0"/>
              <a:t>African program</a:t>
            </a:r>
          </a:p>
          <a:p>
            <a:endParaRPr lang="en-US" dirty="0"/>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Complexity – Who is responsible?</a:t>
            </a:r>
            <a:endParaRPr lang="en-US" dirty="0"/>
          </a:p>
        </p:txBody>
      </p:sp>
      <p:sp>
        <p:nvSpPr>
          <p:cNvPr id="3" name="Content Placeholder 2"/>
          <p:cNvSpPr>
            <a:spLocks noGrp="1"/>
          </p:cNvSpPr>
          <p:nvPr>
            <p:ph idx="1"/>
          </p:nvPr>
        </p:nvSpPr>
        <p:spPr/>
        <p:txBody>
          <a:bodyPr>
            <a:normAutofit/>
          </a:bodyPr>
          <a:lstStyle/>
          <a:p>
            <a:endParaRPr lang="en-ZA" dirty="0" smtClean="0"/>
          </a:p>
          <a:p>
            <a:pPr>
              <a:buNone/>
            </a:pPr>
            <a:endParaRPr lang="en-ZA" dirty="0" smtClean="0"/>
          </a:p>
          <a:p>
            <a:endParaRPr lang="en-ZA" dirty="0" smtClean="0"/>
          </a:p>
          <a:p>
            <a:endParaRPr lang="en-US"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Simplicity</a:t>
            </a:r>
          </a:p>
        </p:txBody>
      </p:sp>
      <p:sp>
        <p:nvSpPr>
          <p:cNvPr id="9219" name="Rectangle 3"/>
          <p:cNvSpPr>
            <a:spLocks noGrp="1" noChangeArrowheads="1"/>
          </p:cNvSpPr>
          <p:nvPr>
            <p:ph idx="1"/>
          </p:nvPr>
        </p:nvSpPr>
        <p:spPr>
          <a:xfrm>
            <a:off x="609600" y="1524000"/>
            <a:ext cx="8229600" cy="4525963"/>
          </a:xfrm>
        </p:spPr>
        <p:txBody>
          <a:bodyPr>
            <a:normAutofit fontScale="92500" lnSpcReduction="20000"/>
          </a:bodyPr>
          <a:lstStyle/>
          <a:p>
            <a:pPr eaLnBrk="1" hangingPunct="1">
              <a:lnSpc>
                <a:spcPct val="90000"/>
              </a:lnSpc>
              <a:buFont typeface="Wingdings" pitchFamily="2" charset="2"/>
              <a:buNone/>
            </a:pPr>
            <a:r>
              <a:rPr lang="en-US" dirty="0" smtClean="0"/>
              <a:t>Establish a Legal Framework for Health Care Delivery In SA</a:t>
            </a:r>
          </a:p>
          <a:p>
            <a:pPr eaLnBrk="1" hangingPunct="1">
              <a:lnSpc>
                <a:spcPct val="90000"/>
              </a:lnSpc>
            </a:pPr>
            <a:r>
              <a:rPr lang="en-US" dirty="0" smtClean="0"/>
              <a:t>Negotiated settlements</a:t>
            </a:r>
          </a:p>
          <a:p>
            <a:pPr eaLnBrk="1" hangingPunct="1">
              <a:lnSpc>
                <a:spcPct val="90000"/>
              </a:lnSpc>
            </a:pPr>
            <a:r>
              <a:rPr lang="en-US" dirty="0" smtClean="0"/>
              <a:t>Case Law</a:t>
            </a:r>
          </a:p>
          <a:p>
            <a:pPr eaLnBrk="1" hangingPunct="1">
              <a:lnSpc>
                <a:spcPct val="90000"/>
              </a:lnSpc>
            </a:pPr>
            <a:r>
              <a:rPr lang="en-US" dirty="0" smtClean="0"/>
              <a:t>Class Action</a:t>
            </a:r>
          </a:p>
          <a:p>
            <a:pPr eaLnBrk="1" hangingPunct="1">
              <a:lnSpc>
                <a:spcPct val="90000"/>
              </a:lnSpc>
            </a:pPr>
            <a:endParaRPr lang="en-ZA" dirty="0" smtClean="0"/>
          </a:p>
          <a:p>
            <a:pPr eaLnBrk="1" hangingPunct="1">
              <a:lnSpc>
                <a:spcPct val="90000"/>
              </a:lnSpc>
              <a:buNone/>
            </a:pPr>
            <a:r>
              <a:rPr lang="en-ZA" dirty="0" smtClean="0"/>
              <a:t>Establish Policy and Outsource Health Care</a:t>
            </a:r>
          </a:p>
          <a:p>
            <a:pPr>
              <a:lnSpc>
                <a:spcPct val="90000"/>
              </a:lnSpc>
            </a:pPr>
            <a:r>
              <a:rPr lang="en-ZA" dirty="0" smtClean="0"/>
              <a:t>Service package design, actuarial analyses</a:t>
            </a:r>
          </a:p>
          <a:p>
            <a:pPr>
              <a:lnSpc>
                <a:spcPct val="90000"/>
              </a:lnSpc>
            </a:pPr>
            <a:r>
              <a:rPr lang="en-ZA" dirty="0" smtClean="0"/>
              <a:t>Strategic Planning</a:t>
            </a:r>
          </a:p>
          <a:p>
            <a:pPr>
              <a:lnSpc>
                <a:spcPct val="90000"/>
              </a:lnSpc>
            </a:pPr>
            <a:r>
              <a:rPr lang="en-ZA" dirty="0" smtClean="0"/>
              <a:t>Management of all aspects of healthcare  by professionals</a:t>
            </a:r>
            <a:endParaRPr lang="en-US" dirty="0" smtClean="0"/>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1426464"/>
          </a:xfrm>
        </p:spPr>
        <p:txBody>
          <a:bodyPr>
            <a:normAutofit fontScale="90000"/>
          </a:bodyPr>
          <a:lstStyle/>
          <a:p>
            <a:r>
              <a:rPr lang="en-ZA" dirty="0" smtClean="0"/>
              <a:t>Honesty, Integrity, Ability and Transparency</a:t>
            </a:r>
            <a:br>
              <a:rPr lang="en-ZA" dirty="0" smtClean="0"/>
            </a:br>
            <a:endParaRPr lang="en-US" sz="2400" dirty="0"/>
          </a:p>
        </p:txBody>
      </p:sp>
      <p:sp>
        <p:nvSpPr>
          <p:cNvPr id="3" name="Content Placeholder 2"/>
          <p:cNvSpPr>
            <a:spLocks noGrp="1"/>
          </p:cNvSpPr>
          <p:nvPr>
            <p:ph idx="1"/>
          </p:nvPr>
        </p:nvSpPr>
        <p:spPr/>
        <p:txBody>
          <a:bodyPr>
            <a:normAutofit fontScale="77500" lnSpcReduction="20000"/>
          </a:bodyPr>
          <a:lstStyle/>
          <a:p>
            <a:r>
              <a:rPr lang="en-ZA" dirty="0" smtClean="0"/>
              <a:t>Legal and Statutory Framework</a:t>
            </a:r>
          </a:p>
          <a:p>
            <a:r>
              <a:rPr lang="en-ZA" dirty="0" smtClean="0"/>
              <a:t>Risk Management Models for the Population</a:t>
            </a:r>
          </a:p>
          <a:p>
            <a:r>
              <a:rPr lang="en-ZA" dirty="0" smtClean="0"/>
              <a:t>Priorities and Rationing Principles</a:t>
            </a:r>
          </a:p>
          <a:p>
            <a:r>
              <a:rPr lang="en-ZA" dirty="0" smtClean="0"/>
              <a:t>Service Delivery  related to Burden of Disease </a:t>
            </a:r>
          </a:p>
          <a:p>
            <a:r>
              <a:rPr lang="en-ZA" dirty="0" smtClean="0"/>
              <a:t>Appropriate Training</a:t>
            </a:r>
          </a:p>
          <a:p>
            <a:r>
              <a:rPr lang="en-ZA" dirty="0" smtClean="0"/>
              <a:t>Suitable Training Platforms</a:t>
            </a:r>
          </a:p>
          <a:p>
            <a:r>
              <a:rPr lang="en-ZA" dirty="0" smtClean="0"/>
              <a:t>Translational Research</a:t>
            </a:r>
          </a:p>
          <a:p>
            <a:r>
              <a:rPr lang="en-ZA" dirty="0" smtClean="0"/>
              <a:t>Appropriate Resource/Budget Allocations</a:t>
            </a:r>
          </a:p>
          <a:p>
            <a:r>
              <a:rPr lang="en-ZA" dirty="0" smtClean="0"/>
              <a:t>Outcomes Measurement</a:t>
            </a:r>
          </a:p>
          <a:p>
            <a:r>
              <a:rPr lang="en-ZA" dirty="0" smtClean="0"/>
              <a:t>Operational  Efficiency and Management</a:t>
            </a:r>
          </a:p>
          <a:p>
            <a:endParaRPr lang="en-ZA" dirty="0" smtClean="0"/>
          </a:p>
          <a:p>
            <a:r>
              <a:rPr lang="en-ZA" sz="4100" dirty="0" smtClean="0">
                <a:solidFill>
                  <a:schemeClr val="accent3">
                    <a:lumMod val="60000"/>
                    <a:lumOff val="40000"/>
                  </a:schemeClr>
                </a:solidFill>
              </a:rPr>
              <a:t>Simple Rules for A Complex System</a:t>
            </a:r>
            <a:endParaRPr lang="en-US" sz="4100" dirty="0">
              <a:solidFill>
                <a:schemeClr val="accent3">
                  <a:lumMod val="60000"/>
                  <a:lumOff val="40000"/>
                </a:schemeClr>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357166"/>
            <a:ext cx="7772400" cy="914400"/>
          </a:xfrm>
        </p:spPr>
        <p:txBody>
          <a:bodyPr/>
          <a:lstStyle/>
          <a:p>
            <a:r>
              <a:rPr lang="en-ZA" dirty="0" smtClean="0"/>
              <a:t>Complexity – Deterrence and chaos</a:t>
            </a:r>
            <a:endParaRPr lang="en-US" dirty="0"/>
          </a:p>
        </p:txBody>
      </p:sp>
      <p:sp>
        <p:nvSpPr>
          <p:cNvPr id="3" name="Content Placeholder 2"/>
          <p:cNvSpPr>
            <a:spLocks noGrp="1"/>
          </p:cNvSpPr>
          <p:nvPr>
            <p:ph idx="1"/>
          </p:nvPr>
        </p:nvSpPr>
        <p:spPr/>
        <p:txBody>
          <a:bodyPr>
            <a:normAutofit fontScale="85000" lnSpcReduction="20000"/>
          </a:bodyPr>
          <a:lstStyle/>
          <a:p>
            <a:endParaRPr lang="en-ZA" dirty="0" smtClean="0"/>
          </a:p>
          <a:p>
            <a:endParaRPr lang="en-ZA" dirty="0" smtClean="0"/>
          </a:p>
          <a:p>
            <a:r>
              <a:rPr lang="en-ZA" i="1" dirty="0" err="1" smtClean="0">
                <a:solidFill>
                  <a:schemeClr val="accent1">
                    <a:lumMod val="60000"/>
                    <a:lumOff val="40000"/>
                  </a:schemeClr>
                </a:solidFill>
              </a:rPr>
              <a:t>d</a:t>
            </a:r>
            <a:r>
              <a:rPr lang="en-ZA" sz="1800" i="1" dirty="0" err="1" smtClean="0">
                <a:solidFill>
                  <a:schemeClr val="accent1">
                    <a:lumMod val="60000"/>
                    <a:lumOff val="40000"/>
                  </a:schemeClr>
                </a:solidFill>
              </a:rPr>
              <a:t>yt</a:t>
            </a:r>
            <a:r>
              <a:rPr lang="en-ZA" i="1" dirty="0" smtClean="0">
                <a:solidFill>
                  <a:schemeClr val="accent1">
                    <a:lumMod val="60000"/>
                    <a:lumOff val="40000"/>
                  </a:schemeClr>
                </a:solidFill>
              </a:rPr>
              <a:t> </a:t>
            </a:r>
            <a:r>
              <a:rPr lang="en-ZA" sz="2000" dirty="0" smtClean="0">
                <a:solidFill>
                  <a:schemeClr val="accent1">
                    <a:lumMod val="60000"/>
                    <a:lumOff val="40000"/>
                  </a:schemeClr>
                </a:solidFill>
              </a:rPr>
              <a:t>+ 1</a:t>
            </a:r>
            <a:r>
              <a:rPr lang="en-ZA" dirty="0" smtClean="0">
                <a:solidFill>
                  <a:schemeClr val="accent1">
                    <a:lumMod val="60000"/>
                    <a:lumOff val="40000"/>
                  </a:schemeClr>
                </a:solidFill>
              </a:rPr>
              <a:t> </a:t>
            </a:r>
            <a:r>
              <a:rPr lang="en-ZA" i="1" dirty="0" smtClean="0">
                <a:solidFill>
                  <a:schemeClr val="accent1">
                    <a:lumMod val="60000"/>
                    <a:lumOff val="40000"/>
                  </a:schemeClr>
                </a:solidFill>
              </a:rPr>
              <a:t>= (</a:t>
            </a:r>
            <a:r>
              <a:rPr lang="en-ZA" i="1" dirty="0" err="1" smtClean="0">
                <a:solidFill>
                  <a:srgbClr val="FFFF00"/>
                </a:solidFill>
              </a:rPr>
              <a:t>w</a:t>
            </a:r>
            <a:r>
              <a:rPr lang="en-ZA" sz="2000" i="1" dirty="0" err="1" smtClean="0">
                <a:solidFill>
                  <a:schemeClr val="accent1">
                    <a:lumMod val="60000"/>
                    <a:lumOff val="40000"/>
                  </a:schemeClr>
                </a:solidFill>
              </a:rPr>
              <a:t>x</a:t>
            </a:r>
            <a:r>
              <a:rPr lang="en-ZA" i="1" dirty="0" smtClean="0">
                <a:solidFill>
                  <a:schemeClr val="accent1">
                    <a:lumMod val="60000"/>
                    <a:lumOff val="40000"/>
                  </a:schemeClr>
                </a:solidFill>
              </a:rPr>
              <a:t>)(</a:t>
            </a:r>
            <a:r>
              <a:rPr lang="en-ZA" i="1" dirty="0" err="1" smtClean="0">
                <a:solidFill>
                  <a:schemeClr val="accent1">
                    <a:lumMod val="60000"/>
                    <a:lumOff val="40000"/>
                  </a:schemeClr>
                </a:solidFill>
              </a:rPr>
              <a:t>c</a:t>
            </a:r>
            <a:r>
              <a:rPr lang="en-ZA" sz="2000" i="1" dirty="0" err="1" smtClean="0">
                <a:solidFill>
                  <a:schemeClr val="accent1">
                    <a:lumMod val="60000"/>
                    <a:lumOff val="40000"/>
                  </a:schemeClr>
                </a:solidFill>
              </a:rPr>
              <a:t>xt</a:t>
            </a:r>
            <a:r>
              <a:rPr lang="en-ZA" i="1" dirty="0" smtClean="0">
                <a:solidFill>
                  <a:schemeClr val="accent1">
                    <a:lumMod val="60000"/>
                    <a:lumOff val="40000"/>
                  </a:schemeClr>
                </a:solidFill>
              </a:rPr>
              <a:t>)(</a:t>
            </a:r>
            <a:r>
              <a:rPr lang="en-ZA" dirty="0" smtClean="0">
                <a:solidFill>
                  <a:schemeClr val="accent1">
                    <a:lumMod val="60000"/>
                    <a:lumOff val="40000"/>
                  </a:schemeClr>
                </a:solidFill>
              </a:rPr>
              <a:t>1</a:t>
            </a:r>
            <a:r>
              <a:rPr lang="en-ZA" i="1" dirty="0" smtClean="0">
                <a:solidFill>
                  <a:schemeClr val="accent1">
                    <a:lumMod val="60000"/>
                    <a:lumOff val="40000"/>
                  </a:schemeClr>
                </a:solidFill>
              </a:rPr>
              <a:t>-c</a:t>
            </a:r>
            <a:r>
              <a:rPr lang="en-ZA" sz="2000" i="1" dirty="0" smtClean="0">
                <a:solidFill>
                  <a:schemeClr val="accent1">
                    <a:lumMod val="60000"/>
                    <a:lumOff val="40000"/>
                  </a:schemeClr>
                </a:solidFill>
              </a:rPr>
              <a:t>xt</a:t>
            </a:r>
            <a:r>
              <a:rPr lang="en-ZA" i="1" dirty="0" smtClean="0">
                <a:solidFill>
                  <a:schemeClr val="accent1">
                    <a:lumMod val="60000"/>
                    <a:lumOff val="40000"/>
                  </a:schemeClr>
                </a:solidFill>
              </a:rPr>
              <a:t>) – </a:t>
            </a:r>
            <a:r>
              <a:rPr lang="en-ZA" i="1" dirty="0" err="1" smtClean="0">
                <a:solidFill>
                  <a:schemeClr val="accent1">
                    <a:lumMod val="60000"/>
                    <a:lumOff val="40000"/>
                  </a:schemeClr>
                </a:solidFill>
              </a:rPr>
              <a:t>d</a:t>
            </a:r>
            <a:r>
              <a:rPr lang="en-ZA" sz="2000" i="1" dirty="0" err="1" smtClean="0">
                <a:solidFill>
                  <a:schemeClr val="accent1">
                    <a:lumMod val="60000"/>
                    <a:lumOff val="40000"/>
                  </a:schemeClr>
                </a:solidFill>
              </a:rPr>
              <a:t>xt</a:t>
            </a:r>
            <a:endParaRPr lang="en-ZA" i="1" dirty="0" smtClean="0">
              <a:solidFill>
                <a:schemeClr val="accent1">
                  <a:lumMod val="60000"/>
                  <a:lumOff val="40000"/>
                </a:schemeClr>
              </a:solidFill>
            </a:endParaRPr>
          </a:p>
          <a:p>
            <a:pPr algn="ctr">
              <a:buNone/>
            </a:pPr>
            <a:endParaRPr lang="en-ZA" dirty="0" smtClean="0"/>
          </a:p>
          <a:p>
            <a:pPr>
              <a:buNone/>
            </a:pPr>
            <a:r>
              <a:rPr lang="en-ZA" dirty="0" smtClean="0"/>
              <a:t>			and</a:t>
            </a:r>
          </a:p>
          <a:p>
            <a:pPr algn="ctr">
              <a:buNone/>
            </a:pPr>
            <a:endParaRPr lang="en-ZA" dirty="0" smtClean="0"/>
          </a:p>
          <a:p>
            <a:pPr>
              <a:buFont typeface="Wingdings" pitchFamily="2" charset="2"/>
              <a:buChar char="§"/>
            </a:pPr>
            <a:r>
              <a:rPr lang="en-ZA" i="1" dirty="0" err="1" smtClean="0">
                <a:solidFill>
                  <a:schemeClr val="accent1">
                    <a:lumMod val="75000"/>
                  </a:schemeClr>
                </a:solidFill>
              </a:rPr>
              <a:t>d</a:t>
            </a:r>
            <a:r>
              <a:rPr lang="en-ZA" sz="1800" i="1" dirty="0" err="1" smtClean="0">
                <a:solidFill>
                  <a:schemeClr val="accent1">
                    <a:lumMod val="75000"/>
                  </a:schemeClr>
                </a:solidFill>
              </a:rPr>
              <a:t>xt</a:t>
            </a:r>
            <a:r>
              <a:rPr lang="en-ZA" i="1" dirty="0" smtClean="0">
                <a:solidFill>
                  <a:schemeClr val="accent1">
                    <a:lumMod val="75000"/>
                  </a:schemeClr>
                </a:solidFill>
              </a:rPr>
              <a:t> </a:t>
            </a:r>
            <a:r>
              <a:rPr lang="en-ZA" sz="2000" dirty="0" smtClean="0">
                <a:solidFill>
                  <a:schemeClr val="accent1">
                    <a:lumMod val="75000"/>
                  </a:schemeClr>
                </a:solidFill>
              </a:rPr>
              <a:t>+ 1</a:t>
            </a:r>
            <a:r>
              <a:rPr lang="en-ZA" i="1" dirty="0" smtClean="0">
                <a:solidFill>
                  <a:schemeClr val="accent1">
                    <a:lumMod val="75000"/>
                  </a:schemeClr>
                </a:solidFill>
              </a:rPr>
              <a:t> = (</a:t>
            </a:r>
            <a:r>
              <a:rPr lang="en-ZA" i="1" dirty="0" err="1" smtClean="0">
                <a:solidFill>
                  <a:srgbClr val="FFFF00"/>
                </a:solidFill>
              </a:rPr>
              <a:t>w</a:t>
            </a:r>
            <a:r>
              <a:rPr lang="en-ZA" sz="2000" i="1" dirty="0" err="1" smtClean="0">
                <a:solidFill>
                  <a:schemeClr val="accent1">
                    <a:lumMod val="75000"/>
                  </a:schemeClr>
                </a:solidFill>
              </a:rPr>
              <a:t>y</a:t>
            </a:r>
            <a:r>
              <a:rPr lang="en-ZA" i="1" dirty="0" smtClean="0">
                <a:solidFill>
                  <a:schemeClr val="accent1">
                    <a:lumMod val="75000"/>
                  </a:schemeClr>
                </a:solidFill>
              </a:rPr>
              <a:t>)(</a:t>
            </a:r>
            <a:r>
              <a:rPr lang="en-ZA" i="1" dirty="0" err="1" smtClean="0">
                <a:solidFill>
                  <a:schemeClr val="accent1">
                    <a:lumMod val="75000"/>
                  </a:schemeClr>
                </a:solidFill>
              </a:rPr>
              <a:t>c</a:t>
            </a:r>
            <a:r>
              <a:rPr lang="en-ZA" sz="2000" i="1" dirty="0" err="1" smtClean="0">
                <a:solidFill>
                  <a:schemeClr val="accent1">
                    <a:lumMod val="75000"/>
                  </a:schemeClr>
                </a:solidFill>
              </a:rPr>
              <a:t>yt</a:t>
            </a:r>
            <a:r>
              <a:rPr lang="en-ZA" i="1" dirty="0" smtClean="0">
                <a:solidFill>
                  <a:schemeClr val="accent1">
                    <a:lumMod val="75000"/>
                  </a:schemeClr>
                </a:solidFill>
              </a:rPr>
              <a:t>)(</a:t>
            </a:r>
            <a:r>
              <a:rPr lang="en-ZA" dirty="0" smtClean="0">
                <a:solidFill>
                  <a:schemeClr val="accent1">
                    <a:lumMod val="75000"/>
                  </a:schemeClr>
                </a:solidFill>
              </a:rPr>
              <a:t>1</a:t>
            </a:r>
            <a:r>
              <a:rPr lang="en-ZA" i="1" dirty="0" smtClean="0">
                <a:solidFill>
                  <a:schemeClr val="accent1">
                    <a:lumMod val="75000"/>
                  </a:schemeClr>
                </a:solidFill>
              </a:rPr>
              <a:t>-c</a:t>
            </a:r>
            <a:r>
              <a:rPr lang="en-ZA" sz="2000" i="1" dirty="0" smtClean="0">
                <a:solidFill>
                  <a:schemeClr val="accent1">
                    <a:lumMod val="75000"/>
                  </a:schemeClr>
                </a:solidFill>
              </a:rPr>
              <a:t>yt</a:t>
            </a:r>
            <a:r>
              <a:rPr lang="en-ZA" i="1" dirty="0" smtClean="0">
                <a:solidFill>
                  <a:schemeClr val="accent1">
                    <a:lumMod val="75000"/>
                  </a:schemeClr>
                </a:solidFill>
              </a:rPr>
              <a:t>) – </a:t>
            </a:r>
            <a:r>
              <a:rPr lang="en-ZA" i="1" dirty="0" err="1" smtClean="0">
                <a:solidFill>
                  <a:schemeClr val="accent1">
                    <a:lumMod val="75000"/>
                  </a:schemeClr>
                </a:solidFill>
              </a:rPr>
              <a:t>d</a:t>
            </a:r>
            <a:r>
              <a:rPr lang="en-ZA" sz="2000" i="1" dirty="0" err="1" smtClean="0">
                <a:solidFill>
                  <a:schemeClr val="accent1">
                    <a:lumMod val="75000"/>
                  </a:schemeClr>
                </a:solidFill>
              </a:rPr>
              <a:t>yt</a:t>
            </a:r>
            <a:endParaRPr lang="en-ZA" i="1" dirty="0" smtClean="0">
              <a:solidFill>
                <a:schemeClr val="accent1">
                  <a:lumMod val="75000"/>
                </a:schemeClr>
              </a:solidFill>
            </a:endParaRPr>
          </a:p>
          <a:p>
            <a:pPr>
              <a:buNone/>
            </a:pPr>
            <a:endParaRPr lang="en-ZA" dirty="0" smtClean="0"/>
          </a:p>
          <a:p>
            <a:endParaRPr lang="en-ZA" dirty="0" smtClean="0"/>
          </a:p>
          <a:p>
            <a:pPr algn="just"/>
            <a:r>
              <a:rPr lang="en-ZA" dirty="0" smtClean="0"/>
              <a:t>The control parameter is w, the perceived will of the deterring country and of its potential adversaries</a:t>
            </a:r>
          </a:p>
          <a:p>
            <a:pPr>
              <a:buNone/>
            </a:pPr>
            <a:endParaRPr lang="en-US"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Direct Access Storage 6"/>
          <p:cNvSpPr/>
          <p:nvPr/>
        </p:nvSpPr>
        <p:spPr>
          <a:xfrm>
            <a:off x="228600" y="304800"/>
            <a:ext cx="7315200" cy="914400"/>
          </a:xfrm>
          <a:prstGeom prst="flowChartMagneticDrum">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pic>
        <p:nvPicPr>
          <p:cNvPr id="4" name="Content Placeholder 3" descr="200px-Zackie_Achmat.jpg"/>
          <p:cNvPicPr>
            <a:picLocks noGrp="1" noChangeAspect="1"/>
          </p:cNvPicPr>
          <p:nvPr>
            <p:ph sz="half" idx="1"/>
          </p:nvPr>
        </p:nvPicPr>
        <p:blipFill>
          <a:blip r:embed="rId3" cstate="print"/>
          <a:stretch>
            <a:fillRect/>
          </a:stretch>
        </p:blipFill>
        <p:spPr>
          <a:xfrm>
            <a:off x="533400" y="1830324"/>
            <a:ext cx="2819400" cy="4200906"/>
          </a:xfrm>
          <a:solidFill>
            <a:srgbClr val="FFFFFF">
              <a:shade val="85000"/>
            </a:srgbClr>
          </a:solidFill>
          <a:ln w="57150" cap="sq">
            <a:solidFill>
              <a:schemeClr val="bg1">
                <a:lumMod val="75000"/>
                <a:lumOff val="25000"/>
              </a:schemeClr>
            </a:solidFill>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Content Placeholder 7"/>
          <p:cNvSpPr>
            <a:spLocks noGrp="1"/>
          </p:cNvSpPr>
          <p:nvPr>
            <p:ph sz="half" idx="2"/>
          </p:nvPr>
        </p:nvSpPr>
        <p:spPr>
          <a:xfrm>
            <a:off x="3929058" y="2357430"/>
            <a:ext cx="4643470" cy="4114800"/>
          </a:xfrm>
        </p:spPr>
        <p:txBody>
          <a:bodyPr anchor="b">
            <a:noAutofit/>
          </a:bodyPr>
          <a:lstStyle/>
          <a:p>
            <a:pPr marL="0" indent="0" algn="ctr" eaLnBrk="1" hangingPunct="1">
              <a:buFont typeface="Wingdings" pitchFamily="2" charset="2"/>
              <a:buNone/>
              <a:defRPr/>
            </a:pPr>
            <a:endParaRPr lang="en-ZA" sz="1600" dirty="0" smtClean="0"/>
          </a:p>
          <a:p>
            <a:pPr marL="0" indent="0" algn="ctr">
              <a:buNone/>
              <a:defRPr/>
            </a:pPr>
            <a:r>
              <a:rPr lang="en-ZA" sz="1600" dirty="0" smtClean="0"/>
              <a:t>“Learn to do good; seek justice, correct oppression; bring justice to the fatherless,</a:t>
            </a:r>
            <a:br>
              <a:rPr lang="en-ZA" sz="1600" dirty="0" smtClean="0"/>
            </a:br>
            <a:r>
              <a:rPr lang="en-ZA" sz="1600" dirty="0" smtClean="0"/>
              <a:t>   plead the widow’s cause”</a:t>
            </a:r>
          </a:p>
          <a:p>
            <a:pPr marL="0" indent="0" algn="r">
              <a:buNone/>
              <a:defRPr/>
            </a:pPr>
            <a:r>
              <a:rPr lang="en-ZA" sz="1200" dirty="0" smtClean="0">
                <a:solidFill>
                  <a:schemeClr val="tx2">
                    <a:lumMod val="90000"/>
                  </a:schemeClr>
                </a:solidFill>
              </a:rPr>
              <a:t>                                               -  Isaiah 1: 17</a:t>
            </a:r>
          </a:p>
          <a:p>
            <a:pPr marL="0" indent="0" algn="ctr" eaLnBrk="1" hangingPunct="1">
              <a:buFont typeface="Wingdings" pitchFamily="2" charset="2"/>
              <a:buNone/>
              <a:defRPr/>
            </a:pPr>
            <a:r>
              <a:rPr lang="en-ZA" sz="1600" dirty="0" smtClean="0"/>
              <a:t>“</a:t>
            </a:r>
            <a:r>
              <a:rPr lang="en-ZA" sz="1600" dirty="0" smtClean="0"/>
              <a:t>Blessed are the merciful, for they shall obtain mercy</a:t>
            </a:r>
            <a:r>
              <a:rPr lang="en-ZA" sz="1600" dirty="0" smtClean="0"/>
              <a:t>”                                                        </a:t>
            </a:r>
            <a:endParaRPr lang="en-ZA" sz="1600" dirty="0" smtClean="0"/>
          </a:p>
          <a:p>
            <a:pPr marL="0" indent="0" algn="r" eaLnBrk="1" hangingPunct="1">
              <a:buFont typeface="Wingdings" pitchFamily="2" charset="2"/>
              <a:buNone/>
              <a:defRPr/>
            </a:pPr>
            <a:r>
              <a:rPr lang="en-ZA" sz="1200" dirty="0" smtClean="0">
                <a:solidFill>
                  <a:schemeClr val="tx2">
                    <a:lumMod val="90000"/>
                  </a:schemeClr>
                </a:solidFill>
              </a:rPr>
              <a:t>                                                    </a:t>
            </a:r>
            <a:r>
              <a:rPr lang="en-ZA" sz="1200" dirty="0" smtClean="0">
                <a:solidFill>
                  <a:schemeClr val="tx2">
                    <a:lumMod val="90000"/>
                  </a:schemeClr>
                </a:solidFill>
              </a:rPr>
              <a:t>     </a:t>
            </a:r>
            <a:r>
              <a:rPr lang="en-ZA" sz="1200" dirty="0" smtClean="0">
                <a:solidFill>
                  <a:schemeClr val="tx2">
                    <a:lumMod val="90000"/>
                  </a:schemeClr>
                </a:solidFill>
              </a:rPr>
              <a:t>-Matthews % :7</a:t>
            </a:r>
          </a:p>
          <a:p>
            <a:pPr marL="0" indent="0" algn="ctr" eaLnBrk="1" hangingPunct="1">
              <a:buFont typeface="Wingdings" pitchFamily="2" charset="2"/>
              <a:buNone/>
              <a:defRPr/>
            </a:pPr>
            <a:r>
              <a:rPr lang="en-ZA" sz="1600" dirty="0" smtClean="0"/>
              <a:t>‘</a:t>
            </a:r>
            <a:r>
              <a:rPr lang="en-ZA" sz="1600" dirty="0" smtClean="0"/>
              <a:t>Those  who spend their wealth by night or day, in secret or in public, they shall have their reward with their Lord. On them shall be no fear nor shall they grieve.’</a:t>
            </a:r>
          </a:p>
          <a:p>
            <a:pPr marL="0" indent="0" algn="r" eaLnBrk="1" hangingPunct="1">
              <a:buFont typeface="Wingdings" pitchFamily="2" charset="2"/>
              <a:buNone/>
              <a:defRPr/>
            </a:pPr>
            <a:r>
              <a:rPr lang="en-ZA" sz="1200" dirty="0" smtClean="0">
                <a:solidFill>
                  <a:schemeClr val="tx2">
                    <a:lumMod val="90000"/>
                  </a:schemeClr>
                </a:solidFill>
              </a:rPr>
              <a:t>                                                         -Al  Qur’an (2:274)</a:t>
            </a:r>
          </a:p>
          <a:p>
            <a:pPr marL="0" indent="0" algn="ctr" eaLnBrk="1" hangingPunct="1">
              <a:buFont typeface="Wingdings" pitchFamily="2" charset="2"/>
              <a:buNone/>
              <a:defRPr/>
            </a:pPr>
            <a:r>
              <a:rPr lang="en-ZA" sz="1600" dirty="0" smtClean="0"/>
              <a:t>“</a:t>
            </a:r>
            <a:r>
              <a:rPr lang="en-ZA" sz="1600" dirty="0" smtClean="0"/>
              <a:t>We are all in the gutter, but some of us are looking at </a:t>
            </a:r>
            <a:r>
              <a:rPr lang="en-ZA" sz="1600" dirty="0" smtClean="0"/>
              <a:t>the stars”</a:t>
            </a:r>
          </a:p>
          <a:p>
            <a:pPr marL="0" indent="0" algn="r" eaLnBrk="1" hangingPunct="1">
              <a:spcBef>
                <a:spcPts val="600"/>
              </a:spcBef>
              <a:buFont typeface="Wingdings" pitchFamily="2" charset="2"/>
              <a:buNone/>
              <a:defRPr/>
            </a:pPr>
            <a:r>
              <a:rPr lang="en-ZA" sz="1600" dirty="0" smtClean="0">
                <a:solidFill>
                  <a:schemeClr val="tx2">
                    <a:lumMod val="90000"/>
                  </a:schemeClr>
                </a:solidFill>
              </a:rPr>
              <a:t>                                                        </a:t>
            </a:r>
            <a:r>
              <a:rPr lang="en-ZA" sz="1200" dirty="0" smtClean="0">
                <a:solidFill>
                  <a:schemeClr val="tx2">
                    <a:lumMod val="90000"/>
                  </a:schemeClr>
                </a:solidFill>
              </a:rPr>
              <a:t>-  Oscar Wilde         </a:t>
            </a:r>
          </a:p>
          <a:p>
            <a:pPr marL="0" indent="0" algn="r" eaLnBrk="1" hangingPunct="1">
              <a:spcBef>
                <a:spcPts val="600"/>
              </a:spcBef>
              <a:buFont typeface="Wingdings" pitchFamily="2" charset="2"/>
              <a:buNone/>
              <a:defRPr/>
            </a:pPr>
            <a:r>
              <a:rPr lang="en-ZA" sz="1200" dirty="0" smtClean="0">
                <a:solidFill>
                  <a:schemeClr val="tx2">
                    <a:lumMod val="90000"/>
                  </a:schemeClr>
                </a:solidFill>
              </a:rPr>
              <a:t>                                   Lord </a:t>
            </a:r>
            <a:r>
              <a:rPr lang="en-ZA" sz="1200" dirty="0" smtClean="0">
                <a:solidFill>
                  <a:schemeClr val="tx2">
                    <a:lumMod val="90000"/>
                  </a:schemeClr>
                </a:solidFill>
              </a:rPr>
              <a:t>Darlington, Act III  </a:t>
            </a:r>
          </a:p>
          <a:p>
            <a:pPr marL="0" indent="0" algn="r" eaLnBrk="1" hangingPunct="1">
              <a:spcBef>
                <a:spcPts val="600"/>
              </a:spcBef>
              <a:buFont typeface="Wingdings" pitchFamily="2" charset="2"/>
              <a:buNone/>
              <a:defRPr/>
            </a:pPr>
            <a:r>
              <a:rPr lang="en-ZA" sz="1200" dirty="0" smtClean="0">
                <a:solidFill>
                  <a:schemeClr val="tx2">
                    <a:lumMod val="90000"/>
                  </a:schemeClr>
                </a:solidFill>
              </a:rPr>
              <a:t>                                           Lady Windermere's Fan (1892) </a:t>
            </a:r>
            <a:endParaRPr lang="en-ZA" sz="1200" dirty="0">
              <a:solidFill>
                <a:schemeClr val="tx2">
                  <a:lumMod val="90000"/>
                </a:schemeClr>
              </a:solidFill>
            </a:endParaRPr>
          </a:p>
        </p:txBody>
      </p:sp>
      <p:sp>
        <p:nvSpPr>
          <p:cNvPr id="5" name="Title 1"/>
          <p:cNvSpPr txBox="1">
            <a:spLocks/>
          </p:cNvSpPr>
          <p:nvPr/>
        </p:nvSpPr>
        <p:spPr>
          <a:xfrm>
            <a:off x="381000" y="152400"/>
            <a:ext cx="7467600" cy="1143000"/>
          </a:xfrm>
          <a:prstGeom prst="rect">
            <a:avLst/>
          </a:prstGeom>
        </p:spPr>
        <p:txBody>
          <a:bodyPr vert="horz" lIns="45720" rIns="4572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Century Gothic" pitchFamily="34" charset="0"/>
                <a:ea typeface="+mj-ea"/>
                <a:cs typeface="+mj-cs"/>
              </a:rPr>
              <a:t>SA</a:t>
            </a:r>
            <a:r>
              <a:rPr kumimoji="0" lang="en-US" sz="4400" b="1" i="0" u="none" strike="noStrike" kern="1200" cap="none" spc="0" normalizeH="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Century Gothic" pitchFamily="34" charset="0"/>
                <a:ea typeface="+mj-ea"/>
                <a:cs typeface="+mj-cs"/>
              </a:rPr>
              <a:t> Health Reform</a:t>
            </a:r>
            <a:endParaRPr kumimoji="0" lang="en-US" sz="4400" b="1" i="0" u="none" strike="noStrike" kern="1200" cap="none" spc="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Century Gothic" pitchFamily="34" charset="0"/>
              <a:ea typeface="+mj-ea"/>
              <a:cs typeface="+mj-cs"/>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Thanks</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ZA" dirty="0" smtClean="0">
                <a:solidFill>
                  <a:srgbClr val="FFC000"/>
                </a:solidFill>
              </a:rPr>
              <a:t>Mentors </a:t>
            </a:r>
          </a:p>
          <a:p>
            <a:r>
              <a:rPr lang="en-ZA" dirty="0" err="1" smtClean="0"/>
              <a:t>Hannes</a:t>
            </a:r>
            <a:r>
              <a:rPr lang="en-ZA" dirty="0" smtClean="0"/>
              <a:t> Meyer, </a:t>
            </a:r>
            <a:r>
              <a:rPr lang="en-ZA" dirty="0" err="1" smtClean="0"/>
              <a:t>Japie</a:t>
            </a:r>
            <a:r>
              <a:rPr lang="en-ZA" dirty="0" smtClean="0"/>
              <a:t> Hough, Marc De </a:t>
            </a:r>
            <a:r>
              <a:rPr lang="en-ZA" dirty="0" err="1" smtClean="0"/>
              <a:t>Leval</a:t>
            </a:r>
            <a:r>
              <a:rPr lang="en-ZA" dirty="0" smtClean="0"/>
              <a:t>, </a:t>
            </a:r>
            <a:r>
              <a:rPr lang="en-ZA" dirty="0" err="1" smtClean="0"/>
              <a:t>Jarda</a:t>
            </a:r>
            <a:r>
              <a:rPr lang="en-ZA" dirty="0" smtClean="0"/>
              <a:t> Stark, Donald Ross, Rob Kinsley, David Wheatley, Bob </a:t>
            </a:r>
            <a:r>
              <a:rPr lang="en-ZA" dirty="0" err="1" smtClean="0"/>
              <a:t>Frater</a:t>
            </a:r>
            <a:r>
              <a:rPr lang="en-ZA" dirty="0" smtClean="0"/>
              <a:t>, Sir Bruce Keogh, Marko </a:t>
            </a:r>
            <a:r>
              <a:rPr lang="en-ZA" dirty="0" err="1" smtClean="0"/>
              <a:t>Turina</a:t>
            </a:r>
            <a:endParaRPr lang="en-ZA" dirty="0" smtClean="0"/>
          </a:p>
          <a:p>
            <a:endParaRPr lang="en-ZA" dirty="0" smtClean="0"/>
          </a:p>
          <a:p>
            <a:r>
              <a:rPr lang="en-ZA" dirty="0" smtClean="0"/>
              <a:t>Colleagues</a:t>
            </a:r>
          </a:p>
          <a:p>
            <a:endParaRPr lang="en-ZA" dirty="0" smtClean="0"/>
          </a:p>
          <a:p>
            <a:r>
              <a:rPr lang="en-ZA" dirty="0" smtClean="0"/>
              <a:t>Family and Friends</a:t>
            </a:r>
          </a:p>
          <a:p>
            <a:endParaRPr lang="en-ZA" dirty="0" smtClean="0"/>
          </a:p>
          <a:p>
            <a:r>
              <a:rPr lang="en-ZA" dirty="0" smtClean="0"/>
              <a:t>Sponsors</a:t>
            </a: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ZA" dirty="0" smtClean="0"/>
              <a:t>Service delivery</a:t>
            </a:r>
            <a:endParaRPr lang="en-US" dirty="0"/>
          </a:p>
        </p:txBody>
      </p:sp>
      <p:graphicFrame>
        <p:nvGraphicFramePr>
          <p:cNvPr id="7" name="Content Placeholder 6"/>
          <p:cNvGraphicFramePr>
            <a:graphicFrameLocks noGrp="1"/>
          </p:cNvGraphicFramePr>
          <p:nvPr>
            <p:ph idx="1"/>
          </p:nvPr>
        </p:nvGraphicFramePr>
        <p:xfrm>
          <a:off x="914400" y="1285860"/>
          <a:ext cx="2586030" cy="50704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p:nvPr/>
        </p:nvGraphicFramePr>
        <p:xfrm>
          <a:off x="3571868" y="1285860"/>
          <a:ext cx="2643206" cy="50720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nvGraphicFramePr>
        <p:xfrm>
          <a:off x="6143636" y="1500174"/>
          <a:ext cx="2571752" cy="4929222"/>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ChangeArrowheads="1"/>
          </p:cNvSpPr>
          <p:nvPr/>
        </p:nvSpPr>
        <p:spPr bwMode="auto">
          <a:xfrm>
            <a:off x="701675" y="2168525"/>
            <a:ext cx="7773988" cy="2727325"/>
          </a:xfrm>
          <a:prstGeom prst="rect">
            <a:avLst/>
          </a:prstGeom>
          <a:noFill/>
          <a:ln w="9525">
            <a:noFill/>
            <a:miter lim="800000"/>
            <a:headEnd/>
            <a:tailEnd/>
          </a:ln>
        </p:spPr>
        <p:txBody>
          <a:bodyPr/>
          <a:lstStyle/>
          <a:p>
            <a:pPr marL="342900" indent="-342900"/>
            <a:endParaRPr lang="en-US" sz="2000" dirty="0">
              <a:latin typeface="Matura MT Script Capitals" pitchFamily="66" charset="0"/>
            </a:endParaRPr>
          </a:p>
          <a:p>
            <a:pPr marL="342900" indent="-342900" algn="ctr"/>
            <a:r>
              <a:rPr lang="en-US" sz="2000" dirty="0">
                <a:latin typeface="Matura MT Script Capitals" pitchFamily="66" charset="0"/>
              </a:rPr>
              <a:t>You’ve got to be very careful if you don’t know where you’re going because you might get there…</a:t>
            </a:r>
          </a:p>
          <a:p>
            <a:pPr marL="342900" indent="-342900" algn="ctr"/>
            <a:endParaRPr lang="en-US" sz="2000" dirty="0">
              <a:latin typeface="Matura MT Script Capitals" pitchFamily="66" charset="0"/>
            </a:endParaRPr>
          </a:p>
          <a:p>
            <a:pPr marL="342900" indent="-342900" algn="ctr"/>
            <a:endParaRPr lang="en-US" sz="2000" dirty="0">
              <a:latin typeface="Matura MT Script Capitals" pitchFamily="66" charset="0"/>
            </a:endParaRPr>
          </a:p>
          <a:p>
            <a:pPr marL="342900" indent="-342900" algn="ctr"/>
            <a:r>
              <a:rPr lang="en-US" sz="2000" dirty="0">
                <a:latin typeface="Matura MT Script Capitals" pitchFamily="66" charset="0"/>
              </a:rPr>
              <a:t>-- Yogi Berra</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142875"/>
            <a:ext cx="8229600" cy="1249363"/>
          </a:xfrm>
        </p:spPr>
        <p:txBody>
          <a:bodyPr/>
          <a:lstStyle/>
          <a:p>
            <a:pPr eaLnBrk="1" fontAlgn="auto" hangingPunct="1">
              <a:spcAft>
                <a:spcPts val="0"/>
              </a:spcAft>
              <a:defRPr/>
            </a:pPr>
            <a:r>
              <a:rPr lang="en-ZA" dirty="0" smtClean="0"/>
              <a:t>Research Domains </a:t>
            </a:r>
            <a:endParaRPr lang="en-ZA" dirty="0"/>
          </a:p>
        </p:txBody>
      </p:sp>
      <p:cxnSp>
        <p:nvCxnSpPr>
          <p:cNvPr id="8" name="Straight Connector 7"/>
          <p:cNvCxnSpPr/>
          <p:nvPr/>
        </p:nvCxnSpPr>
        <p:spPr>
          <a:xfrm>
            <a:off x="0" y="1285875"/>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28625" y="2857500"/>
            <a:ext cx="2500313"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dirty="0"/>
              <a:t>Clinical Research </a:t>
            </a:r>
          </a:p>
        </p:txBody>
      </p:sp>
      <p:sp>
        <p:nvSpPr>
          <p:cNvPr id="14" name="Rectangle 13"/>
          <p:cNvSpPr/>
          <p:nvPr/>
        </p:nvSpPr>
        <p:spPr>
          <a:xfrm>
            <a:off x="3357563" y="2857500"/>
            <a:ext cx="2500312"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dirty="0"/>
              <a:t>Laboratory Research </a:t>
            </a:r>
          </a:p>
        </p:txBody>
      </p:sp>
      <p:sp>
        <p:nvSpPr>
          <p:cNvPr id="15" name="Rectangle 14"/>
          <p:cNvSpPr/>
          <p:nvPr/>
        </p:nvSpPr>
        <p:spPr>
          <a:xfrm>
            <a:off x="6429375" y="2857500"/>
            <a:ext cx="2500313"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A" dirty="0"/>
              <a:t>Sustainability </a:t>
            </a:r>
          </a:p>
        </p:txBody>
      </p:sp>
      <p:cxnSp>
        <p:nvCxnSpPr>
          <p:cNvPr id="27" name="Straight Connector 26"/>
          <p:cNvCxnSpPr/>
          <p:nvPr/>
        </p:nvCxnSpPr>
        <p:spPr>
          <a:xfrm>
            <a:off x="1714500" y="2214563"/>
            <a:ext cx="5929313" cy="15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499394" y="2428082"/>
            <a:ext cx="428625" cy="15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4321970" y="2463006"/>
            <a:ext cx="500062" cy="31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7394576" y="2463800"/>
            <a:ext cx="500062" cy="15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 name="Right Brace 40"/>
          <p:cNvSpPr/>
          <p:nvPr/>
        </p:nvSpPr>
        <p:spPr>
          <a:xfrm rot="5400000">
            <a:off x="2928937" y="2500313"/>
            <a:ext cx="428625" cy="2857500"/>
          </a:xfrm>
          <a:prstGeom prst="rightBrace">
            <a:avLst/>
          </a:prstGeom>
          <a:ln w="28575"/>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ZA"/>
          </a:p>
        </p:txBody>
      </p:sp>
      <p:sp>
        <p:nvSpPr>
          <p:cNvPr id="42" name="Rectangle 41"/>
          <p:cNvSpPr/>
          <p:nvPr/>
        </p:nvSpPr>
        <p:spPr>
          <a:xfrm>
            <a:off x="785813" y="4429125"/>
            <a:ext cx="4714875" cy="928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Arial" pitchFamily="34" charset="0"/>
              <a:buChar char="•"/>
              <a:defRPr/>
            </a:pPr>
            <a:r>
              <a:rPr lang="en-ZA" dirty="0"/>
              <a:t>  Research question</a:t>
            </a:r>
          </a:p>
          <a:p>
            <a:pPr>
              <a:buFont typeface="Arial" pitchFamily="34" charset="0"/>
              <a:buChar char="•"/>
              <a:defRPr/>
            </a:pPr>
            <a:r>
              <a:rPr lang="en-ZA" dirty="0"/>
              <a:t>  Seeks answer to a clinical uncertainty  </a:t>
            </a:r>
          </a:p>
        </p:txBody>
      </p:sp>
      <p:sp>
        <p:nvSpPr>
          <p:cNvPr id="43" name="Rectangle 42"/>
          <p:cNvSpPr/>
          <p:nvPr/>
        </p:nvSpPr>
        <p:spPr>
          <a:xfrm>
            <a:off x="6429375" y="4429125"/>
            <a:ext cx="2500313" cy="1071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Arial" pitchFamily="34" charset="0"/>
              <a:buChar char="•"/>
              <a:defRPr/>
            </a:pPr>
            <a:r>
              <a:rPr lang="en-ZA" dirty="0"/>
              <a:t>  Translational</a:t>
            </a:r>
          </a:p>
          <a:p>
            <a:pPr>
              <a:buFont typeface="Arial" pitchFamily="34" charset="0"/>
              <a:buChar char="•"/>
              <a:defRPr/>
            </a:pPr>
            <a:r>
              <a:rPr lang="en-ZA" dirty="0"/>
              <a:t>  Influences practice</a:t>
            </a:r>
          </a:p>
          <a:p>
            <a:pPr>
              <a:buFont typeface="Arial" pitchFamily="34" charset="0"/>
              <a:buChar char="•"/>
              <a:defRPr/>
            </a:pPr>
            <a:r>
              <a:rPr lang="en-ZA" dirty="0"/>
              <a:t>  Appropriate </a:t>
            </a:r>
          </a:p>
          <a:p>
            <a:pPr>
              <a:buFont typeface="Arial" pitchFamily="34" charset="0"/>
              <a:buChar char="•"/>
              <a:defRPr/>
            </a:pPr>
            <a:r>
              <a:rPr lang="en-ZA" dirty="0"/>
              <a:t>  Cost effective </a:t>
            </a:r>
          </a:p>
        </p:txBody>
      </p:sp>
      <p:cxnSp>
        <p:nvCxnSpPr>
          <p:cNvPr id="45" name="Straight Connector 44"/>
          <p:cNvCxnSpPr/>
          <p:nvPr/>
        </p:nvCxnSpPr>
        <p:spPr>
          <a:xfrm rot="5400000">
            <a:off x="7323138" y="3894138"/>
            <a:ext cx="642937" cy="15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a:off x="4001294" y="1642269"/>
            <a:ext cx="11430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1095</TotalTime>
  <Words>7440</Words>
  <Application>Microsoft Office PowerPoint</Application>
  <PresentationFormat>On-screen Show (4:3)</PresentationFormat>
  <Paragraphs>908</Paragraphs>
  <Slides>67</Slides>
  <Notes>67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69" baseType="lpstr">
      <vt:lpstr>Metro</vt:lpstr>
      <vt:lpstr>Microsoft Office Excel 97-2003 Worksheet</vt:lpstr>
      <vt:lpstr>Cardiothoracic Surgery – Complex Simplicity or Simple Complexity?</vt:lpstr>
      <vt:lpstr>Complexity Theory</vt:lpstr>
      <vt:lpstr>Rheumatic Heart Disease  in Children</vt:lpstr>
      <vt:lpstr>Slide 4</vt:lpstr>
      <vt:lpstr>Number of Open Hearts</vt:lpstr>
      <vt:lpstr>Cardiac Surgery in SA in 2003</vt:lpstr>
      <vt:lpstr>Service delivery</vt:lpstr>
      <vt:lpstr>Slide 8</vt:lpstr>
      <vt:lpstr>Research Domains </vt:lpstr>
      <vt:lpstr>The ATLAS model – Linegar PhD </vt:lpstr>
      <vt:lpstr>Slide 11</vt:lpstr>
      <vt:lpstr>Slide 12</vt:lpstr>
      <vt:lpstr>Pulmonary Hypertension</vt:lpstr>
      <vt:lpstr>Stages/grades in Pulmonary hypertension:</vt:lpstr>
      <vt:lpstr>Coronary Artery Disease</vt:lpstr>
      <vt:lpstr>Procedural Risk</vt:lpstr>
      <vt:lpstr>Near Infrared Spectroscopy (NIRS)- Microcirculation</vt:lpstr>
      <vt:lpstr>Micro-circulation – Cellular </vt:lpstr>
      <vt:lpstr>SIRS in CABG patients -Inflammatory Markers</vt:lpstr>
      <vt:lpstr>END STAGE HEART DISEASE  Posterior LV Infarction- tethering of leaflets</vt:lpstr>
      <vt:lpstr>Functional MR Pathophysiology</vt:lpstr>
      <vt:lpstr>A Finite Element Study (Bolling 2007)</vt:lpstr>
      <vt:lpstr>White,HD Circulation 1987</vt:lpstr>
      <vt:lpstr>Slide 24</vt:lpstr>
      <vt:lpstr>The Heart Valve Dilemma</vt:lpstr>
      <vt:lpstr>Prosthetic heart valves: Catering for the few</vt:lpstr>
      <vt:lpstr>When Reconstruction Fails or is Not Feasible: Valve Replacement Options in the Pediatric Population</vt:lpstr>
      <vt:lpstr>Harvested Homografts</vt:lpstr>
      <vt:lpstr>Role of Homograft Bank</vt:lpstr>
      <vt:lpstr>Current Research</vt:lpstr>
      <vt:lpstr>Degree of calcification (von Kossa)</vt:lpstr>
      <vt:lpstr>Superficial binding of GAGs to the outer surface of pericardium</vt:lpstr>
      <vt:lpstr>Prosthetic heart valves: Catering for the few</vt:lpstr>
      <vt:lpstr>Polyurethane: material for the next generation of heart valve prostheses? </vt:lpstr>
      <vt:lpstr>Polyurethane: material for the next generation of heart valve prostheses? </vt:lpstr>
      <vt:lpstr>Impact of Design Parameters on Bileaflet Mechanical Heart Valve Flow Dynamics</vt:lpstr>
      <vt:lpstr>Flow dynamic modulation models</vt:lpstr>
      <vt:lpstr>“The  African Valve”</vt:lpstr>
      <vt:lpstr>Sustainability</vt:lpstr>
      <vt:lpstr>The African Surgeon</vt:lpstr>
      <vt:lpstr>African Curriculum</vt:lpstr>
      <vt:lpstr>African School</vt:lpstr>
      <vt:lpstr>Complexity of Academic Medicine </vt:lpstr>
      <vt:lpstr>OVERALL MORTALITY PROFILE SA </vt:lpstr>
      <vt:lpstr>LOCAL DEMOGRAPHICS</vt:lpstr>
      <vt:lpstr>Slide 46</vt:lpstr>
      <vt:lpstr>Slide 47</vt:lpstr>
      <vt:lpstr>A Point of Departure</vt:lpstr>
      <vt:lpstr>Reality</vt:lpstr>
      <vt:lpstr>Slide 50</vt:lpstr>
      <vt:lpstr>The R 1440 and R9000 annual per capita spending and the unequal service dilemma (2006)  </vt:lpstr>
      <vt:lpstr>Population distribution (Public vs Private)</vt:lpstr>
      <vt:lpstr>Ideal Admission rate         (Non - communicable Disease)</vt:lpstr>
      <vt:lpstr>Utilisation- Hospitalisation</vt:lpstr>
      <vt:lpstr>Slide 55</vt:lpstr>
      <vt:lpstr>Service package</vt:lpstr>
      <vt:lpstr>Rights of the Health Care Worker </vt:lpstr>
      <vt:lpstr>The Right to Quality Training</vt:lpstr>
      <vt:lpstr>What are the rights of Patients? </vt:lpstr>
      <vt:lpstr>Slide 60</vt:lpstr>
      <vt:lpstr>Simplicity</vt:lpstr>
      <vt:lpstr>Complexity – Who is responsible?</vt:lpstr>
      <vt:lpstr>Simplicity</vt:lpstr>
      <vt:lpstr>Honesty, Integrity, Ability and Transparency </vt:lpstr>
      <vt:lpstr>Complexity – Deterrence and chaos</vt:lpstr>
      <vt:lpstr>Slide 66</vt:lpstr>
      <vt:lpstr>Thanks</vt:lpstr>
    </vt:vector>
  </TitlesOfParts>
  <Company>UFS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Cardiothoracic Surgery – Complex Simplicity or Simple Complexity?</dc:title>
  <dc:creator>uvp</dc:creator>
  <cp:lastModifiedBy>uvp</cp:lastModifiedBy>
  <cp:revision>59</cp:revision>
  <dcterms:created xsi:type="dcterms:W3CDTF">2010-04-21T11:14:05Z</dcterms:created>
  <dcterms:modified xsi:type="dcterms:W3CDTF">2010-04-28T11:58:12Z</dcterms:modified>
</cp:coreProperties>
</file>